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5" r:id="rId1"/>
  </p:sldMasterIdLst>
  <p:notesMasterIdLst>
    <p:notesMasterId r:id="rId34"/>
  </p:notesMasterIdLst>
  <p:sldIdLst>
    <p:sldId id="256" r:id="rId2"/>
    <p:sldId id="291" r:id="rId3"/>
    <p:sldId id="588" r:id="rId4"/>
    <p:sldId id="289" r:id="rId5"/>
    <p:sldId id="286" r:id="rId6"/>
    <p:sldId id="257" r:id="rId7"/>
    <p:sldId id="258" r:id="rId8"/>
    <p:sldId id="282" r:id="rId9"/>
    <p:sldId id="259" r:id="rId10"/>
    <p:sldId id="260" r:id="rId11"/>
    <p:sldId id="261" r:id="rId12"/>
    <p:sldId id="262" r:id="rId13"/>
    <p:sldId id="263" r:id="rId14"/>
    <p:sldId id="264" r:id="rId15"/>
    <p:sldId id="265" r:id="rId16"/>
    <p:sldId id="266" r:id="rId17"/>
    <p:sldId id="267" r:id="rId18"/>
    <p:sldId id="283" r:id="rId19"/>
    <p:sldId id="268" r:id="rId20"/>
    <p:sldId id="270" r:id="rId21"/>
    <p:sldId id="269" r:id="rId22"/>
    <p:sldId id="284" r:id="rId23"/>
    <p:sldId id="271" r:id="rId24"/>
    <p:sldId id="272" r:id="rId25"/>
    <p:sldId id="273" r:id="rId26"/>
    <p:sldId id="274" r:id="rId27"/>
    <p:sldId id="275" r:id="rId28"/>
    <p:sldId id="276" r:id="rId29"/>
    <p:sldId id="589" r:id="rId30"/>
    <p:sldId id="277" r:id="rId31"/>
    <p:sldId id="278" r:id="rId32"/>
    <p:sldId id="290" r:id="rId33"/>
  </p:sldIdLst>
  <p:sldSz cx="10691813" cy="7559675"/>
  <p:notesSz cx="7034213" cy="101647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91282F7E-8ACC-45DE-9FC7-9DCD394DBD73}">
          <p14:sldIdLst>
            <p14:sldId id="256"/>
            <p14:sldId id="291"/>
            <p14:sldId id="588"/>
            <p14:sldId id="289"/>
            <p14:sldId id="286"/>
            <p14:sldId id="257"/>
            <p14:sldId id="258"/>
            <p14:sldId id="282"/>
            <p14:sldId id="259"/>
            <p14:sldId id="260"/>
            <p14:sldId id="261"/>
            <p14:sldId id="262"/>
            <p14:sldId id="263"/>
            <p14:sldId id="264"/>
            <p14:sldId id="265"/>
            <p14:sldId id="266"/>
            <p14:sldId id="267"/>
            <p14:sldId id="283"/>
            <p14:sldId id="268"/>
            <p14:sldId id="270"/>
            <p14:sldId id="269"/>
            <p14:sldId id="284"/>
            <p14:sldId id="271"/>
            <p14:sldId id="272"/>
            <p14:sldId id="273"/>
            <p14:sldId id="274"/>
            <p14:sldId id="275"/>
            <p14:sldId id="276"/>
            <p14:sldId id="589"/>
            <p14:sldId id="277"/>
            <p14:sldId id="278"/>
            <p14:sldId id="290"/>
          </p14:sldIdLst>
        </p14:section>
      </p14:sectionLst>
    </p:ext>
    <p:ext uri="{EFAFB233-063F-42B5-8137-9DF3F51BA10A}">
      <p15:sldGuideLst xmlns:p15="http://schemas.microsoft.com/office/powerpoint/2012/main">
        <p15:guide id="2" pos="3368" userDrawn="1">
          <p15:clr>
            <a:srgbClr val="A4A3A4"/>
          </p15:clr>
        </p15:guide>
        <p15:guide id="3" orient="horz" pos="23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7D31"/>
    <a:srgbClr val="FFFB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28" autoAdjust="0"/>
    <p:restoredTop sz="91236" autoAdjust="0"/>
  </p:normalViewPr>
  <p:slideViewPr>
    <p:cSldViewPr snapToGrid="0" showGuides="1">
      <p:cViewPr varScale="1">
        <p:scale>
          <a:sx n="50" d="100"/>
          <a:sy n="50" d="100"/>
        </p:scale>
        <p:origin x="1376" y="44"/>
      </p:cViewPr>
      <p:guideLst>
        <p:guide pos="3368"/>
        <p:guide orient="horz" pos="238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48159" cy="510003"/>
          </a:xfrm>
          <a:prstGeom prst="rect">
            <a:avLst/>
          </a:prstGeom>
        </p:spPr>
        <p:txBody>
          <a:bodyPr vert="horz" lIns="98280" tIns="49140" rIns="98280" bIns="49140" rtlCol="0"/>
          <a:lstStyle>
            <a:lvl1pPr algn="l">
              <a:defRPr sz="1300">
                <a:latin typeface="メイリオ" panose="020B0604030504040204" pitchFamily="50" charset="-128"/>
                <a:ea typeface="メイリオ" panose="020B0604030504040204" pitchFamily="50" charset="-128"/>
              </a:defRPr>
            </a:lvl1pPr>
          </a:lstStyle>
          <a:p>
            <a:endParaRPr lang="ja-JP" altLang="en-US" dirty="0"/>
          </a:p>
        </p:txBody>
      </p:sp>
      <p:sp>
        <p:nvSpPr>
          <p:cNvPr id="3" name="日付プレースホルダー 2"/>
          <p:cNvSpPr>
            <a:spLocks noGrp="1"/>
          </p:cNvSpPr>
          <p:nvPr>
            <p:ph type="dt" idx="1"/>
          </p:nvPr>
        </p:nvSpPr>
        <p:spPr>
          <a:xfrm>
            <a:off x="3984426" y="0"/>
            <a:ext cx="3048159" cy="510003"/>
          </a:xfrm>
          <a:prstGeom prst="rect">
            <a:avLst/>
          </a:prstGeom>
        </p:spPr>
        <p:txBody>
          <a:bodyPr vert="horz" lIns="98280" tIns="49140" rIns="98280" bIns="49140" rtlCol="0"/>
          <a:lstStyle>
            <a:lvl1pPr algn="r">
              <a:defRPr sz="1300">
                <a:latin typeface="メイリオ" panose="020B0604030504040204" pitchFamily="50" charset="-128"/>
                <a:ea typeface="メイリオ" panose="020B0604030504040204" pitchFamily="50" charset="-128"/>
              </a:defRPr>
            </a:lvl1pPr>
          </a:lstStyle>
          <a:p>
            <a:fld id="{E9B250A8-DCCC-433C-878A-78D80293924A}" type="datetimeFigureOut">
              <a:rPr lang="ja-JP" altLang="en-US" smtClean="0"/>
              <a:pPr/>
              <a:t>2024/6/19</a:t>
            </a:fld>
            <a:endParaRPr lang="ja-JP" altLang="en-US" dirty="0"/>
          </a:p>
        </p:txBody>
      </p:sp>
      <p:sp>
        <p:nvSpPr>
          <p:cNvPr id="4" name="スライド イメージ プレースホルダー 3"/>
          <p:cNvSpPr>
            <a:spLocks noGrp="1" noRot="1" noChangeAspect="1"/>
          </p:cNvSpPr>
          <p:nvPr>
            <p:ph type="sldImg" idx="2"/>
          </p:nvPr>
        </p:nvSpPr>
        <p:spPr>
          <a:xfrm>
            <a:off x="1090613" y="1270000"/>
            <a:ext cx="4852987" cy="3430588"/>
          </a:xfrm>
          <a:prstGeom prst="rect">
            <a:avLst/>
          </a:prstGeom>
          <a:noFill/>
          <a:ln w="12700">
            <a:solidFill>
              <a:prstClr val="black"/>
            </a:solidFill>
          </a:ln>
        </p:spPr>
        <p:txBody>
          <a:bodyPr vert="horz" lIns="98280" tIns="49140" rIns="98280" bIns="49140" rtlCol="0" anchor="ctr"/>
          <a:lstStyle/>
          <a:p>
            <a:endParaRPr lang="ja-JP" altLang="en-US" dirty="0"/>
          </a:p>
        </p:txBody>
      </p:sp>
      <p:sp>
        <p:nvSpPr>
          <p:cNvPr id="5" name="ノート プレースホルダー 4"/>
          <p:cNvSpPr>
            <a:spLocks noGrp="1"/>
          </p:cNvSpPr>
          <p:nvPr>
            <p:ph type="body" sz="quarter" idx="3"/>
          </p:nvPr>
        </p:nvSpPr>
        <p:spPr>
          <a:xfrm>
            <a:off x="703422" y="4891792"/>
            <a:ext cx="5627370" cy="4002375"/>
          </a:xfrm>
          <a:prstGeom prst="rect">
            <a:avLst/>
          </a:prstGeom>
        </p:spPr>
        <p:txBody>
          <a:bodyPr vert="horz" lIns="98280" tIns="49140" rIns="98280" bIns="49140" rtlCol="0"/>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フッター プレースホルダー 5"/>
          <p:cNvSpPr>
            <a:spLocks noGrp="1"/>
          </p:cNvSpPr>
          <p:nvPr>
            <p:ph type="ftr" sz="quarter" idx="4"/>
          </p:nvPr>
        </p:nvSpPr>
        <p:spPr>
          <a:xfrm>
            <a:off x="0" y="9654761"/>
            <a:ext cx="3048159" cy="510002"/>
          </a:xfrm>
          <a:prstGeom prst="rect">
            <a:avLst/>
          </a:prstGeom>
        </p:spPr>
        <p:txBody>
          <a:bodyPr vert="horz" lIns="98280" tIns="49140" rIns="98280" bIns="49140" rtlCol="0" anchor="b"/>
          <a:lstStyle>
            <a:lvl1pPr algn="l">
              <a:defRPr sz="1300">
                <a:latin typeface="メイリオ" panose="020B0604030504040204" pitchFamily="50" charset="-128"/>
                <a:ea typeface="メイリオ" panose="020B0604030504040204" pitchFamily="50" charset="-128"/>
              </a:defRPr>
            </a:lvl1pPr>
          </a:lstStyle>
          <a:p>
            <a:endParaRPr lang="ja-JP" altLang="en-US" dirty="0"/>
          </a:p>
        </p:txBody>
      </p:sp>
      <p:sp>
        <p:nvSpPr>
          <p:cNvPr id="7" name="スライド番号プレースホルダー 6"/>
          <p:cNvSpPr>
            <a:spLocks noGrp="1"/>
          </p:cNvSpPr>
          <p:nvPr>
            <p:ph type="sldNum" sz="quarter" idx="5"/>
          </p:nvPr>
        </p:nvSpPr>
        <p:spPr>
          <a:xfrm>
            <a:off x="3984426" y="9654761"/>
            <a:ext cx="3048159" cy="510002"/>
          </a:xfrm>
          <a:prstGeom prst="rect">
            <a:avLst/>
          </a:prstGeom>
        </p:spPr>
        <p:txBody>
          <a:bodyPr vert="horz" lIns="98280" tIns="49140" rIns="98280" bIns="49140" rtlCol="0" anchor="b"/>
          <a:lstStyle>
            <a:lvl1pPr algn="r">
              <a:defRPr sz="1300">
                <a:latin typeface="メイリオ" panose="020B0604030504040204" pitchFamily="50" charset="-128"/>
                <a:ea typeface="メイリオ" panose="020B0604030504040204" pitchFamily="50" charset="-128"/>
              </a:defRPr>
            </a:lvl1pPr>
          </a:lstStyle>
          <a:p>
            <a:fld id="{9CB4B3BA-C05E-4D28-A3A9-6217B9CCAC23}" type="slidenum">
              <a:rPr lang="ja-JP" altLang="en-US" smtClean="0"/>
              <a:pPr/>
              <a:t>‹#›</a:t>
            </a:fld>
            <a:endParaRPr lang="ja-JP" altLang="en-US" dirty="0"/>
          </a:p>
        </p:txBody>
      </p:sp>
    </p:spTree>
    <p:extLst>
      <p:ext uri="{BB962C8B-B14F-4D97-AF65-F5344CB8AC3E}">
        <p14:creationId xmlns:p14="http://schemas.microsoft.com/office/powerpoint/2010/main" val="25779977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メイリオ" panose="020B0604030504040204" pitchFamily="50" charset="-128"/>
        <a:ea typeface="メイリオ" panose="020B0604030504040204" pitchFamily="50" charset="-128"/>
        <a:cs typeface="+mn-cs"/>
      </a:defRPr>
    </a:lvl1pPr>
    <a:lvl2pPr marL="457200" algn="l" defTabSz="914400" rtl="0" eaLnBrk="1" latinLnBrk="0" hangingPunct="1">
      <a:defRPr kumimoji="1" sz="1200" kern="1200">
        <a:solidFill>
          <a:schemeClr val="tx1"/>
        </a:solidFill>
        <a:latin typeface="メイリオ" panose="020B0604030504040204" pitchFamily="50" charset="-128"/>
        <a:ea typeface="メイリオ" panose="020B0604030504040204" pitchFamily="50" charset="-128"/>
        <a:cs typeface="+mn-cs"/>
      </a:defRPr>
    </a:lvl2pPr>
    <a:lvl3pPr marL="914400" algn="l" defTabSz="914400" rtl="0" eaLnBrk="1" latinLnBrk="0" hangingPunct="1">
      <a:defRPr kumimoji="1" sz="1200" kern="1200">
        <a:solidFill>
          <a:schemeClr val="tx1"/>
        </a:solidFill>
        <a:latin typeface="メイリオ" panose="020B0604030504040204" pitchFamily="50" charset="-128"/>
        <a:ea typeface="メイリオ" panose="020B0604030504040204" pitchFamily="50" charset="-128"/>
        <a:cs typeface="+mn-cs"/>
      </a:defRPr>
    </a:lvl3pPr>
    <a:lvl4pPr marL="1371600" algn="l" defTabSz="914400" rtl="0" eaLnBrk="1" latinLnBrk="0" hangingPunct="1">
      <a:defRPr kumimoji="1" sz="1200" kern="1200">
        <a:solidFill>
          <a:schemeClr val="tx1"/>
        </a:solidFill>
        <a:latin typeface="メイリオ" panose="020B0604030504040204" pitchFamily="50" charset="-128"/>
        <a:ea typeface="メイリオ" panose="020B0604030504040204" pitchFamily="50" charset="-128"/>
        <a:cs typeface="+mn-cs"/>
      </a:defRPr>
    </a:lvl4pPr>
    <a:lvl5pPr marL="1828800" algn="l" defTabSz="914400" rtl="0" eaLnBrk="1" latinLnBrk="0" hangingPunct="1">
      <a:defRPr kumimoji="1" sz="1200" kern="1200">
        <a:solidFill>
          <a:schemeClr val="tx1"/>
        </a:solidFill>
        <a:latin typeface="メイリオ" panose="020B0604030504040204" pitchFamily="50" charset="-128"/>
        <a:ea typeface="メイリオ" panose="020B0604030504040204"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
        <p:cNvGrpSpPr/>
        <p:nvPr/>
      </p:nvGrpSpPr>
      <p:grpSpPr>
        <a:xfrm>
          <a:off x="0" y="0"/>
          <a:ext cx="0" cy="0"/>
          <a:chOff x="0" y="0"/>
          <a:chExt cx="0" cy="0"/>
        </a:xfrm>
      </p:grpSpPr>
      <p:sp>
        <p:nvSpPr>
          <p:cNvPr id="33" name="Google Shape;33;p2: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dirty="0">
              <a:latin typeface="Meiryo"/>
              <a:ea typeface="Meiryo"/>
              <a:cs typeface="Meiryo"/>
              <a:sym typeface="Meiryo"/>
            </a:endParaRPr>
          </a:p>
        </p:txBody>
      </p:sp>
      <p:sp>
        <p:nvSpPr>
          <p:cNvPr id="34" name="Google Shape;34;p2: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90613" y="1270000"/>
            <a:ext cx="4852987" cy="34305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CB4B3BA-C05E-4D28-A3A9-6217B9CCAC23}" type="slidenum">
              <a:rPr kumimoji="1" lang="ja-JP" altLang="en-US" smtClean="0"/>
              <a:t>15</a:t>
            </a:fld>
            <a:endParaRPr kumimoji="1" lang="ja-JP" altLang="en-US"/>
          </a:p>
        </p:txBody>
      </p:sp>
    </p:spTree>
    <p:extLst>
      <p:ext uri="{BB962C8B-B14F-4D97-AF65-F5344CB8AC3E}">
        <p14:creationId xmlns:p14="http://schemas.microsoft.com/office/powerpoint/2010/main" val="41197016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90613" y="1270000"/>
            <a:ext cx="4852987" cy="34305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CB4B3BA-C05E-4D28-A3A9-6217B9CCAC23}" type="slidenum">
              <a:rPr kumimoji="1" lang="ja-JP" altLang="en-US" smtClean="0"/>
              <a:t>17</a:t>
            </a:fld>
            <a:endParaRPr kumimoji="1" lang="ja-JP" altLang="en-US"/>
          </a:p>
        </p:txBody>
      </p:sp>
    </p:spTree>
    <p:extLst>
      <p:ext uri="{BB962C8B-B14F-4D97-AF65-F5344CB8AC3E}">
        <p14:creationId xmlns:p14="http://schemas.microsoft.com/office/powerpoint/2010/main" val="14756900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90613" y="1270000"/>
            <a:ext cx="4852987" cy="34305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CB4B3BA-C05E-4D28-A3A9-6217B9CCAC23}" type="slidenum">
              <a:rPr kumimoji="1" lang="ja-JP" altLang="en-US" smtClean="0"/>
              <a:t>20</a:t>
            </a:fld>
            <a:endParaRPr kumimoji="1" lang="ja-JP" altLang="en-US"/>
          </a:p>
        </p:txBody>
      </p:sp>
    </p:spTree>
    <p:extLst>
      <p:ext uri="{BB962C8B-B14F-4D97-AF65-F5344CB8AC3E}">
        <p14:creationId xmlns:p14="http://schemas.microsoft.com/office/powerpoint/2010/main" val="36397095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90613" y="1270000"/>
            <a:ext cx="4852987" cy="34305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CB4B3BA-C05E-4D28-A3A9-6217B9CCAC23}" type="slidenum">
              <a:rPr kumimoji="1" lang="ja-JP" altLang="en-US" smtClean="0"/>
              <a:t>21</a:t>
            </a:fld>
            <a:endParaRPr kumimoji="1" lang="ja-JP" altLang="en-US"/>
          </a:p>
        </p:txBody>
      </p:sp>
    </p:spTree>
    <p:extLst>
      <p:ext uri="{BB962C8B-B14F-4D97-AF65-F5344CB8AC3E}">
        <p14:creationId xmlns:p14="http://schemas.microsoft.com/office/powerpoint/2010/main" val="20361861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90613" y="1270000"/>
            <a:ext cx="4852987" cy="34305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CB4B3BA-C05E-4D28-A3A9-6217B9CCAC23}" type="slidenum">
              <a:rPr kumimoji="1" lang="ja-JP" altLang="en-US" smtClean="0"/>
              <a:t>25</a:t>
            </a:fld>
            <a:endParaRPr kumimoji="1" lang="ja-JP" altLang="en-US"/>
          </a:p>
        </p:txBody>
      </p:sp>
    </p:spTree>
    <p:extLst>
      <p:ext uri="{BB962C8B-B14F-4D97-AF65-F5344CB8AC3E}">
        <p14:creationId xmlns:p14="http://schemas.microsoft.com/office/powerpoint/2010/main" val="25327930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90613" y="1270000"/>
            <a:ext cx="4852987" cy="34305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CB4B3BA-C05E-4D28-A3A9-6217B9CCAC23}" type="slidenum">
              <a:rPr lang="ja-JP" altLang="en-US" smtClean="0"/>
              <a:pPr/>
              <a:t>26</a:t>
            </a:fld>
            <a:endParaRPr lang="ja-JP" altLang="en-US" dirty="0"/>
          </a:p>
        </p:txBody>
      </p:sp>
    </p:spTree>
    <p:extLst>
      <p:ext uri="{BB962C8B-B14F-4D97-AF65-F5344CB8AC3E}">
        <p14:creationId xmlns:p14="http://schemas.microsoft.com/office/powerpoint/2010/main" val="31760665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90613" y="1270000"/>
            <a:ext cx="4852987" cy="34305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CB4B3BA-C05E-4D28-A3A9-6217B9CCAC23}" type="slidenum">
              <a:rPr lang="ja-JP" altLang="en-US" smtClean="0"/>
              <a:pPr/>
              <a:t>27</a:t>
            </a:fld>
            <a:endParaRPr lang="ja-JP" altLang="en-US" dirty="0"/>
          </a:p>
        </p:txBody>
      </p:sp>
    </p:spTree>
    <p:extLst>
      <p:ext uri="{BB962C8B-B14F-4D97-AF65-F5344CB8AC3E}">
        <p14:creationId xmlns:p14="http://schemas.microsoft.com/office/powerpoint/2010/main" val="32845370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90613" y="1270000"/>
            <a:ext cx="4852987" cy="3430588"/>
          </a:xfrm>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5"/>
          </p:nvPr>
        </p:nvSpPr>
        <p:spPr/>
        <p:txBody>
          <a:bodyPr/>
          <a:lstStyle/>
          <a:p>
            <a:fld id="{9CB4B3BA-C05E-4D28-A3A9-6217B9CCAC23}" type="slidenum">
              <a:rPr lang="ja-JP" altLang="en-US" smtClean="0"/>
              <a:pPr/>
              <a:t>28</a:t>
            </a:fld>
            <a:endParaRPr lang="ja-JP" altLang="en-US" dirty="0"/>
          </a:p>
        </p:txBody>
      </p:sp>
    </p:spTree>
    <p:extLst>
      <p:ext uri="{BB962C8B-B14F-4D97-AF65-F5344CB8AC3E}">
        <p14:creationId xmlns:p14="http://schemas.microsoft.com/office/powerpoint/2010/main" val="25954479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90613" y="1270000"/>
            <a:ext cx="4852987" cy="34305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CB4B3BA-C05E-4D28-A3A9-6217B9CCAC23}" type="slidenum">
              <a:rPr kumimoji="1" lang="ja-JP" altLang="en-US" smtClean="0"/>
              <a:t>30</a:t>
            </a:fld>
            <a:endParaRPr kumimoji="1" lang="ja-JP" altLang="en-US"/>
          </a:p>
        </p:txBody>
      </p:sp>
    </p:spTree>
    <p:extLst>
      <p:ext uri="{BB962C8B-B14F-4D97-AF65-F5344CB8AC3E}">
        <p14:creationId xmlns:p14="http://schemas.microsoft.com/office/powerpoint/2010/main" val="28408128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49: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204" name="Google Shape;204;p49: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
        <p:cNvGrpSpPr/>
        <p:nvPr/>
      </p:nvGrpSpPr>
      <p:grpSpPr>
        <a:xfrm>
          <a:off x="0" y="0"/>
          <a:ext cx="0" cy="0"/>
          <a:chOff x="0" y="0"/>
          <a:chExt cx="0" cy="0"/>
        </a:xfrm>
      </p:grpSpPr>
      <p:sp>
        <p:nvSpPr>
          <p:cNvPr id="40" name="Google Shape;40;p3: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41" name="Google Shape;41;p3: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Google Shape;49;p4: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50" name="Google Shape;50;p4: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90613" y="1270000"/>
            <a:ext cx="4852987" cy="34305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CB4B3BA-C05E-4D28-A3A9-6217B9CCAC23}" type="slidenum">
              <a:rPr lang="ja-JP" altLang="en-US" smtClean="0"/>
              <a:pPr/>
              <a:t>6</a:t>
            </a:fld>
            <a:endParaRPr lang="ja-JP" altLang="en-US" dirty="0"/>
          </a:p>
        </p:txBody>
      </p:sp>
    </p:spTree>
    <p:extLst>
      <p:ext uri="{BB962C8B-B14F-4D97-AF65-F5344CB8AC3E}">
        <p14:creationId xmlns:p14="http://schemas.microsoft.com/office/powerpoint/2010/main" val="32961396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90613" y="1270000"/>
            <a:ext cx="4852987" cy="34305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CB4B3BA-C05E-4D28-A3A9-6217B9CCAC23}" type="slidenum">
              <a:rPr kumimoji="1" lang="ja-JP" altLang="en-US" smtClean="0"/>
              <a:t>7</a:t>
            </a:fld>
            <a:endParaRPr kumimoji="1" lang="ja-JP" altLang="en-US"/>
          </a:p>
        </p:txBody>
      </p:sp>
    </p:spTree>
    <p:extLst>
      <p:ext uri="{BB962C8B-B14F-4D97-AF65-F5344CB8AC3E}">
        <p14:creationId xmlns:p14="http://schemas.microsoft.com/office/powerpoint/2010/main" val="6660885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90613" y="1270000"/>
            <a:ext cx="4852987" cy="34305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CB4B3BA-C05E-4D28-A3A9-6217B9CCAC23}" type="slidenum">
              <a:rPr kumimoji="1" lang="ja-JP" altLang="en-US" smtClean="0"/>
              <a:t>9</a:t>
            </a:fld>
            <a:endParaRPr kumimoji="1" lang="ja-JP" altLang="en-US"/>
          </a:p>
        </p:txBody>
      </p:sp>
    </p:spTree>
    <p:extLst>
      <p:ext uri="{BB962C8B-B14F-4D97-AF65-F5344CB8AC3E}">
        <p14:creationId xmlns:p14="http://schemas.microsoft.com/office/powerpoint/2010/main" val="1804291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90613" y="1270000"/>
            <a:ext cx="4852987" cy="34305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CB4B3BA-C05E-4D28-A3A9-6217B9CCAC23}" type="slidenum">
              <a:rPr kumimoji="1" lang="ja-JP" altLang="en-US" smtClean="0"/>
              <a:t>10</a:t>
            </a:fld>
            <a:endParaRPr kumimoji="1" lang="ja-JP" altLang="en-US"/>
          </a:p>
        </p:txBody>
      </p:sp>
    </p:spTree>
    <p:extLst>
      <p:ext uri="{BB962C8B-B14F-4D97-AF65-F5344CB8AC3E}">
        <p14:creationId xmlns:p14="http://schemas.microsoft.com/office/powerpoint/2010/main" val="16249751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90613" y="1270000"/>
            <a:ext cx="4852987" cy="34305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CB4B3BA-C05E-4D28-A3A9-6217B9CCAC23}" type="slidenum">
              <a:rPr lang="ja-JP" altLang="en-US" smtClean="0"/>
              <a:pPr/>
              <a:t>11</a:t>
            </a:fld>
            <a:endParaRPr lang="ja-JP" altLang="en-US" dirty="0"/>
          </a:p>
        </p:txBody>
      </p:sp>
    </p:spTree>
    <p:extLst>
      <p:ext uri="{BB962C8B-B14F-4D97-AF65-F5344CB8AC3E}">
        <p14:creationId xmlns:p14="http://schemas.microsoft.com/office/powerpoint/2010/main" val="35335314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90613" y="1270000"/>
            <a:ext cx="4852987" cy="34305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CB4B3BA-C05E-4D28-A3A9-6217B9CCAC23}" type="slidenum">
              <a:rPr kumimoji="1" lang="ja-JP" altLang="en-US" smtClean="0"/>
              <a:t>14</a:t>
            </a:fld>
            <a:endParaRPr kumimoji="1" lang="ja-JP" altLang="en-US"/>
          </a:p>
        </p:txBody>
      </p:sp>
    </p:spTree>
    <p:extLst>
      <p:ext uri="{BB962C8B-B14F-4D97-AF65-F5344CB8AC3E}">
        <p14:creationId xmlns:p14="http://schemas.microsoft.com/office/powerpoint/2010/main" val="17751723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タイトル スライド">
  <p:cSld name="2_タイトル スライド">
    <p:spTree>
      <p:nvGrpSpPr>
        <p:cNvPr id="1" name="Shape 15"/>
        <p:cNvGrpSpPr/>
        <p:nvPr/>
      </p:nvGrpSpPr>
      <p:grpSpPr>
        <a:xfrm>
          <a:off x="0" y="0"/>
          <a:ext cx="0" cy="0"/>
          <a:chOff x="0" y="0"/>
          <a:chExt cx="0" cy="0"/>
        </a:xfrm>
      </p:grpSpPr>
      <p:sp>
        <p:nvSpPr>
          <p:cNvPr id="4" name="Google Shape;17;p81">
            <a:extLst>
              <a:ext uri="{FF2B5EF4-FFF2-40B4-BE49-F238E27FC236}">
                <a16:creationId xmlns:a16="http://schemas.microsoft.com/office/drawing/2014/main" id="{C86E1BAA-58E2-4711-882B-5DC2284F85DF}"/>
              </a:ext>
            </a:extLst>
          </p:cNvPr>
          <p:cNvSpPr/>
          <p:nvPr userDrawn="1"/>
        </p:nvSpPr>
        <p:spPr>
          <a:xfrm>
            <a:off x="1" y="5410200"/>
            <a:ext cx="10691813" cy="2149475"/>
          </a:xfrm>
          <a:prstGeom prst="rect">
            <a:avLst/>
          </a:prstGeom>
          <a:solidFill>
            <a:srgbClr val="008767"/>
          </a:solidFill>
          <a:ln w="12700" cap="flat" cmpd="sng">
            <a:solidFill>
              <a:srgbClr val="31538F"/>
            </a:solidFill>
            <a:prstDash val="solid"/>
            <a:miter lim="800000"/>
            <a:headEnd type="none" w="sm" len="sm"/>
            <a:tailEnd type="none" w="sm" len="sm"/>
          </a:ln>
        </p:spPr>
        <p:txBody>
          <a:bodyPr spcFirstLastPara="1" wrap="square" lIns="72734" tIns="36357" rIns="72734" bIns="36357" anchor="ctr" anchorCtr="0">
            <a:noAutofit/>
          </a:bodyPr>
          <a:lstStyle/>
          <a:p>
            <a:pPr marL="0" marR="0" lvl="0" indent="0" algn="ctr" rtl="0">
              <a:lnSpc>
                <a:spcPct val="100000"/>
              </a:lnSpc>
              <a:spcBef>
                <a:spcPts val="0"/>
              </a:spcBef>
              <a:spcAft>
                <a:spcPts val="0"/>
              </a:spcAft>
              <a:buNone/>
            </a:pPr>
            <a:endParaRPr sz="1114" b="0" i="0" u="none" strike="noStrike" cap="none" dirty="0">
              <a:solidFill>
                <a:schemeClr val="lt1"/>
              </a:solidFill>
              <a:latin typeface="Meiryo"/>
              <a:ea typeface="Meiryo"/>
              <a:cs typeface="Meiryo"/>
              <a:sym typeface="Meiryo"/>
            </a:endParaRPr>
          </a:p>
        </p:txBody>
      </p:sp>
      <p:sp>
        <p:nvSpPr>
          <p:cNvPr id="5" name="Google Shape;17;p81">
            <a:extLst>
              <a:ext uri="{FF2B5EF4-FFF2-40B4-BE49-F238E27FC236}">
                <a16:creationId xmlns:a16="http://schemas.microsoft.com/office/drawing/2014/main" id="{1F2AA380-C9D6-4AFF-BDD9-3B596F8AD1DA}"/>
              </a:ext>
            </a:extLst>
          </p:cNvPr>
          <p:cNvSpPr/>
          <p:nvPr userDrawn="1"/>
        </p:nvSpPr>
        <p:spPr>
          <a:xfrm>
            <a:off x="1" y="-1"/>
            <a:ext cx="10691813" cy="2647951"/>
          </a:xfrm>
          <a:prstGeom prst="rect">
            <a:avLst/>
          </a:prstGeom>
          <a:solidFill>
            <a:srgbClr val="008767"/>
          </a:solidFill>
          <a:ln w="12700" cap="flat" cmpd="sng">
            <a:solidFill>
              <a:srgbClr val="31538F"/>
            </a:solidFill>
            <a:prstDash val="solid"/>
            <a:miter lim="800000"/>
            <a:headEnd type="none" w="sm" len="sm"/>
            <a:tailEnd type="none" w="sm" len="sm"/>
          </a:ln>
        </p:spPr>
        <p:txBody>
          <a:bodyPr spcFirstLastPara="1" wrap="square" lIns="72734" tIns="36357" rIns="72734" bIns="36357" anchor="ctr" anchorCtr="0">
            <a:noAutofit/>
          </a:bodyPr>
          <a:lstStyle/>
          <a:p>
            <a:pPr marL="0" marR="0" lvl="0" indent="0" algn="ctr" rtl="0">
              <a:lnSpc>
                <a:spcPct val="100000"/>
              </a:lnSpc>
              <a:spcBef>
                <a:spcPts val="0"/>
              </a:spcBef>
              <a:spcAft>
                <a:spcPts val="0"/>
              </a:spcAft>
              <a:buNone/>
            </a:pPr>
            <a:endParaRPr sz="1114" b="0" i="0" u="none" strike="noStrike" cap="none">
              <a:solidFill>
                <a:schemeClr val="lt1"/>
              </a:solidFill>
              <a:latin typeface="Meiryo"/>
              <a:ea typeface="Meiryo"/>
              <a:cs typeface="Meiryo"/>
              <a:sym typeface="Meiryo"/>
            </a:endParaRPr>
          </a:p>
        </p:txBody>
      </p:sp>
    </p:spTree>
    <p:extLst>
      <p:ext uri="{BB962C8B-B14F-4D97-AF65-F5344CB8AC3E}">
        <p14:creationId xmlns:p14="http://schemas.microsoft.com/office/powerpoint/2010/main" val="2718701273"/>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タイトル スライド" preserve="1" userDrawn="1">
  <p:cSld name="3_タイトル スライド">
    <p:spTree>
      <p:nvGrpSpPr>
        <p:cNvPr id="1" name="Shape 18"/>
        <p:cNvGrpSpPr/>
        <p:nvPr/>
      </p:nvGrpSpPr>
      <p:grpSpPr>
        <a:xfrm>
          <a:off x="0" y="0"/>
          <a:ext cx="0" cy="0"/>
          <a:chOff x="0" y="0"/>
          <a:chExt cx="0" cy="0"/>
        </a:xfrm>
      </p:grpSpPr>
      <p:sp>
        <p:nvSpPr>
          <p:cNvPr id="19" name="Google Shape;19;p82"/>
          <p:cNvSpPr/>
          <p:nvPr/>
        </p:nvSpPr>
        <p:spPr>
          <a:xfrm>
            <a:off x="0" y="0"/>
            <a:ext cx="10691813" cy="900190"/>
          </a:xfrm>
          <a:prstGeom prst="rect">
            <a:avLst/>
          </a:prstGeom>
          <a:solidFill>
            <a:srgbClr val="008767"/>
          </a:solidFill>
          <a:ln w="12700" cap="flat" cmpd="sng">
            <a:solidFill>
              <a:srgbClr val="31538F"/>
            </a:solidFill>
            <a:prstDash val="solid"/>
            <a:miter lim="800000"/>
            <a:headEnd type="none" w="sm" len="sm"/>
            <a:tailEnd type="none" w="sm" len="sm"/>
          </a:ln>
        </p:spPr>
        <p:txBody>
          <a:bodyPr spcFirstLastPara="1" wrap="square" lIns="89518" tIns="44747" rIns="89518" bIns="44747" anchor="ctr" anchorCtr="0">
            <a:noAutofit/>
          </a:bodyPr>
          <a:lstStyle/>
          <a:p>
            <a:pPr marL="0" marR="0" lvl="0" indent="0" algn="ctr" rtl="0">
              <a:lnSpc>
                <a:spcPct val="100000"/>
              </a:lnSpc>
              <a:spcBef>
                <a:spcPts val="0"/>
              </a:spcBef>
              <a:spcAft>
                <a:spcPts val="0"/>
              </a:spcAft>
              <a:buNone/>
            </a:pPr>
            <a:endParaRPr sz="1371" b="0" i="0" u="none" strike="noStrike" cap="none">
              <a:solidFill>
                <a:schemeClr val="lt1"/>
              </a:solidFill>
              <a:latin typeface="Meiryo"/>
              <a:ea typeface="Meiryo"/>
              <a:cs typeface="Meiryo"/>
              <a:sym typeface="Meiryo"/>
            </a:endParaRPr>
          </a:p>
        </p:txBody>
      </p:sp>
      <p:sp>
        <p:nvSpPr>
          <p:cNvPr id="20" name="Google Shape;20;p82"/>
          <p:cNvSpPr/>
          <p:nvPr/>
        </p:nvSpPr>
        <p:spPr>
          <a:xfrm>
            <a:off x="0" y="7184572"/>
            <a:ext cx="10691813" cy="375103"/>
          </a:xfrm>
          <a:prstGeom prst="rect">
            <a:avLst/>
          </a:prstGeom>
          <a:solidFill>
            <a:srgbClr val="008767"/>
          </a:solidFill>
          <a:ln w="12700" cap="flat" cmpd="sng">
            <a:solidFill>
              <a:srgbClr val="31538F"/>
            </a:solidFill>
            <a:prstDash val="solid"/>
            <a:miter lim="800000"/>
            <a:headEnd type="none" w="sm" len="sm"/>
            <a:tailEnd type="none" w="sm" len="sm"/>
          </a:ln>
        </p:spPr>
        <p:txBody>
          <a:bodyPr spcFirstLastPara="1" wrap="square" lIns="89518" tIns="44747" rIns="89518" bIns="44747" anchor="ctr" anchorCtr="0">
            <a:noAutofit/>
          </a:bodyPr>
          <a:lstStyle/>
          <a:p>
            <a:pPr marL="0" marR="0" lvl="0" indent="0" algn="ctr" rtl="0">
              <a:lnSpc>
                <a:spcPct val="100000"/>
              </a:lnSpc>
              <a:spcBef>
                <a:spcPts val="0"/>
              </a:spcBef>
              <a:spcAft>
                <a:spcPts val="0"/>
              </a:spcAft>
              <a:buNone/>
            </a:pPr>
            <a:endParaRPr sz="1371" b="0" i="0" u="none" strike="noStrike" cap="none">
              <a:solidFill>
                <a:schemeClr val="lt1"/>
              </a:solidFill>
              <a:latin typeface="Meiryo"/>
              <a:ea typeface="Meiryo"/>
              <a:cs typeface="Meiryo"/>
              <a:sym typeface="Meiryo"/>
            </a:endParaRPr>
          </a:p>
        </p:txBody>
      </p:sp>
      <p:sp>
        <p:nvSpPr>
          <p:cNvPr id="4" name="Google Shape;10;p80">
            <a:extLst>
              <a:ext uri="{FF2B5EF4-FFF2-40B4-BE49-F238E27FC236}">
                <a16:creationId xmlns:a16="http://schemas.microsoft.com/office/drawing/2014/main" id="{95D79032-6E46-40BA-BF32-AD75C2BB2607}"/>
              </a:ext>
            </a:extLst>
          </p:cNvPr>
          <p:cNvSpPr txBox="1">
            <a:spLocks noGrp="1"/>
          </p:cNvSpPr>
          <p:nvPr>
            <p:ph type="title"/>
          </p:nvPr>
        </p:nvSpPr>
        <p:spPr>
          <a:xfrm>
            <a:off x="881410" y="266700"/>
            <a:ext cx="9953323" cy="63360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Meiryo"/>
              <a:buNone/>
              <a:defRPr sz="2800" b="1" i="0" u="none" strike="noStrike" cap="none">
                <a:solidFill>
                  <a:schemeClr val="bg1"/>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943"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943"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943"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943"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943"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943"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943"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943" b="0" i="0" u="none" strike="noStrike" cap="none">
                <a:solidFill>
                  <a:srgbClr val="000000"/>
                </a:solidFill>
                <a:latin typeface="Arial"/>
                <a:ea typeface="Arial"/>
                <a:cs typeface="Arial"/>
                <a:sym typeface="Arial"/>
              </a:defRPr>
            </a:lvl9pPr>
          </a:lstStyle>
          <a:p>
            <a:endParaRPr dirty="0"/>
          </a:p>
        </p:txBody>
      </p:sp>
      <p:sp>
        <p:nvSpPr>
          <p:cNvPr id="2" name="正方形/長方形 1">
            <a:extLst>
              <a:ext uri="{FF2B5EF4-FFF2-40B4-BE49-F238E27FC236}">
                <a16:creationId xmlns:a16="http://schemas.microsoft.com/office/drawing/2014/main" id="{F42A809F-73AB-418C-9036-466DC0570790}"/>
              </a:ext>
            </a:extLst>
          </p:cNvPr>
          <p:cNvSpPr/>
          <p:nvPr userDrawn="1"/>
        </p:nvSpPr>
        <p:spPr>
          <a:xfrm>
            <a:off x="390525" y="266700"/>
            <a:ext cx="342900" cy="49530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88"/>
          </a:p>
        </p:txBody>
      </p:sp>
      <p:sp>
        <p:nvSpPr>
          <p:cNvPr id="3" name="Google Shape;207;p49">
            <a:extLst>
              <a:ext uri="{FF2B5EF4-FFF2-40B4-BE49-F238E27FC236}">
                <a16:creationId xmlns:a16="http://schemas.microsoft.com/office/drawing/2014/main" id="{11A7ADD8-4A41-30A5-AC75-8054757A1DA5}"/>
              </a:ext>
            </a:extLst>
          </p:cNvPr>
          <p:cNvSpPr txBox="1">
            <a:spLocks/>
          </p:cNvSpPr>
          <p:nvPr userDrawn="1"/>
        </p:nvSpPr>
        <p:spPr>
          <a:xfrm>
            <a:off x="9942444" y="7156450"/>
            <a:ext cx="598488" cy="403225"/>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1pPr>
            <a:lvl2pPr marL="0" marR="0" lvl="1"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2pPr>
            <a:lvl3pPr marL="0" marR="0" lvl="2"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3pPr>
            <a:lvl4pPr marL="0" marR="0" lvl="3"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4pPr>
            <a:lvl5pPr marL="0" marR="0" lvl="4"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5pPr>
            <a:lvl6pPr marL="0" marR="0" lvl="5"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6pPr>
            <a:lvl7pPr marL="0" marR="0" lvl="6"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7pPr>
            <a:lvl8pPr marL="0" marR="0" lvl="7"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8pPr>
            <a:lvl9pPr marL="0" marR="0" lvl="8"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9pPr>
          </a:lstStyle>
          <a:p>
            <a:pPr>
              <a:buSzPts val="1200"/>
            </a:pPr>
            <a:fld id="{00000000-1234-1234-1234-123412341234}" type="slidenum">
              <a:rPr lang="en-US" altLang="ja-JP" smtClean="0">
                <a:solidFill>
                  <a:schemeClr val="bg1"/>
                </a:solidFill>
              </a:rPr>
              <a:pPr>
                <a:buSzPts val="1200"/>
              </a:pPr>
              <a:t>‹#›</a:t>
            </a:fld>
            <a:endParaRPr lang="en-US" dirty="0">
              <a:solidFill>
                <a:schemeClr val="bg1"/>
              </a:solidFill>
            </a:endParaRPr>
          </a:p>
        </p:txBody>
      </p:sp>
    </p:spTree>
    <p:extLst>
      <p:ext uri="{BB962C8B-B14F-4D97-AF65-F5344CB8AC3E}">
        <p14:creationId xmlns:p14="http://schemas.microsoft.com/office/powerpoint/2010/main" val="3115786824"/>
      </p:ext>
    </p:extLst>
  </p:cSld>
  <p:clrMapOvr>
    <a:masterClrMapping/>
  </p:clrMapOvr>
  <p:extLst>
    <p:ext uri="{DCECCB84-F9BA-43D5-87BE-67443E8EF086}">
      <p15:sldGuideLst xmlns:p15="http://schemas.microsoft.com/office/powerpoint/2012/main">
        <p15:guide id="1" pos="555">
          <p15:clr>
            <a:srgbClr val="FBAE40"/>
          </p15:clr>
        </p15:guide>
        <p15:guide id="2" orient="horz" pos="793">
          <p15:clr>
            <a:srgbClr val="FBAE40"/>
          </p15:clr>
        </p15:guide>
        <p15:guide id="3" pos="61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タイトル スライド" preserve="1" userDrawn="1">
  <p:cSld name="1_タイトル スライド">
    <p:spTree>
      <p:nvGrpSpPr>
        <p:cNvPr id="1" name="Shape 18"/>
        <p:cNvGrpSpPr/>
        <p:nvPr/>
      </p:nvGrpSpPr>
      <p:grpSpPr>
        <a:xfrm>
          <a:off x="0" y="0"/>
          <a:ext cx="0" cy="0"/>
          <a:chOff x="0" y="0"/>
          <a:chExt cx="0" cy="0"/>
        </a:xfrm>
      </p:grpSpPr>
      <p:sp>
        <p:nvSpPr>
          <p:cNvPr id="7" name="Google Shape;20;p82">
            <a:extLst>
              <a:ext uri="{FF2B5EF4-FFF2-40B4-BE49-F238E27FC236}">
                <a16:creationId xmlns:a16="http://schemas.microsoft.com/office/drawing/2014/main" id="{5B379786-9AD4-40FA-9DE7-74C951D7FA35}"/>
              </a:ext>
            </a:extLst>
          </p:cNvPr>
          <p:cNvSpPr/>
          <p:nvPr userDrawn="1"/>
        </p:nvSpPr>
        <p:spPr>
          <a:xfrm>
            <a:off x="1" y="4972050"/>
            <a:ext cx="10691813" cy="2587625"/>
          </a:xfrm>
          <a:prstGeom prst="rect">
            <a:avLst/>
          </a:prstGeom>
          <a:solidFill>
            <a:srgbClr val="008767"/>
          </a:solidFill>
          <a:ln w="12700" cap="flat" cmpd="sng">
            <a:solidFill>
              <a:srgbClr val="31538F"/>
            </a:solidFill>
            <a:prstDash val="solid"/>
            <a:miter lim="800000"/>
            <a:headEnd type="none" w="sm" len="sm"/>
            <a:tailEnd type="none" w="sm" len="sm"/>
          </a:ln>
        </p:spPr>
        <p:txBody>
          <a:bodyPr spcFirstLastPara="1" wrap="square" lIns="72734" tIns="36357" rIns="72734" bIns="36357" anchor="ctr" anchorCtr="0">
            <a:noAutofit/>
          </a:bodyPr>
          <a:lstStyle/>
          <a:p>
            <a:pPr marL="0" marR="0" lvl="0" indent="0" algn="ctr" rtl="0">
              <a:lnSpc>
                <a:spcPct val="100000"/>
              </a:lnSpc>
              <a:spcBef>
                <a:spcPts val="0"/>
              </a:spcBef>
              <a:spcAft>
                <a:spcPts val="0"/>
              </a:spcAft>
              <a:buNone/>
            </a:pPr>
            <a:endParaRPr sz="1114" b="0" i="0" u="none" strike="noStrike" cap="none">
              <a:solidFill>
                <a:schemeClr val="lt1"/>
              </a:solidFill>
              <a:latin typeface="Meiryo"/>
              <a:ea typeface="Meiryo"/>
              <a:cs typeface="Meiryo"/>
              <a:sym typeface="Meiryo"/>
            </a:endParaRPr>
          </a:p>
        </p:txBody>
      </p:sp>
      <p:sp>
        <p:nvSpPr>
          <p:cNvPr id="8" name="Google Shape;20;p82">
            <a:extLst>
              <a:ext uri="{FF2B5EF4-FFF2-40B4-BE49-F238E27FC236}">
                <a16:creationId xmlns:a16="http://schemas.microsoft.com/office/drawing/2014/main" id="{465509F5-625D-4EF6-852E-B83A9C8A4033}"/>
              </a:ext>
            </a:extLst>
          </p:cNvPr>
          <p:cNvSpPr/>
          <p:nvPr userDrawn="1"/>
        </p:nvSpPr>
        <p:spPr>
          <a:xfrm>
            <a:off x="1" y="0"/>
            <a:ext cx="10691813" cy="1600201"/>
          </a:xfrm>
          <a:prstGeom prst="rect">
            <a:avLst/>
          </a:prstGeom>
          <a:solidFill>
            <a:srgbClr val="008767"/>
          </a:solidFill>
          <a:ln w="12700" cap="flat" cmpd="sng">
            <a:solidFill>
              <a:srgbClr val="31538F"/>
            </a:solidFill>
            <a:prstDash val="solid"/>
            <a:miter lim="800000"/>
            <a:headEnd type="none" w="sm" len="sm"/>
            <a:tailEnd type="none" w="sm" len="sm"/>
          </a:ln>
        </p:spPr>
        <p:txBody>
          <a:bodyPr spcFirstLastPara="1" wrap="square" lIns="72734" tIns="36357" rIns="72734" bIns="36357" anchor="ctr" anchorCtr="0">
            <a:noAutofit/>
          </a:bodyPr>
          <a:lstStyle/>
          <a:p>
            <a:pPr marL="0" marR="0" lvl="0" indent="0" algn="ctr" rtl="0">
              <a:lnSpc>
                <a:spcPct val="100000"/>
              </a:lnSpc>
              <a:spcBef>
                <a:spcPts val="0"/>
              </a:spcBef>
              <a:spcAft>
                <a:spcPts val="0"/>
              </a:spcAft>
              <a:buNone/>
            </a:pPr>
            <a:endParaRPr sz="1114" b="0" i="0" u="none" strike="noStrike" cap="none">
              <a:solidFill>
                <a:schemeClr val="lt1"/>
              </a:solidFill>
              <a:latin typeface="Meiryo"/>
              <a:ea typeface="Meiryo"/>
              <a:cs typeface="Meiryo"/>
              <a:sym typeface="Meiryo"/>
            </a:endParaRPr>
          </a:p>
        </p:txBody>
      </p:sp>
    </p:spTree>
    <p:extLst>
      <p:ext uri="{BB962C8B-B14F-4D97-AF65-F5344CB8AC3E}">
        <p14:creationId xmlns:p14="http://schemas.microsoft.com/office/powerpoint/2010/main" val="2173861961"/>
      </p:ext>
    </p:extLst>
  </p:cSld>
  <p:clrMapOvr>
    <a:masterClrMapping/>
  </p:clrMapOvr>
  <p:extLst>
    <p:ext uri="{DCECCB84-F9BA-43D5-87BE-67443E8EF086}">
      <p15:sldGuideLst xmlns:p15="http://schemas.microsoft.com/office/powerpoint/2012/main">
        <p15:guide id="1" orient="horz" pos="2625" userDrawn="1">
          <p15:clr>
            <a:srgbClr val="FBAE40"/>
          </p15:clr>
        </p15:guide>
        <p15:guide id="2" pos="2953"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タイトル スライド" preserve="1">
  <p:cSld name="1_タイトル スライド">
    <p:spTree>
      <p:nvGrpSpPr>
        <p:cNvPr id="1" name="Shape 21"/>
        <p:cNvGrpSpPr/>
        <p:nvPr/>
      </p:nvGrpSpPr>
      <p:grpSpPr>
        <a:xfrm>
          <a:off x="0" y="0"/>
          <a:ext cx="0" cy="0"/>
          <a:chOff x="0" y="0"/>
          <a:chExt cx="0" cy="0"/>
        </a:xfrm>
      </p:grpSpPr>
      <p:sp>
        <p:nvSpPr>
          <p:cNvPr id="22" name="Google Shape;22;p83"/>
          <p:cNvSpPr/>
          <p:nvPr/>
        </p:nvSpPr>
        <p:spPr>
          <a:xfrm>
            <a:off x="0" y="2245442"/>
            <a:ext cx="10691813" cy="3068789"/>
          </a:xfrm>
          <a:prstGeom prst="rect">
            <a:avLst/>
          </a:prstGeom>
          <a:solidFill>
            <a:srgbClr val="008767"/>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iryo"/>
              <a:ea typeface="Meiryo"/>
              <a:cs typeface="Meiryo"/>
              <a:sym typeface="Meiryo"/>
            </a:endParaRPr>
          </a:p>
        </p:txBody>
      </p:sp>
    </p:spTree>
    <p:extLst>
      <p:ext uri="{BB962C8B-B14F-4D97-AF65-F5344CB8AC3E}">
        <p14:creationId xmlns:p14="http://schemas.microsoft.com/office/powerpoint/2010/main" val="348222303"/>
      </p:ext>
    </p:extLst>
  </p:cSld>
  <p:clrMapOvr>
    <a:masterClrMapping/>
  </p:clrMapOvr>
  <p:extLst>
    <p:ext uri="{DCECCB84-F9BA-43D5-87BE-67443E8EF086}">
      <p15:sldGuideLst xmlns:p15="http://schemas.microsoft.com/office/powerpoint/2012/main">
        <p15:guide id="1" orient="horz" pos="2381">
          <p15:clr>
            <a:srgbClr val="FBAE40"/>
          </p15:clr>
        </p15:guide>
        <p15:guide id="2" pos="3367">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402484"/>
            <a:ext cx="9221689" cy="1461188"/>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735062" y="2012414"/>
            <a:ext cx="9221689" cy="479654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35062" y="7006700"/>
            <a:ext cx="2405658" cy="402483"/>
          </a:xfrm>
          <a:prstGeom prst="rect">
            <a:avLst/>
          </a:prstGeom>
        </p:spPr>
        <p:txBody>
          <a:bodyPr vert="horz" lIns="91440" tIns="45720" rIns="91440" bIns="45720" rtlCol="0" anchor="ctr"/>
          <a:lstStyle>
            <a:lvl1pPr algn="l">
              <a:defRPr sz="1323">
                <a:solidFill>
                  <a:schemeClr val="tx1">
                    <a:tint val="82000"/>
                  </a:schemeClr>
                </a:solidFill>
              </a:defRPr>
            </a:lvl1pPr>
          </a:lstStyle>
          <a:p>
            <a:fld id="{5A821F7E-0B5B-4557-854A-92C4306552AE}" type="datetimeFigureOut">
              <a:rPr lang="ja-JP" altLang="en-US" smtClean="0"/>
              <a:pPr/>
              <a:t>2024/6/19</a:t>
            </a:fld>
            <a:endParaRPr lang="ja-JP" altLang="en-US" dirty="0"/>
          </a:p>
        </p:txBody>
      </p:sp>
      <p:sp>
        <p:nvSpPr>
          <p:cNvPr id="5" name="Footer Placeholder 4"/>
          <p:cNvSpPr>
            <a:spLocks noGrp="1"/>
          </p:cNvSpPr>
          <p:nvPr>
            <p:ph type="ftr" sz="quarter" idx="3"/>
          </p:nvPr>
        </p:nvSpPr>
        <p:spPr>
          <a:xfrm>
            <a:off x="3541663" y="7006700"/>
            <a:ext cx="3608487" cy="402483"/>
          </a:xfrm>
          <a:prstGeom prst="rect">
            <a:avLst/>
          </a:prstGeom>
        </p:spPr>
        <p:txBody>
          <a:bodyPr vert="horz" lIns="91440" tIns="45720" rIns="91440" bIns="45720" rtlCol="0" anchor="ctr"/>
          <a:lstStyle>
            <a:lvl1pPr algn="ctr">
              <a:defRPr sz="1323">
                <a:solidFill>
                  <a:schemeClr val="tx1">
                    <a:tint val="82000"/>
                  </a:schemeClr>
                </a:solidFill>
              </a:defRPr>
            </a:lvl1pPr>
          </a:lstStyle>
          <a:p>
            <a:endParaRPr lang="ja-JP" altLang="en-US" dirty="0"/>
          </a:p>
        </p:txBody>
      </p:sp>
      <p:sp>
        <p:nvSpPr>
          <p:cNvPr id="6" name="Slide Number Placeholder 5"/>
          <p:cNvSpPr>
            <a:spLocks noGrp="1"/>
          </p:cNvSpPr>
          <p:nvPr>
            <p:ph type="sldNum" sz="quarter" idx="4"/>
          </p:nvPr>
        </p:nvSpPr>
        <p:spPr>
          <a:xfrm>
            <a:off x="7551093" y="7006700"/>
            <a:ext cx="2405658" cy="402483"/>
          </a:xfrm>
          <a:prstGeom prst="rect">
            <a:avLst/>
          </a:prstGeom>
        </p:spPr>
        <p:txBody>
          <a:bodyPr vert="horz" lIns="91440" tIns="45720" rIns="91440" bIns="45720" rtlCol="0" anchor="ctr"/>
          <a:lstStyle>
            <a:lvl1pPr algn="r">
              <a:defRPr sz="1323">
                <a:solidFill>
                  <a:schemeClr val="tx1">
                    <a:tint val="82000"/>
                  </a:schemeClr>
                </a:solidFill>
              </a:defRPr>
            </a:lvl1pPr>
          </a:lstStyle>
          <a:p>
            <a:fld id="{0FBD75BD-72C9-4B37-BE7E-C66B842591A8}" type="slidenum">
              <a:rPr lang="ja-JP" altLang="en-US" smtClean="0"/>
              <a:pPr/>
              <a:t>‹#›</a:t>
            </a:fld>
            <a:endParaRPr lang="ja-JP" altLang="en-US" dirty="0"/>
          </a:p>
        </p:txBody>
      </p:sp>
    </p:spTree>
    <p:extLst>
      <p:ext uri="{BB962C8B-B14F-4D97-AF65-F5344CB8AC3E}">
        <p14:creationId xmlns:p14="http://schemas.microsoft.com/office/powerpoint/2010/main" val="1287869754"/>
      </p:ext>
    </p:extLst>
  </p:cSld>
  <p:clrMap bg1="lt1" tx1="dk1" bg2="lt2" tx2="dk2" accent1="accent1" accent2="accent2" accent3="accent3" accent4="accent4" accent5="accent5" accent6="accent6" hlink="hlink" folHlink="folHlink"/>
  <p:sldLayoutIdLst>
    <p:sldLayoutId id="2147483677" r:id="rId1"/>
    <p:sldLayoutId id="2147483680" r:id="rId2"/>
    <p:sldLayoutId id="2147483663" r:id="rId3"/>
    <p:sldLayoutId id="2147483679" r:id="rId4"/>
  </p:sldLayoutIdLst>
  <p:txStyles>
    <p:titleStyle>
      <a:lvl1pPr algn="l" defTabSz="1007943" rtl="0" eaLnBrk="1" latinLnBrk="0" hangingPunct="1">
        <a:lnSpc>
          <a:spcPct val="90000"/>
        </a:lnSpc>
        <a:spcBef>
          <a:spcPct val="0"/>
        </a:spcBef>
        <a:buNone/>
        <a:defRPr kumimoji="1"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kumimoji="1"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kumimoji="1"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kumimoji="1"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p:bodyStyle>
    <p:otherStyle>
      <a:defPPr>
        <a:defRPr lang="en-US"/>
      </a:defPPr>
      <a:lvl1pPr marL="0" algn="l" defTabSz="1007943" rtl="0" eaLnBrk="1" latinLnBrk="0" hangingPunct="1">
        <a:defRPr kumimoji="1" sz="1984" kern="1200">
          <a:solidFill>
            <a:schemeClr val="tx1"/>
          </a:solidFill>
          <a:latin typeface="+mn-lt"/>
          <a:ea typeface="+mn-ea"/>
          <a:cs typeface="+mn-cs"/>
        </a:defRPr>
      </a:lvl1pPr>
      <a:lvl2pPr marL="503972" algn="l" defTabSz="1007943" rtl="0" eaLnBrk="1" latinLnBrk="0" hangingPunct="1">
        <a:defRPr kumimoji="1" sz="1984" kern="1200">
          <a:solidFill>
            <a:schemeClr val="tx1"/>
          </a:solidFill>
          <a:latin typeface="+mn-lt"/>
          <a:ea typeface="+mn-ea"/>
          <a:cs typeface="+mn-cs"/>
        </a:defRPr>
      </a:lvl2pPr>
      <a:lvl3pPr marL="1007943" algn="l" defTabSz="1007943" rtl="0" eaLnBrk="1" latinLnBrk="0" hangingPunct="1">
        <a:defRPr kumimoji="1" sz="1984" kern="1200">
          <a:solidFill>
            <a:schemeClr val="tx1"/>
          </a:solidFill>
          <a:latin typeface="+mn-lt"/>
          <a:ea typeface="+mn-ea"/>
          <a:cs typeface="+mn-cs"/>
        </a:defRPr>
      </a:lvl3pPr>
      <a:lvl4pPr marL="1511915" algn="l" defTabSz="1007943" rtl="0" eaLnBrk="1" latinLnBrk="0" hangingPunct="1">
        <a:defRPr kumimoji="1" sz="1984" kern="1200">
          <a:solidFill>
            <a:schemeClr val="tx1"/>
          </a:solidFill>
          <a:latin typeface="+mn-lt"/>
          <a:ea typeface="+mn-ea"/>
          <a:cs typeface="+mn-cs"/>
        </a:defRPr>
      </a:lvl4pPr>
      <a:lvl5pPr marL="2015886" algn="l" defTabSz="1007943" rtl="0" eaLnBrk="1" latinLnBrk="0" hangingPunct="1">
        <a:defRPr kumimoji="1" sz="1984" kern="1200">
          <a:solidFill>
            <a:schemeClr val="tx1"/>
          </a:solidFill>
          <a:latin typeface="+mn-lt"/>
          <a:ea typeface="+mn-ea"/>
          <a:cs typeface="+mn-cs"/>
        </a:defRPr>
      </a:lvl5pPr>
      <a:lvl6pPr marL="2519858" algn="l" defTabSz="1007943" rtl="0" eaLnBrk="1" latinLnBrk="0" hangingPunct="1">
        <a:defRPr kumimoji="1" sz="1984" kern="1200">
          <a:solidFill>
            <a:schemeClr val="tx1"/>
          </a:solidFill>
          <a:latin typeface="+mn-lt"/>
          <a:ea typeface="+mn-ea"/>
          <a:cs typeface="+mn-cs"/>
        </a:defRPr>
      </a:lvl6pPr>
      <a:lvl7pPr marL="3023829" algn="l" defTabSz="1007943" rtl="0" eaLnBrk="1" latinLnBrk="0" hangingPunct="1">
        <a:defRPr kumimoji="1" sz="1984" kern="1200">
          <a:solidFill>
            <a:schemeClr val="tx1"/>
          </a:solidFill>
          <a:latin typeface="+mn-lt"/>
          <a:ea typeface="+mn-ea"/>
          <a:cs typeface="+mn-cs"/>
        </a:defRPr>
      </a:lvl7pPr>
      <a:lvl8pPr marL="3527801" algn="l" defTabSz="1007943" rtl="0" eaLnBrk="1" latinLnBrk="0" hangingPunct="1">
        <a:defRPr kumimoji="1" sz="1984" kern="1200">
          <a:solidFill>
            <a:schemeClr val="tx1"/>
          </a:solidFill>
          <a:latin typeface="+mn-lt"/>
          <a:ea typeface="+mn-ea"/>
          <a:cs typeface="+mn-cs"/>
        </a:defRPr>
      </a:lvl8pPr>
      <a:lvl9pPr marL="4031772" algn="l" defTabSz="1007943" rtl="0" eaLnBrk="1" latinLnBrk="0" hangingPunct="1">
        <a:defRPr kumimoji="1" sz="198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81" userDrawn="1">
          <p15:clr>
            <a:srgbClr val="F26B43"/>
          </p15:clr>
        </p15:guide>
        <p15:guide id="2" pos="3367"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30;p1">
            <a:extLst>
              <a:ext uri="{FF2B5EF4-FFF2-40B4-BE49-F238E27FC236}">
                <a16:creationId xmlns:a16="http://schemas.microsoft.com/office/drawing/2014/main" id="{04F0BC15-5AB3-31A2-7223-28A297456A3F}"/>
              </a:ext>
            </a:extLst>
          </p:cNvPr>
          <p:cNvSpPr/>
          <p:nvPr/>
        </p:nvSpPr>
        <p:spPr>
          <a:xfrm>
            <a:off x="5772150" y="496896"/>
            <a:ext cx="4426252" cy="652775"/>
          </a:xfrm>
          <a:prstGeom prst="roundRect">
            <a:avLst>
              <a:gd name="adj" fmla="val 50000"/>
            </a:avLst>
          </a:prstGeom>
          <a:solidFill>
            <a:srgbClr val="ED7D31"/>
          </a:solidFill>
          <a:ln w="25400" cap="rnd" cmpd="sng">
            <a:noFill/>
            <a:prstDash val="solid"/>
            <a:round/>
            <a:headEnd type="none" w="sm" len="sm"/>
            <a:tailEnd type="none" w="sm" len="sm"/>
          </a:ln>
        </p:spPr>
        <p:txBody>
          <a:bodyPr spcFirstLastPara="1" wrap="square" lIns="91425" tIns="144000" rIns="91425" bIns="45700"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3200"/>
              <a:buFont typeface="Arial"/>
              <a:buNone/>
              <a:tabLst/>
              <a:defRPr/>
            </a:pPr>
            <a:r>
              <a:rPr kumimoji="0" lang="ja-JP" altLang="en-US" sz="2800" b="1" i="0" u="none" strike="noStrike" kern="0" cap="none" spc="0" normalizeH="0" baseline="0" noProof="0" dirty="0">
                <a:ln>
                  <a:noFill/>
                </a:ln>
                <a:solidFill>
                  <a:srgbClr val="FFFFFF"/>
                </a:solidFill>
                <a:effectLst/>
                <a:uLnTx/>
                <a:uFillTx/>
                <a:latin typeface="Meiryo"/>
                <a:ea typeface="Meiryo"/>
                <a:cs typeface="Meiryo"/>
                <a:sym typeface="Meiryo"/>
              </a:rPr>
              <a:t>書籍出版記念セミナー</a:t>
            </a:r>
            <a:endParaRPr kumimoji="0" sz="1200" b="0" i="0" u="none" strike="noStrike" kern="0" cap="none" spc="0" normalizeH="0" baseline="0" noProof="0" dirty="0">
              <a:ln>
                <a:noFill/>
              </a:ln>
              <a:solidFill>
                <a:srgbClr val="000000"/>
              </a:solidFill>
              <a:effectLst/>
              <a:uLnTx/>
              <a:uFillTx/>
              <a:latin typeface="Meiryo"/>
              <a:ea typeface="Meiryo"/>
              <a:cs typeface="Meiryo"/>
              <a:sym typeface="Meiryo"/>
            </a:endParaRPr>
          </a:p>
        </p:txBody>
      </p:sp>
      <p:sp>
        <p:nvSpPr>
          <p:cNvPr id="7" name="Google Shape;29;p1">
            <a:extLst>
              <a:ext uri="{FF2B5EF4-FFF2-40B4-BE49-F238E27FC236}">
                <a16:creationId xmlns:a16="http://schemas.microsoft.com/office/drawing/2014/main" id="{EA3314AC-E6FA-07E1-B369-BE70C3BB5CB3}"/>
              </a:ext>
            </a:extLst>
          </p:cNvPr>
          <p:cNvSpPr txBox="1">
            <a:spLocks/>
          </p:cNvSpPr>
          <p:nvPr/>
        </p:nvSpPr>
        <p:spPr>
          <a:xfrm>
            <a:off x="5937810" y="5950879"/>
            <a:ext cx="4222919" cy="1108075"/>
          </a:xfrm>
          <a:prstGeom prst="rect">
            <a:avLst/>
          </a:prstGeom>
          <a:noFill/>
          <a:ln>
            <a:noFill/>
          </a:ln>
        </p:spPr>
        <p:txBody>
          <a:bodyPr spcFirstLastPara="1" vert="horz" wrap="square" lIns="91425" tIns="45700" rIns="91425" bIns="45700" rtlCol="0" anchor="t" anchorCtr="0">
            <a:normAutofit fontScale="92500" lnSpcReduction="10000"/>
          </a:bodyPr>
          <a:lstStyle>
            <a:lvl1pPr marL="251986" indent="-251986" algn="l" defTabSz="1007943" rtl="0" eaLnBrk="1" latinLnBrk="0" hangingPunct="1">
              <a:lnSpc>
                <a:spcPct val="90000"/>
              </a:lnSpc>
              <a:spcBef>
                <a:spcPts val="1102"/>
              </a:spcBef>
              <a:buFont typeface="Arial" panose="020B0604020202020204" pitchFamily="34" charset="0"/>
              <a:buChar char="•"/>
              <a:defRPr kumimoji="1"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kumimoji="1"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kumimoji="1"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a:lstStyle>
          <a:p>
            <a:pPr marL="0" indent="0" algn="r">
              <a:lnSpc>
                <a:spcPct val="120000"/>
              </a:lnSpc>
              <a:spcBef>
                <a:spcPts val="0"/>
              </a:spcBef>
              <a:buClr>
                <a:schemeClr val="lt1"/>
              </a:buClr>
              <a:buSzPts val="2560"/>
              <a:buFont typeface="Arial"/>
              <a:buNone/>
            </a:pPr>
            <a:r>
              <a:rPr lang="ja-JP" altLang="en-US">
                <a:solidFill>
                  <a:schemeClr val="lt1"/>
                </a:solidFill>
                <a:latin typeface="Meiryo"/>
                <a:ea typeface="Meiryo"/>
                <a:cs typeface="Meiryo"/>
                <a:sym typeface="Meiryo"/>
              </a:rPr>
              <a:t>●●●●</a:t>
            </a:r>
            <a:r>
              <a:rPr lang="ja-JP" altLang="en-US">
                <a:solidFill>
                  <a:schemeClr val="lt1"/>
                </a:solidFill>
              </a:rPr>
              <a:t>事務所</a:t>
            </a:r>
            <a:br>
              <a:rPr lang="ja-JP" altLang="en-US">
                <a:solidFill>
                  <a:schemeClr val="lt1"/>
                </a:solidFill>
                <a:latin typeface="Meiryo"/>
                <a:ea typeface="Meiryo"/>
                <a:cs typeface="Meiryo"/>
                <a:sym typeface="Meiryo"/>
              </a:rPr>
            </a:br>
            <a:r>
              <a:rPr lang="ja-JP" altLang="en-US">
                <a:solidFill>
                  <a:schemeClr val="lt1"/>
                </a:solidFill>
              </a:rPr>
              <a:t>●●●●</a:t>
            </a:r>
            <a:endParaRPr lang="ja-JP" altLang="en-US" sz="2400" dirty="0">
              <a:solidFill>
                <a:schemeClr val="lt1"/>
              </a:solidFill>
              <a:latin typeface="Meiryo"/>
              <a:ea typeface="Meiryo"/>
              <a:cs typeface="Meiryo"/>
              <a:sym typeface="Meiryo"/>
            </a:endParaRPr>
          </a:p>
        </p:txBody>
      </p:sp>
      <p:sp>
        <p:nvSpPr>
          <p:cNvPr id="8" name="Google Shape;31;p1">
            <a:extLst>
              <a:ext uri="{FF2B5EF4-FFF2-40B4-BE49-F238E27FC236}">
                <a16:creationId xmlns:a16="http://schemas.microsoft.com/office/drawing/2014/main" id="{A0468998-E7AC-948F-CC12-722DA6C8DA4C}"/>
              </a:ext>
            </a:extLst>
          </p:cNvPr>
          <p:cNvSpPr txBox="1"/>
          <p:nvPr/>
        </p:nvSpPr>
        <p:spPr>
          <a:xfrm>
            <a:off x="1088777" y="1976379"/>
            <a:ext cx="8514258" cy="68287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000"/>
              <a:buFont typeface="Arial"/>
              <a:buNone/>
            </a:pPr>
            <a:r>
              <a:rPr lang="ja-JP" sz="3600" b="1" i="0" u="none" strike="noStrike" cap="none" dirty="0">
                <a:solidFill>
                  <a:schemeClr val="lt1"/>
                </a:solidFill>
                <a:latin typeface="Meiryo"/>
                <a:ea typeface="Meiryo"/>
                <a:cs typeface="Meiryo"/>
                <a:sym typeface="Meiryo"/>
              </a:rPr>
              <a:t>事前に知っておくべき！</a:t>
            </a:r>
            <a:endParaRPr sz="2400" b="1" i="0" u="none" strike="noStrike" cap="none" dirty="0">
              <a:solidFill>
                <a:schemeClr val="lt1"/>
              </a:solidFill>
              <a:latin typeface="Meiryo"/>
              <a:ea typeface="Meiryo"/>
              <a:cs typeface="Meiryo"/>
              <a:sym typeface="Meiryo"/>
            </a:endParaRPr>
          </a:p>
        </p:txBody>
      </p:sp>
      <p:sp>
        <p:nvSpPr>
          <p:cNvPr id="2" name="テキスト プレースホルダー 2">
            <a:extLst>
              <a:ext uri="{FF2B5EF4-FFF2-40B4-BE49-F238E27FC236}">
                <a16:creationId xmlns:a16="http://schemas.microsoft.com/office/drawing/2014/main" id="{969430AB-E520-542F-BF7D-EDBF47C053FA}"/>
              </a:ext>
            </a:extLst>
          </p:cNvPr>
          <p:cNvSpPr txBox="1">
            <a:spLocks/>
          </p:cNvSpPr>
          <p:nvPr/>
        </p:nvSpPr>
        <p:spPr bwMode="gray">
          <a:xfrm>
            <a:off x="-1" y="2669807"/>
            <a:ext cx="10691814" cy="2262158"/>
          </a:xfrm>
          <a:prstGeom prst="rect">
            <a:avLst/>
          </a:prstGeom>
        </p:spPr>
        <p:txBody>
          <a:bodyPr wrap="square">
            <a:spAutoFit/>
          </a:bodyPr>
          <a:lstStyle>
            <a:lvl1pPr marL="0" indent="0" algn="l" rtl="0" eaLnBrk="1" fontAlgn="base" hangingPunct="1">
              <a:spcBef>
                <a:spcPct val="20000"/>
              </a:spcBef>
              <a:spcAft>
                <a:spcPct val="0"/>
              </a:spcAft>
              <a:buNone/>
              <a:defRPr kumimoji="1" sz="3528" b="1">
                <a:solidFill>
                  <a:schemeClr val="bg1"/>
                </a:solidFill>
                <a:latin typeface="+mj-ea"/>
                <a:ea typeface="+mj-ea"/>
                <a:cs typeface="+mn-cs"/>
              </a:defRPr>
            </a:lvl1pPr>
            <a:lvl2pPr marL="741503" indent="-284292" algn="l" rtl="0" eaLnBrk="1" fontAlgn="base" hangingPunct="1">
              <a:spcBef>
                <a:spcPct val="20000"/>
              </a:spcBef>
              <a:spcAft>
                <a:spcPct val="0"/>
              </a:spcAft>
              <a:buChar char="–"/>
              <a:defRPr kumimoji="1" sz="2769">
                <a:solidFill>
                  <a:schemeClr val="tx1"/>
                </a:solidFill>
                <a:latin typeface="+mn-lt"/>
                <a:ea typeface="+mn-ea"/>
              </a:defRPr>
            </a:lvl2pPr>
            <a:lvl3pPr marL="1141564" indent="-227141" algn="l" rtl="0" eaLnBrk="1" fontAlgn="base" hangingPunct="1">
              <a:spcBef>
                <a:spcPct val="20000"/>
              </a:spcBef>
              <a:spcAft>
                <a:spcPct val="0"/>
              </a:spcAft>
              <a:buChar char="•"/>
              <a:defRPr kumimoji="1" sz="2400">
                <a:solidFill>
                  <a:schemeClr val="tx1"/>
                </a:solidFill>
                <a:latin typeface="+mn-lt"/>
                <a:ea typeface="+mn-ea"/>
              </a:defRPr>
            </a:lvl3pPr>
            <a:lvl4pPr marL="1598775" indent="-227141" algn="l" rtl="0" eaLnBrk="1" fontAlgn="base" hangingPunct="1">
              <a:spcBef>
                <a:spcPct val="20000"/>
              </a:spcBef>
              <a:spcAft>
                <a:spcPct val="0"/>
              </a:spcAft>
              <a:buChar char="–"/>
              <a:defRPr kumimoji="1" sz="1939">
                <a:solidFill>
                  <a:schemeClr val="tx1"/>
                </a:solidFill>
                <a:latin typeface="+mn-lt"/>
                <a:ea typeface="+mn-ea"/>
              </a:defRPr>
            </a:lvl4pPr>
            <a:lvl5pPr marL="2055986" indent="-227141" algn="l" rtl="0" eaLnBrk="1" fontAlgn="base" hangingPunct="1">
              <a:spcBef>
                <a:spcPct val="20000"/>
              </a:spcBef>
              <a:spcAft>
                <a:spcPct val="0"/>
              </a:spcAft>
              <a:buChar char="»"/>
              <a:defRPr kumimoji="1" sz="1939">
                <a:solidFill>
                  <a:schemeClr val="tx1"/>
                </a:solidFill>
                <a:latin typeface="+mn-lt"/>
                <a:ea typeface="+mn-ea"/>
              </a:defRPr>
            </a:lvl5pPr>
            <a:lvl6pPr marL="2514585" indent="-228598" algn="l" rtl="0" eaLnBrk="1" fontAlgn="base" hangingPunct="1">
              <a:spcBef>
                <a:spcPct val="20000"/>
              </a:spcBef>
              <a:spcAft>
                <a:spcPct val="0"/>
              </a:spcAft>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har char="»"/>
              <a:defRPr kumimoji="1" sz="2000">
                <a:solidFill>
                  <a:schemeClr val="tx1"/>
                </a:solidFill>
                <a:latin typeface="+mn-lt"/>
                <a:ea typeface="+mn-ea"/>
              </a:defRPr>
            </a:lvl9pPr>
          </a:lstStyle>
          <a:p>
            <a:pPr algn="ctr" defTabSz="986912">
              <a:lnSpc>
                <a:spcPct val="120000"/>
              </a:lnSpc>
              <a:spcBef>
                <a:spcPts val="0"/>
              </a:spcBef>
            </a:pPr>
            <a:r>
              <a:rPr lang="ja-JP" altLang="en-US" sz="5800" kern="0" dirty="0">
                <a:solidFill>
                  <a:schemeClr val="tx1"/>
                </a:solidFill>
                <a:latin typeface="メイリオ" panose="020B0604030504040204" pitchFamily="50" charset="-128"/>
                <a:ea typeface="メイリオ" panose="020B0604030504040204" pitchFamily="50" charset="-128"/>
              </a:rPr>
              <a:t>相続の基本と</a:t>
            </a:r>
            <a:endParaRPr lang="en-US" altLang="ja-JP" sz="5800" kern="0" dirty="0">
              <a:solidFill>
                <a:schemeClr val="tx1"/>
              </a:solidFill>
              <a:latin typeface="メイリオ" panose="020B0604030504040204" pitchFamily="50" charset="-128"/>
              <a:ea typeface="メイリオ" panose="020B0604030504040204" pitchFamily="50" charset="-128"/>
            </a:endParaRPr>
          </a:p>
          <a:p>
            <a:pPr algn="ctr" defTabSz="986912">
              <a:lnSpc>
                <a:spcPct val="120000"/>
              </a:lnSpc>
              <a:spcBef>
                <a:spcPts val="0"/>
              </a:spcBef>
            </a:pPr>
            <a:r>
              <a:rPr lang="ja-JP" altLang="en-US" sz="5800" kern="0" dirty="0">
                <a:solidFill>
                  <a:schemeClr val="tx1"/>
                </a:solidFill>
                <a:latin typeface="メイリオ" panose="020B0604030504040204" pitchFamily="50" charset="-128"/>
                <a:ea typeface="メイリオ" panose="020B0604030504040204" pitchFamily="50" charset="-128"/>
              </a:rPr>
              <a:t>最新の対策</a:t>
            </a:r>
            <a:endParaRPr lang="en-US" altLang="ja-JP" sz="5800" kern="0" dirty="0">
              <a:solidFill>
                <a:schemeClr val="tx1"/>
              </a:solidFill>
              <a:latin typeface="メイリオ" panose="020B0604030504040204" pitchFamily="50" charset="-128"/>
              <a:ea typeface="メイリオ" panose="020B0604030504040204" pitchFamily="50" charset="-128"/>
            </a:endParaRPr>
          </a:p>
        </p:txBody>
      </p:sp>
      <p:sp>
        <p:nvSpPr>
          <p:cNvPr id="3" name="四角形: 角を丸くする 2">
            <a:extLst>
              <a:ext uri="{FF2B5EF4-FFF2-40B4-BE49-F238E27FC236}">
                <a16:creationId xmlns:a16="http://schemas.microsoft.com/office/drawing/2014/main" id="{B87747C6-17F3-40B9-A942-53A2EE4E03B3}"/>
              </a:ext>
            </a:extLst>
          </p:cNvPr>
          <p:cNvSpPr/>
          <p:nvPr/>
        </p:nvSpPr>
        <p:spPr>
          <a:xfrm>
            <a:off x="4200341" y="5064191"/>
            <a:ext cx="2477730" cy="139039"/>
          </a:xfrm>
          <a:prstGeom prst="roundRect">
            <a:avLst>
              <a:gd name="adj" fmla="val 50000"/>
            </a:avLst>
          </a:prstGeom>
          <a:solidFill>
            <a:srgbClr val="ED7D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プレースホルダー 2">
            <a:extLst>
              <a:ext uri="{FF2B5EF4-FFF2-40B4-BE49-F238E27FC236}">
                <a16:creationId xmlns:a16="http://schemas.microsoft.com/office/drawing/2014/main" id="{06EE2CBE-085A-3881-5AA9-C3DE66ED3443}"/>
              </a:ext>
            </a:extLst>
          </p:cNvPr>
          <p:cNvSpPr txBox="1">
            <a:spLocks/>
          </p:cNvSpPr>
          <p:nvPr/>
        </p:nvSpPr>
        <p:spPr bwMode="gray">
          <a:xfrm>
            <a:off x="3256881" y="4704152"/>
            <a:ext cx="4176464" cy="587853"/>
          </a:xfrm>
          <a:prstGeom prst="rect">
            <a:avLst/>
          </a:prstGeom>
        </p:spPr>
        <p:txBody>
          <a:bodyPr wrap="square">
            <a:spAutoFit/>
          </a:bodyPr>
          <a:lstStyle>
            <a:lvl1pPr marL="0" indent="0" algn="l" rtl="0" eaLnBrk="1" fontAlgn="base" hangingPunct="1">
              <a:spcBef>
                <a:spcPct val="20000"/>
              </a:spcBef>
              <a:spcAft>
                <a:spcPct val="0"/>
              </a:spcAft>
              <a:buNone/>
              <a:defRPr kumimoji="1" sz="3528" b="1">
                <a:solidFill>
                  <a:schemeClr val="bg1"/>
                </a:solidFill>
                <a:latin typeface="+mj-ea"/>
                <a:ea typeface="+mj-ea"/>
                <a:cs typeface="+mn-cs"/>
              </a:defRPr>
            </a:lvl1pPr>
            <a:lvl2pPr marL="741503" indent="-284292" algn="l" rtl="0" eaLnBrk="1" fontAlgn="base" hangingPunct="1">
              <a:spcBef>
                <a:spcPct val="20000"/>
              </a:spcBef>
              <a:spcAft>
                <a:spcPct val="0"/>
              </a:spcAft>
              <a:buChar char="–"/>
              <a:defRPr kumimoji="1" sz="2769">
                <a:solidFill>
                  <a:schemeClr val="tx1"/>
                </a:solidFill>
                <a:latin typeface="+mn-lt"/>
                <a:ea typeface="+mn-ea"/>
              </a:defRPr>
            </a:lvl2pPr>
            <a:lvl3pPr marL="1141564" indent="-227141" algn="l" rtl="0" eaLnBrk="1" fontAlgn="base" hangingPunct="1">
              <a:spcBef>
                <a:spcPct val="20000"/>
              </a:spcBef>
              <a:spcAft>
                <a:spcPct val="0"/>
              </a:spcAft>
              <a:buChar char="•"/>
              <a:defRPr kumimoji="1" sz="2400">
                <a:solidFill>
                  <a:schemeClr val="tx1"/>
                </a:solidFill>
                <a:latin typeface="+mn-lt"/>
                <a:ea typeface="+mn-ea"/>
              </a:defRPr>
            </a:lvl3pPr>
            <a:lvl4pPr marL="1598775" indent="-227141" algn="l" rtl="0" eaLnBrk="1" fontAlgn="base" hangingPunct="1">
              <a:spcBef>
                <a:spcPct val="20000"/>
              </a:spcBef>
              <a:spcAft>
                <a:spcPct val="0"/>
              </a:spcAft>
              <a:buChar char="–"/>
              <a:defRPr kumimoji="1" sz="1939">
                <a:solidFill>
                  <a:schemeClr val="tx1"/>
                </a:solidFill>
                <a:latin typeface="+mn-lt"/>
                <a:ea typeface="+mn-ea"/>
              </a:defRPr>
            </a:lvl4pPr>
            <a:lvl5pPr marL="2055986" indent="-227141" algn="l" rtl="0" eaLnBrk="1" fontAlgn="base" hangingPunct="1">
              <a:spcBef>
                <a:spcPct val="20000"/>
              </a:spcBef>
              <a:spcAft>
                <a:spcPct val="0"/>
              </a:spcAft>
              <a:buChar char="»"/>
              <a:defRPr kumimoji="1" sz="1939">
                <a:solidFill>
                  <a:schemeClr val="tx1"/>
                </a:solidFill>
                <a:latin typeface="+mn-lt"/>
                <a:ea typeface="+mn-ea"/>
              </a:defRPr>
            </a:lvl5pPr>
            <a:lvl6pPr marL="2514585" indent="-228598" algn="l" rtl="0" eaLnBrk="1" fontAlgn="base" hangingPunct="1">
              <a:spcBef>
                <a:spcPct val="20000"/>
              </a:spcBef>
              <a:spcAft>
                <a:spcPct val="0"/>
              </a:spcAft>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har char="»"/>
              <a:defRPr kumimoji="1" sz="2000">
                <a:solidFill>
                  <a:schemeClr val="tx1"/>
                </a:solidFill>
                <a:latin typeface="+mn-lt"/>
                <a:ea typeface="+mn-ea"/>
              </a:defRPr>
            </a:lvl9pPr>
          </a:lstStyle>
          <a:p>
            <a:pPr algn="ctr" defTabSz="986912">
              <a:lnSpc>
                <a:spcPct val="120000"/>
              </a:lnSpc>
              <a:spcBef>
                <a:spcPts val="0"/>
              </a:spcBef>
            </a:pPr>
            <a:r>
              <a:rPr lang="en-US" altLang="ja-JP" sz="2800" kern="0" dirty="0">
                <a:solidFill>
                  <a:schemeClr val="tx1"/>
                </a:solidFill>
                <a:latin typeface="メイリオ" panose="020B0604030504040204" pitchFamily="50" charset="-128"/>
                <a:ea typeface="メイリオ" panose="020B0604030504040204" pitchFamily="50" charset="-128"/>
              </a:rPr>
              <a:t>『</a:t>
            </a:r>
            <a:r>
              <a:rPr lang="ja-JP" altLang="en-US" sz="2800" kern="0" dirty="0">
                <a:solidFill>
                  <a:schemeClr val="tx1"/>
                </a:solidFill>
                <a:latin typeface="メイリオ" panose="020B0604030504040204" pitchFamily="50" charset="-128"/>
                <a:ea typeface="メイリオ" panose="020B0604030504040204" pitchFamily="50" charset="-128"/>
              </a:rPr>
              <a:t>生前対策</a:t>
            </a:r>
            <a:r>
              <a:rPr lang="en-US" altLang="ja-JP" sz="2800" kern="0" dirty="0">
                <a:solidFill>
                  <a:schemeClr val="tx1"/>
                </a:solidFill>
                <a:latin typeface="メイリオ" panose="020B0604030504040204" pitchFamily="50" charset="-128"/>
                <a:ea typeface="メイリオ" panose="020B0604030504040204" pitchFamily="50" charset="-128"/>
              </a:rPr>
              <a:t>』</a:t>
            </a:r>
            <a:r>
              <a:rPr lang="ja-JP" altLang="en-US" sz="2800" kern="0" dirty="0">
                <a:solidFill>
                  <a:schemeClr val="tx1"/>
                </a:solidFill>
                <a:latin typeface="メイリオ" panose="020B0604030504040204" pitchFamily="50" charset="-128"/>
                <a:ea typeface="メイリオ" panose="020B0604030504040204" pitchFamily="50" charset="-128"/>
              </a:rPr>
              <a:t>編</a:t>
            </a:r>
            <a:endParaRPr lang="en-US" altLang="ja-JP" sz="1800" kern="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04814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5A15FB7-7584-658C-6B0A-1C561D9E2E1E}"/>
              </a:ext>
            </a:extLst>
          </p:cNvPr>
          <p:cNvSpPr>
            <a:spLocks noGrp="1"/>
          </p:cNvSpPr>
          <p:nvPr>
            <p:ph type="title"/>
          </p:nvPr>
        </p:nvSpPr>
        <p:spPr/>
        <p:txBody>
          <a:bodyPr/>
          <a:lstStyle/>
          <a:p>
            <a:r>
              <a:rPr kumimoji="1" lang="ja-JP" altLang="en-US" b="1" dirty="0"/>
              <a:t>相続税対策</a:t>
            </a:r>
            <a:r>
              <a:rPr lang="ja-JP" altLang="en-US" b="1" dirty="0"/>
              <a:t>の種類</a:t>
            </a:r>
            <a:endParaRPr kumimoji="1" lang="ja-JP" altLang="en-US" dirty="0"/>
          </a:p>
        </p:txBody>
      </p:sp>
      <p:sp>
        <p:nvSpPr>
          <p:cNvPr id="6" name="テキスト ボックス 5">
            <a:extLst>
              <a:ext uri="{FF2B5EF4-FFF2-40B4-BE49-F238E27FC236}">
                <a16:creationId xmlns:a16="http://schemas.microsoft.com/office/drawing/2014/main" id="{64EA7724-9D17-B20B-731C-69441F11081F}"/>
              </a:ext>
            </a:extLst>
          </p:cNvPr>
          <p:cNvSpPr txBox="1"/>
          <p:nvPr/>
        </p:nvSpPr>
        <p:spPr>
          <a:xfrm>
            <a:off x="887719" y="1258888"/>
            <a:ext cx="8969332" cy="904863"/>
          </a:xfrm>
          <a:prstGeom prst="rect">
            <a:avLst/>
          </a:prstGeom>
          <a:noFill/>
        </p:spPr>
        <p:txBody>
          <a:bodyPr wrap="square" rtlCol="0">
            <a:spAutoFit/>
          </a:bodyPr>
          <a:lstStyle/>
          <a:p>
            <a:pPr>
              <a:lnSpc>
                <a:spcPct val="110000"/>
              </a:lnSpc>
            </a:pPr>
            <a:r>
              <a:rPr lang="ja-JP" altLang="en-US" sz="2400" dirty="0">
                <a:latin typeface="メイリオ" panose="020B0604030504040204" pitchFamily="50" charset="-128"/>
                <a:ea typeface="メイリオ" panose="020B0604030504040204" pitchFamily="50" charset="-128"/>
              </a:rPr>
              <a:t>①節税対策、②納税資金対策の</a:t>
            </a:r>
            <a:r>
              <a:rPr lang="en-US" altLang="ja-JP" sz="2400" dirty="0">
                <a:latin typeface="メイリオ" panose="020B0604030504040204" pitchFamily="50" charset="-128"/>
                <a:ea typeface="メイリオ" panose="020B0604030504040204" pitchFamily="50" charset="-128"/>
              </a:rPr>
              <a:t>2</a:t>
            </a:r>
            <a:r>
              <a:rPr lang="ja-JP" altLang="en-US" sz="2400" dirty="0">
                <a:latin typeface="メイリオ" panose="020B0604030504040204" pitchFamily="50" charset="-128"/>
                <a:ea typeface="メイリオ" panose="020B0604030504040204" pitchFamily="50" charset="-128"/>
              </a:rPr>
              <a:t>つの考え方をもとに、</a:t>
            </a:r>
            <a:endParaRPr lang="en-US" altLang="ja-JP" sz="2400" dirty="0">
              <a:latin typeface="メイリオ" panose="020B0604030504040204" pitchFamily="50" charset="-128"/>
              <a:ea typeface="メイリオ" panose="020B0604030504040204" pitchFamily="50" charset="-128"/>
            </a:endParaRPr>
          </a:p>
          <a:p>
            <a:pPr>
              <a:lnSpc>
                <a:spcPct val="110000"/>
              </a:lnSpc>
            </a:pPr>
            <a:r>
              <a:rPr lang="ja-JP" altLang="en-US" sz="2400" dirty="0">
                <a:latin typeface="メイリオ" panose="020B0604030504040204" pitchFamily="50" charset="-128"/>
                <a:ea typeface="メイリオ" panose="020B0604030504040204" pitchFamily="50" charset="-128"/>
              </a:rPr>
              <a:t>具体的には</a:t>
            </a:r>
            <a:r>
              <a:rPr lang="en-US" altLang="ja-JP" sz="2400" b="1" dirty="0">
                <a:latin typeface="メイリオ" panose="020B0604030504040204" pitchFamily="50" charset="-128"/>
                <a:ea typeface="メイリオ" panose="020B0604030504040204" pitchFamily="50" charset="-128"/>
              </a:rPr>
              <a:t>4</a:t>
            </a:r>
            <a:r>
              <a:rPr lang="ja-JP" altLang="en-US" sz="2400" b="1" dirty="0">
                <a:latin typeface="メイリオ" panose="020B0604030504040204" pitchFamily="50" charset="-128"/>
                <a:ea typeface="メイリオ" panose="020B0604030504040204" pitchFamily="50" charset="-128"/>
              </a:rPr>
              <a:t>つの対策</a:t>
            </a:r>
            <a:r>
              <a:rPr lang="ja-JP" altLang="en-US" sz="2400" dirty="0">
                <a:latin typeface="メイリオ" panose="020B0604030504040204" pitchFamily="50" charset="-128"/>
                <a:ea typeface="メイリオ" panose="020B0604030504040204" pitchFamily="50" charset="-128"/>
              </a:rPr>
              <a:t>を検討することができます。</a:t>
            </a:r>
            <a:endParaRPr lang="en-US" altLang="ja-JP" sz="2400" dirty="0">
              <a:latin typeface="メイリオ" panose="020B0604030504040204" pitchFamily="50" charset="-128"/>
              <a:ea typeface="メイリオ" panose="020B0604030504040204" pitchFamily="50" charset="-128"/>
            </a:endParaRPr>
          </a:p>
        </p:txBody>
      </p:sp>
      <p:sp>
        <p:nvSpPr>
          <p:cNvPr id="7" name="四角形: 角を丸くする 6">
            <a:extLst>
              <a:ext uri="{FF2B5EF4-FFF2-40B4-BE49-F238E27FC236}">
                <a16:creationId xmlns:a16="http://schemas.microsoft.com/office/drawing/2014/main" id="{3D95C44B-95FB-B084-7C8E-0C90015FD7DA}"/>
              </a:ext>
            </a:extLst>
          </p:cNvPr>
          <p:cNvSpPr/>
          <p:nvPr/>
        </p:nvSpPr>
        <p:spPr>
          <a:xfrm>
            <a:off x="960989" y="2411243"/>
            <a:ext cx="4212000" cy="2160000"/>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ja-JP" altLang="en-US" b="1" dirty="0">
                <a:solidFill>
                  <a:schemeClr val="tx1"/>
                </a:solidFill>
                <a:latin typeface="メイリオ" panose="020B0604030504040204" pitchFamily="50" charset="-128"/>
                <a:ea typeface="メイリオ" panose="020B0604030504040204" pitchFamily="50" charset="-128"/>
              </a:rPr>
              <a:t>①生前贈与</a:t>
            </a:r>
          </a:p>
        </p:txBody>
      </p:sp>
      <p:sp>
        <p:nvSpPr>
          <p:cNvPr id="8" name="四角形: 角を丸くする 7">
            <a:extLst>
              <a:ext uri="{FF2B5EF4-FFF2-40B4-BE49-F238E27FC236}">
                <a16:creationId xmlns:a16="http://schemas.microsoft.com/office/drawing/2014/main" id="{64D3788E-85AD-F270-865F-0A46CCD799D1}"/>
              </a:ext>
            </a:extLst>
          </p:cNvPr>
          <p:cNvSpPr/>
          <p:nvPr/>
        </p:nvSpPr>
        <p:spPr>
          <a:xfrm>
            <a:off x="5473189" y="2380602"/>
            <a:ext cx="4212000" cy="2160000"/>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ja-JP" altLang="en-US" b="1" dirty="0">
                <a:solidFill>
                  <a:schemeClr val="tx1"/>
                </a:solidFill>
                <a:latin typeface="メイリオ" panose="020B0604030504040204" pitchFamily="50" charset="-128"/>
                <a:ea typeface="メイリオ" panose="020B0604030504040204" pitchFamily="50" charset="-128"/>
              </a:rPr>
              <a:t>②財産の</a:t>
            </a:r>
            <a:r>
              <a:rPr lang="en-US" altLang="ja-JP" b="1" dirty="0">
                <a:solidFill>
                  <a:schemeClr val="tx1"/>
                </a:solidFill>
                <a:latin typeface="メイリオ" panose="020B0604030504040204" pitchFamily="50" charset="-128"/>
                <a:ea typeface="メイリオ" panose="020B0604030504040204" pitchFamily="50" charset="-128"/>
              </a:rPr>
              <a:t>『</a:t>
            </a:r>
            <a:r>
              <a:rPr lang="ja-JP" altLang="en-US" b="1" dirty="0">
                <a:solidFill>
                  <a:schemeClr val="tx1"/>
                </a:solidFill>
                <a:latin typeface="メイリオ" panose="020B0604030504040204" pitchFamily="50" charset="-128"/>
                <a:ea typeface="メイリオ" panose="020B0604030504040204" pitchFamily="50" charset="-128"/>
              </a:rPr>
              <a:t>評価額</a:t>
            </a:r>
            <a:r>
              <a:rPr lang="en-US" altLang="ja-JP" b="1" dirty="0">
                <a:solidFill>
                  <a:schemeClr val="tx1"/>
                </a:solidFill>
                <a:latin typeface="メイリオ" panose="020B0604030504040204" pitchFamily="50" charset="-128"/>
                <a:ea typeface="メイリオ" panose="020B0604030504040204" pitchFamily="50" charset="-128"/>
              </a:rPr>
              <a:t>』</a:t>
            </a:r>
            <a:r>
              <a:rPr lang="ja-JP" altLang="en-US" b="1" dirty="0">
                <a:solidFill>
                  <a:schemeClr val="tx1"/>
                </a:solidFill>
                <a:latin typeface="メイリオ" panose="020B0604030504040204" pitchFamily="50" charset="-128"/>
                <a:ea typeface="メイリオ" panose="020B0604030504040204" pitchFamily="50" charset="-128"/>
              </a:rPr>
              <a:t>を下げる</a:t>
            </a:r>
          </a:p>
        </p:txBody>
      </p:sp>
      <p:sp>
        <p:nvSpPr>
          <p:cNvPr id="9" name="四角形: 角を丸くする 8">
            <a:extLst>
              <a:ext uri="{FF2B5EF4-FFF2-40B4-BE49-F238E27FC236}">
                <a16:creationId xmlns:a16="http://schemas.microsoft.com/office/drawing/2014/main" id="{B27529E4-AF65-43F5-E3E0-0D7E69688867}"/>
              </a:ext>
            </a:extLst>
          </p:cNvPr>
          <p:cNvSpPr/>
          <p:nvPr/>
        </p:nvSpPr>
        <p:spPr>
          <a:xfrm>
            <a:off x="5473189" y="4778954"/>
            <a:ext cx="4212000" cy="2160000"/>
          </a:xfrm>
          <a:prstGeom prst="round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ja-JP" altLang="en-US" b="1" dirty="0">
                <a:solidFill>
                  <a:schemeClr val="tx1"/>
                </a:solidFill>
                <a:latin typeface="メイリオ" panose="020B0604030504040204" pitchFamily="50" charset="-128"/>
                <a:ea typeface="メイリオ" panose="020B0604030504040204" pitchFamily="50" charset="-128"/>
              </a:rPr>
              <a:t>④生命保険を活用する</a:t>
            </a:r>
          </a:p>
        </p:txBody>
      </p:sp>
      <p:sp>
        <p:nvSpPr>
          <p:cNvPr id="10" name="四角形: 角を丸くする 9">
            <a:extLst>
              <a:ext uri="{FF2B5EF4-FFF2-40B4-BE49-F238E27FC236}">
                <a16:creationId xmlns:a16="http://schemas.microsoft.com/office/drawing/2014/main" id="{096AF2EF-3706-FCE6-E345-140F59C78617}"/>
              </a:ext>
            </a:extLst>
          </p:cNvPr>
          <p:cNvSpPr/>
          <p:nvPr/>
        </p:nvSpPr>
        <p:spPr>
          <a:xfrm>
            <a:off x="961554" y="4757254"/>
            <a:ext cx="4212000" cy="2160000"/>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ja-JP" altLang="en-US" b="1" dirty="0">
                <a:solidFill>
                  <a:schemeClr val="tx1"/>
                </a:solidFill>
                <a:latin typeface="メイリオ" panose="020B0604030504040204" pitchFamily="50" charset="-128"/>
                <a:ea typeface="メイリオ" panose="020B0604030504040204" pitchFamily="50" charset="-128"/>
              </a:rPr>
              <a:t>③相続人を増やし非課税枠を追加</a:t>
            </a:r>
          </a:p>
        </p:txBody>
      </p:sp>
      <p:sp>
        <p:nvSpPr>
          <p:cNvPr id="15" name="矢印: 右 14">
            <a:extLst>
              <a:ext uri="{FF2B5EF4-FFF2-40B4-BE49-F238E27FC236}">
                <a16:creationId xmlns:a16="http://schemas.microsoft.com/office/drawing/2014/main" id="{195775F5-B968-D3A7-3693-A539FC7C9F09}"/>
              </a:ext>
            </a:extLst>
          </p:cNvPr>
          <p:cNvSpPr/>
          <p:nvPr/>
        </p:nvSpPr>
        <p:spPr>
          <a:xfrm>
            <a:off x="2519997" y="3840361"/>
            <a:ext cx="1067590" cy="310015"/>
          </a:xfrm>
          <a:prstGeom prst="rightArrow">
            <a:avLst/>
          </a:prstGeom>
          <a:solidFill>
            <a:schemeClr val="accent6">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579" dirty="0">
              <a:latin typeface="メイリオ" panose="020B0604030504040204" pitchFamily="50" charset="-128"/>
              <a:ea typeface="メイリオ" panose="020B0604030504040204" pitchFamily="50" charset="-128"/>
            </a:endParaRPr>
          </a:p>
        </p:txBody>
      </p:sp>
      <p:sp>
        <p:nvSpPr>
          <p:cNvPr id="19" name="テキスト ボックス 18">
            <a:extLst>
              <a:ext uri="{FF2B5EF4-FFF2-40B4-BE49-F238E27FC236}">
                <a16:creationId xmlns:a16="http://schemas.microsoft.com/office/drawing/2014/main" id="{4BFA05B9-A1EF-0DC5-A831-6C79AA286A9A}"/>
              </a:ext>
            </a:extLst>
          </p:cNvPr>
          <p:cNvSpPr txBox="1"/>
          <p:nvPr/>
        </p:nvSpPr>
        <p:spPr>
          <a:xfrm>
            <a:off x="5613130" y="5293071"/>
            <a:ext cx="3982867" cy="335348"/>
          </a:xfrm>
          <a:prstGeom prst="rect">
            <a:avLst/>
          </a:prstGeom>
          <a:noFill/>
        </p:spPr>
        <p:txBody>
          <a:bodyPr wrap="square">
            <a:spAutoFit/>
          </a:bodyPr>
          <a:lstStyle/>
          <a:p>
            <a:r>
              <a:rPr lang="en-US" altLang="ja-JP" sz="1579" b="1" dirty="0">
                <a:solidFill>
                  <a:srgbClr val="FF0000"/>
                </a:solidFill>
                <a:latin typeface="メイリオ" panose="020B0604030504040204" pitchFamily="50" charset="-128"/>
                <a:ea typeface="メイリオ" panose="020B0604030504040204" pitchFamily="50" charset="-128"/>
              </a:rPr>
              <a:t>500</a:t>
            </a:r>
            <a:r>
              <a:rPr lang="ja-JP" altLang="en-US" sz="1579" b="1" dirty="0">
                <a:solidFill>
                  <a:srgbClr val="FF0000"/>
                </a:solidFill>
                <a:latin typeface="メイリオ" panose="020B0604030504040204" pitchFamily="50" charset="-128"/>
                <a:ea typeface="メイリオ" panose="020B0604030504040204" pitchFamily="50" charset="-128"/>
              </a:rPr>
              <a:t>万円</a:t>
            </a:r>
            <a:r>
              <a:rPr lang="en-US" altLang="ja-JP" sz="1579" b="1" dirty="0">
                <a:solidFill>
                  <a:srgbClr val="FF0000"/>
                </a:solidFill>
                <a:latin typeface="メイリオ" panose="020B0604030504040204" pitchFamily="50" charset="-128"/>
                <a:ea typeface="メイリオ" panose="020B0604030504040204" pitchFamily="50" charset="-128"/>
              </a:rPr>
              <a:t>×</a:t>
            </a:r>
            <a:r>
              <a:rPr lang="ja-JP" altLang="en-US" sz="1579" b="1" dirty="0">
                <a:solidFill>
                  <a:srgbClr val="FF0000"/>
                </a:solidFill>
                <a:latin typeface="メイリオ" panose="020B0604030504040204" pitchFamily="50" charset="-128"/>
                <a:ea typeface="メイリオ" panose="020B0604030504040204" pitchFamily="50" charset="-128"/>
              </a:rPr>
              <a:t>法定相続人の数＝非課税限度額</a:t>
            </a:r>
            <a:endParaRPr lang="ja-JP" altLang="en-US" sz="1579" dirty="0">
              <a:solidFill>
                <a:srgbClr val="FF0000"/>
              </a:solidFill>
              <a:latin typeface="メイリオ" panose="020B0604030504040204" pitchFamily="50" charset="-128"/>
              <a:ea typeface="メイリオ" panose="020B0604030504040204" pitchFamily="50" charset="-128"/>
            </a:endParaRPr>
          </a:p>
        </p:txBody>
      </p:sp>
      <p:grpSp>
        <p:nvGrpSpPr>
          <p:cNvPr id="5" name="グループ化 4">
            <a:extLst>
              <a:ext uri="{FF2B5EF4-FFF2-40B4-BE49-F238E27FC236}">
                <a16:creationId xmlns:a16="http://schemas.microsoft.com/office/drawing/2014/main" id="{B23139FF-2B4C-E418-FC08-77BDF11F64AB}"/>
              </a:ext>
            </a:extLst>
          </p:cNvPr>
          <p:cNvGrpSpPr/>
          <p:nvPr/>
        </p:nvGrpSpPr>
        <p:grpSpPr>
          <a:xfrm>
            <a:off x="1296647" y="3336361"/>
            <a:ext cx="1008000" cy="1008000"/>
            <a:chOff x="3077134" y="2864666"/>
            <a:chExt cx="648000" cy="648001"/>
          </a:xfrm>
        </p:grpSpPr>
        <p:sp>
          <p:nvSpPr>
            <p:cNvPr id="11" name="四角形: 角を丸くする 10">
              <a:extLst>
                <a:ext uri="{FF2B5EF4-FFF2-40B4-BE49-F238E27FC236}">
                  <a16:creationId xmlns:a16="http://schemas.microsoft.com/office/drawing/2014/main" id="{41567FCE-EBE6-F992-EC9D-8EA00A44C581}"/>
                </a:ext>
              </a:extLst>
            </p:cNvPr>
            <p:cNvSpPr/>
            <p:nvPr/>
          </p:nvSpPr>
          <p:spPr>
            <a:xfrm>
              <a:off x="3077134" y="2864666"/>
              <a:ext cx="648000" cy="648000"/>
            </a:xfrm>
            <a:prstGeom prst="roundRect">
              <a:avLst/>
            </a:prstGeom>
            <a:solidFill>
              <a:schemeClr val="bg1"/>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図 11" descr="シャツ が含まれている画像&#10;&#10;自動的に生成された説明">
              <a:extLst>
                <a:ext uri="{FF2B5EF4-FFF2-40B4-BE49-F238E27FC236}">
                  <a16:creationId xmlns:a16="http://schemas.microsoft.com/office/drawing/2014/main" id="{C4721268-1AF0-8B14-891B-6D4625C4A9CC}"/>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3172786" y="2893497"/>
              <a:ext cx="456697" cy="619170"/>
            </a:xfrm>
            <a:prstGeom prst="rect">
              <a:avLst/>
            </a:prstGeom>
          </p:spPr>
        </p:pic>
      </p:grpSp>
      <p:grpSp>
        <p:nvGrpSpPr>
          <p:cNvPr id="25" name="グループ化 24">
            <a:extLst>
              <a:ext uri="{FF2B5EF4-FFF2-40B4-BE49-F238E27FC236}">
                <a16:creationId xmlns:a16="http://schemas.microsoft.com/office/drawing/2014/main" id="{BC006DF4-F98C-0C2F-8DE9-2B8225300916}"/>
              </a:ext>
            </a:extLst>
          </p:cNvPr>
          <p:cNvGrpSpPr/>
          <p:nvPr/>
        </p:nvGrpSpPr>
        <p:grpSpPr>
          <a:xfrm>
            <a:off x="3802935" y="3336361"/>
            <a:ext cx="1008000" cy="1008000"/>
            <a:chOff x="3977113" y="3116161"/>
            <a:chExt cx="936001" cy="935999"/>
          </a:xfrm>
        </p:grpSpPr>
        <p:sp>
          <p:nvSpPr>
            <p:cNvPr id="20" name="四角形: 角を丸くする 19">
              <a:extLst>
                <a:ext uri="{FF2B5EF4-FFF2-40B4-BE49-F238E27FC236}">
                  <a16:creationId xmlns:a16="http://schemas.microsoft.com/office/drawing/2014/main" id="{B4ED6653-E4BB-CD98-5DD9-A602ECAA3F03}"/>
                </a:ext>
              </a:extLst>
            </p:cNvPr>
            <p:cNvSpPr/>
            <p:nvPr/>
          </p:nvSpPr>
          <p:spPr>
            <a:xfrm>
              <a:off x="3977113" y="3116161"/>
              <a:ext cx="936001" cy="935999"/>
            </a:xfrm>
            <a:prstGeom prst="roundRect">
              <a:avLst/>
            </a:prstGeom>
            <a:solidFill>
              <a:schemeClr val="bg1"/>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4" name="図 23" descr="スーツ姿の男性の顔の絵&#10;&#10;低い精度で自動的に生成された説明">
              <a:extLst>
                <a:ext uri="{FF2B5EF4-FFF2-40B4-BE49-F238E27FC236}">
                  <a16:creationId xmlns:a16="http://schemas.microsoft.com/office/drawing/2014/main" id="{521A2D3B-6084-51F5-CFFA-2ECBF623D83E}"/>
                </a:ext>
              </a:extLst>
            </p:cNvPr>
            <p:cNvPicPr>
              <a:picLocks noChangeAspect="1"/>
            </p:cNvPicPr>
            <p:nvPr/>
          </p:nvPicPr>
          <p:blipFill rotWithShape="1">
            <a:blip r:embed="rId4">
              <a:extLst>
                <a:ext uri="{28A0092B-C50C-407E-A947-70E740481C1C}">
                  <a14:useLocalDpi xmlns:a14="http://schemas.microsoft.com/office/drawing/2010/main" val="0"/>
                </a:ext>
              </a:extLst>
            </a:blip>
            <a:srcRect r="-470"/>
            <a:stretch/>
          </p:blipFill>
          <p:spPr>
            <a:xfrm>
              <a:off x="4121505" y="3188415"/>
              <a:ext cx="647211" cy="863745"/>
            </a:xfrm>
            <a:prstGeom prst="rect">
              <a:avLst/>
            </a:prstGeom>
          </p:spPr>
        </p:pic>
      </p:grpSp>
      <p:pic>
        <p:nvPicPr>
          <p:cNvPr id="27" name="図 26" descr="名刺 が含まれている画像&#10;&#10;自動的に生成された説明">
            <a:extLst>
              <a:ext uri="{FF2B5EF4-FFF2-40B4-BE49-F238E27FC236}">
                <a16:creationId xmlns:a16="http://schemas.microsoft.com/office/drawing/2014/main" id="{485114B8-6760-6C07-41BA-0CB2787EAE43}"/>
              </a:ext>
            </a:extLst>
          </p:cNvPr>
          <p:cNvPicPr>
            <a:picLocks noChangeAspect="1"/>
          </p:cNvPicPr>
          <p:nvPr/>
        </p:nvPicPr>
        <p:blipFill rotWithShape="1">
          <a:blip r:embed="rId5">
            <a:extLst>
              <a:ext uri="{28A0092B-C50C-407E-A947-70E740481C1C}">
                <a14:useLocalDpi xmlns:a14="http://schemas.microsoft.com/office/drawing/2010/main" val="0"/>
              </a:ext>
            </a:extLst>
          </a:blip>
          <a:srcRect t="28127" b="27623"/>
          <a:stretch/>
        </p:blipFill>
        <p:spPr>
          <a:xfrm>
            <a:off x="2477930" y="3129129"/>
            <a:ext cx="1152802" cy="510109"/>
          </a:xfrm>
          <a:prstGeom prst="rect">
            <a:avLst/>
          </a:prstGeom>
        </p:spPr>
      </p:pic>
      <p:pic>
        <p:nvPicPr>
          <p:cNvPr id="31" name="図 30" descr="ダイアグラム&#10;&#10;自動的に生成された説明">
            <a:extLst>
              <a:ext uri="{FF2B5EF4-FFF2-40B4-BE49-F238E27FC236}">
                <a16:creationId xmlns:a16="http://schemas.microsoft.com/office/drawing/2014/main" id="{40E98D82-80F1-FBFE-38B3-119AFE3C987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82174" y="2920241"/>
            <a:ext cx="3039663" cy="1581799"/>
          </a:xfrm>
          <a:prstGeom prst="rect">
            <a:avLst/>
          </a:prstGeom>
        </p:spPr>
      </p:pic>
      <p:pic>
        <p:nvPicPr>
          <p:cNvPr id="1037" name="図 1036" descr="挿絵 が含まれている画像&#10;&#10;自動的に生成された説明">
            <a:extLst>
              <a:ext uri="{FF2B5EF4-FFF2-40B4-BE49-F238E27FC236}">
                <a16:creationId xmlns:a16="http://schemas.microsoft.com/office/drawing/2014/main" id="{7C850F4B-19DB-DCEE-138B-6EB72C60BCBE}"/>
              </a:ext>
            </a:extLst>
          </p:cNvPr>
          <p:cNvPicPr>
            <a:picLocks noChangeAspect="1"/>
          </p:cNvPicPr>
          <p:nvPr/>
        </p:nvPicPr>
        <p:blipFill rotWithShape="1">
          <a:blip r:embed="rId7">
            <a:extLst>
              <a:ext uri="{28A0092B-C50C-407E-A947-70E740481C1C}">
                <a14:useLocalDpi xmlns:a14="http://schemas.microsoft.com/office/drawing/2010/main" val="0"/>
              </a:ext>
            </a:extLst>
          </a:blip>
          <a:srcRect r="-10079"/>
          <a:stretch/>
        </p:blipFill>
        <p:spPr>
          <a:xfrm>
            <a:off x="3474079" y="5930145"/>
            <a:ext cx="324000" cy="346334"/>
          </a:xfrm>
          <a:prstGeom prst="rect">
            <a:avLst/>
          </a:prstGeom>
        </p:spPr>
      </p:pic>
      <p:pic>
        <p:nvPicPr>
          <p:cNvPr id="1041" name="図 1040" descr="挿絵, シャツ が含まれている画像&#10;&#10;自動的に生成された説明">
            <a:extLst>
              <a:ext uri="{FF2B5EF4-FFF2-40B4-BE49-F238E27FC236}">
                <a16:creationId xmlns:a16="http://schemas.microsoft.com/office/drawing/2014/main" id="{7F2C7CE0-02F1-9DC8-9195-14AE98EA3C60}"/>
              </a:ext>
            </a:extLst>
          </p:cNvPr>
          <p:cNvPicPr>
            <a:picLocks noChangeAspect="1"/>
          </p:cNvPicPr>
          <p:nvPr/>
        </p:nvPicPr>
        <p:blipFill rotWithShape="1">
          <a:blip r:embed="rId8">
            <a:extLst>
              <a:ext uri="{28A0092B-C50C-407E-A947-70E740481C1C}">
                <a14:useLocalDpi xmlns:a14="http://schemas.microsoft.com/office/drawing/2010/main" val="0"/>
              </a:ext>
            </a:extLst>
          </a:blip>
          <a:srcRect/>
          <a:stretch/>
        </p:blipFill>
        <p:spPr>
          <a:xfrm>
            <a:off x="2405066" y="6485242"/>
            <a:ext cx="288000" cy="343965"/>
          </a:xfrm>
          <a:prstGeom prst="rect">
            <a:avLst/>
          </a:prstGeom>
        </p:spPr>
      </p:pic>
      <p:grpSp>
        <p:nvGrpSpPr>
          <p:cNvPr id="1062" name="グループ化 1061">
            <a:extLst>
              <a:ext uri="{FF2B5EF4-FFF2-40B4-BE49-F238E27FC236}">
                <a16:creationId xmlns:a16="http://schemas.microsoft.com/office/drawing/2014/main" id="{B9EF494E-3B0C-4E30-5898-37DE493BBCAE}"/>
              </a:ext>
            </a:extLst>
          </p:cNvPr>
          <p:cNvGrpSpPr/>
          <p:nvPr/>
        </p:nvGrpSpPr>
        <p:grpSpPr>
          <a:xfrm>
            <a:off x="2731813" y="5201204"/>
            <a:ext cx="1082639" cy="390459"/>
            <a:chOff x="2342471" y="5201204"/>
            <a:chExt cx="1082639" cy="390459"/>
          </a:xfrm>
        </p:grpSpPr>
        <p:pic>
          <p:nvPicPr>
            <p:cNvPr id="1027" name="図 1026" descr="シャツ が含まれている画像&#10;&#10;自動的に生成された説明">
              <a:extLst>
                <a:ext uri="{FF2B5EF4-FFF2-40B4-BE49-F238E27FC236}">
                  <a16:creationId xmlns:a16="http://schemas.microsoft.com/office/drawing/2014/main" id="{DBBA13EB-673A-4856-403D-B472BF783C75}"/>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2342471" y="5201204"/>
              <a:ext cx="288000" cy="390459"/>
            </a:xfrm>
            <a:prstGeom prst="rect">
              <a:avLst/>
            </a:prstGeom>
          </p:spPr>
        </p:pic>
        <p:pic>
          <p:nvPicPr>
            <p:cNvPr id="1033" name="図 1032" descr="挿絵 が含まれている画像&#10;&#10;自動的に生成された説明">
              <a:extLst>
                <a:ext uri="{FF2B5EF4-FFF2-40B4-BE49-F238E27FC236}">
                  <a16:creationId xmlns:a16="http://schemas.microsoft.com/office/drawing/2014/main" id="{56B4E8CE-4BAF-F21F-4560-C3EB44D203F3}"/>
                </a:ext>
              </a:extLst>
            </p:cNvPr>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3137110" y="5225673"/>
              <a:ext cx="288000" cy="341520"/>
            </a:xfrm>
            <a:prstGeom prst="rect">
              <a:avLst/>
            </a:prstGeom>
          </p:spPr>
        </p:pic>
        <p:grpSp>
          <p:nvGrpSpPr>
            <p:cNvPr id="1046" name="グループ化 1045">
              <a:extLst>
                <a:ext uri="{FF2B5EF4-FFF2-40B4-BE49-F238E27FC236}">
                  <a16:creationId xmlns:a16="http://schemas.microsoft.com/office/drawing/2014/main" id="{26E85507-3D4B-E45A-EA72-6319BCFB36D1}"/>
                </a:ext>
              </a:extLst>
            </p:cNvPr>
            <p:cNvGrpSpPr/>
            <p:nvPr/>
          </p:nvGrpSpPr>
          <p:grpSpPr>
            <a:xfrm>
              <a:off x="2691952" y="5355510"/>
              <a:ext cx="360000" cy="81846"/>
              <a:chOff x="2231997" y="5382920"/>
              <a:chExt cx="360000" cy="81846"/>
            </a:xfrm>
          </p:grpSpPr>
          <p:cxnSp>
            <p:nvCxnSpPr>
              <p:cNvPr id="1044" name="直線コネクタ 1043">
                <a:extLst>
                  <a:ext uri="{FF2B5EF4-FFF2-40B4-BE49-F238E27FC236}">
                    <a16:creationId xmlns:a16="http://schemas.microsoft.com/office/drawing/2014/main" id="{4013927A-B37C-2B9C-5D5C-6777A592D059}"/>
                  </a:ext>
                </a:extLst>
              </p:cNvPr>
              <p:cNvCxnSpPr/>
              <p:nvPr/>
            </p:nvCxnSpPr>
            <p:spPr>
              <a:xfrm>
                <a:off x="2231997" y="5382920"/>
                <a:ext cx="360000" cy="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45" name="直線コネクタ 1044">
                <a:extLst>
                  <a:ext uri="{FF2B5EF4-FFF2-40B4-BE49-F238E27FC236}">
                    <a16:creationId xmlns:a16="http://schemas.microsoft.com/office/drawing/2014/main" id="{41833790-333A-7EF4-B0AF-FDF68BE16B36}"/>
                  </a:ext>
                </a:extLst>
              </p:cNvPr>
              <p:cNvCxnSpPr/>
              <p:nvPr/>
            </p:nvCxnSpPr>
            <p:spPr>
              <a:xfrm>
                <a:off x="2231997" y="5464766"/>
                <a:ext cx="360000" cy="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grpSp>
      </p:grpSp>
      <p:cxnSp>
        <p:nvCxnSpPr>
          <p:cNvPr id="1048" name="直線コネクタ 1047">
            <a:extLst>
              <a:ext uri="{FF2B5EF4-FFF2-40B4-BE49-F238E27FC236}">
                <a16:creationId xmlns:a16="http://schemas.microsoft.com/office/drawing/2014/main" id="{6E51D13F-76AC-4E4D-5523-201AE92BFA12}"/>
              </a:ext>
            </a:extLst>
          </p:cNvPr>
          <p:cNvCxnSpPr>
            <a:cxnSpLocks/>
          </p:cNvCxnSpPr>
          <p:nvPr/>
        </p:nvCxnSpPr>
        <p:spPr>
          <a:xfrm>
            <a:off x="3271247" y="5433386"/>
            <a:ext cx="0" cy="32400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nvGrpSpPr>
          <p:cNvPr id="1063" name="グループ化 1062">
            <a:extLst>
              <a:ext uri="{FF2B5EF4-FFF2-40B4-BE49-F238E27FC236}">
                <a16:creationId xmlns:a16="http://schemas.microsoft.com/office/drawing/2014/main" id="{E83A63F2-EBEC-1939-5689-BC350E8CD367}"/>
              </a:ext>
            </a:extLst>
          </p:cNvPr>
          <p:cNvGrpSpPr/>
          <p:nvPr/>
        </p:nvGrpSpPr>
        <p:grpSpPr>
          <a:xfrm>
            <a:off x="2892128" y="5742816"/>
            <a:ext cx="758239" cy="137284"/>
            <a:chOff x="2112114" y="5693748"/>
            <a:chExt cx="1516477" cy="144000"/>
          </a:xfrm>
        </p:grpSpPr>
        <p:cxnSp>
          <p:nvCxnSpPr>
            <p:cNvPr id="1052" name="直線コネクタ 1051">
              <a:extLst>
                <a:ext uri="{FF2B5EF4-FFF2-40B4-BE49-F238E27FC236}">
                  <a16:creationId xmlns:a16="http://schemas.microsoft.com/office/drawing/2014/main" id="{BF411B0D-9E08-175A-7017-ADE68251C19E}"/>
                </a:ext>
              </a:extLst>
            </p:cNvPr>
            <p:cNvCxnSpPr>
              <a:cxnSpLocks/>
            </p:cNvCxnSpPr>
            <p:nvPr/>
          </p:nvCxnSpPr>
          <p:spPr>
            <a:xfrm>
              <a:off x="3614303" y="5693748"/>
              <a:ext cx="0" cy="14400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53" name="直線コネクタ 1052">
              <a:extLst>
                <a:ext uri="{FF2B5EF4-FFF2-40B4-BE49-F238E27FC236}">
                  <a16:creationId xmlns:a16="http://schemas.microsoft.com/office/drawing/2014/main" id="{F72B8404-5679-88BF-A03D-6568E09052CE}"/>
                </a:ext>
              </a:extLst>
            </p:cNvPr>
            <p:cNvCxnSpPr>
              <a:cxnSpLocks/>
            </p:cNvCxnSpPr>
            <p:nvPr/>
          </p:nvCxnSpPr>
          <p:spPr>
            <a:xfrm>
              <a:off x="2126406" y="5693748"/>
              <a:ext cx="0" cy="14400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55" name="直線コネクタ 1054">
              <a:extLst>
                <a:ext uri="{FF2B5EF4-FFF2-40B4-BE49-F238E27FC236}">
                  <a16:creationId xmlns:a16="http://schemas.microsoft.com/office/drawing/2014/main" id="{B490C156-89DD-8CBD-AC98-3FF58762ACE8}"/>
                </a:ext>
              </a:extLst>
            </p:cNvPr>
            <p:cNvCxnSpPr>
              <a:cxnSpLocks/>
            </p:cNvCxnSpPr>
            <p:nvPr/>
          </p:nvCxnSpPr>
          <p:spPr>
            <a:xfrm>
              <a:off x="2112114" y="5700100"/>
              <a:ext cx="1516477" cy="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pic>
        <p:nvPicPr>
          <p:cNvPr id="1031" name="図 1030" descr="スーツ姿の男性の顔の絵&#10;&#10;低い精度で自動的に生成された説明">
            <a:extLst>
              <a:ext uri="{FF2B5EF4-FFF2-40B4-BE49-F238E27FC236}">
                <a16:creationId xmlns:a16="http://schemas.microsoft.com/office/drawing/2014/main" id="{C1D29E0E-3693-73E8-74B7-8691788C0B47}"/>
              </a:ext>
            </a:extLst>
          </p:cNvPr>
          <p:cNvPicPr>
            <a:picLocks noChangeAspect="1"/>
          </p:cNvPicPr>
          <p:nvPr/>
        </p:nvPicPr>
        <p:blipFill rotWithShape="1">
          <a:blip r:embed="rId4">
            <a:extLst>
              <a:ext uri="{28A0092B-C50C-407E-A947-70E740481C1C}">
                <a14:useLocalDpi xmlns:a14="http://schemas.microsoft.com/office/drawing/2010/main" val="0"/>
              </a:ext>
            </a:extLst>
          </a:blip>
          <a:srcRect r="-470"/>
          <a:stretch/>
        </p:blipFill>
        <p:spPr>
          <a:xfrm>
            <a:off x="2784306" y="5911134"/>
            <a:ext cx="288000" cy="384356"/>
          </a:xfrm>
          <a:prstGeom prst="rect">
            <a:avLst/>
          </a:prstGeom>
        </p:spPr>
      </p:pic>
      <p:pic>
        <p:nvPicPr>
          <p:cNvPr id="1035" name="図 1034" descr="挿絵 が含まれている画像&#10;&#10;自動的に生成された説明">
            <a:extLst>
              <a:ext uri="{FF2B5EF4-FFF2-40B4-BE49-F238E27FC236}">
                <a16:creationId xmlns:a16="http://schemas.microsoft.com/office/drawing/2014/main" id="{ACAEF992-4A84-B423-C7DD-E6F7E4CC45D6}"/>
              </a:ext>
            </a:extLst>
          </p:cNvPr>
          <p:cNvPicPr>
            <a:picLocks noChangeAspect="1"/>
          </p:cNvPicPr>
          <p:nvPr/>
        </p:nvPicPr>
        <p:blipFill rotWithShape="1">
          <a:blip r:embed="rId10">
            <a:extLst>
              <a:ext uri="{28A0092B-C50C-407E-A947-70E740481C1C}">
                <a14:useLocalDpi xmlns:a14="http://schemas.microsoft.com/office/drawing/2010/main" val="0"/>
              </a:ext>
            </a:extLst>
          </a:blip>
          <a:srcRect r="-4006"/>
          <a:stretch/>
        </p:blipFill>
        <p:spPr>
          <a:xfrm>
            <a:off x="2031640" y="5936532"/>
            <a:ext cx="310830" cy="360000"/>
          </a:xfrm>
          <a:prstGeom prst="rect">
            <a:avLst/>
          </a:prstGeom>
        </p:spPr>
      </p:pic>
      <p:grpSp>
        <p:nvGrpSpPr>
          <p:cNvPr id="1056" name="グループ化 1055">
            <a:extLst>
              <a:ext uri="{FF2B5EF4-FFF2-40B4-BE49-F238E27FC236}">
                <a16:creationId xmlns:a16="http://schemas.microsoft.com/office/drawing/2014/main" id="{8F414572-6B1C-611D-1B44-76A299D0CB1A}"/>
              </a:ext>
            </a:extLst>
          </p:cNvPr>
          <p:cNvGrpSpPr/>
          <p:nvPr/>
        </p:nvGrpSpPr>
        <p:grpSpPr>
          <a:xfrm>
            <a:off x="2369067" y="6062389"/>
            <a:ext cx="360000" cy="81846"/>
            <a:chOff x="2231997" y="5382920"/>
            <a:chExt cx="360000" cy="81846"/>
          </a:xfrm>
        </p:grpSpPr>
        <p:cxnSp>
          <p:nvCxnSpPr>
            <p:cNvPr id="1057" name="直線コネクタ 1056">
              <a:extLst>
                <a:ext uri="{FF2B5EF4-FFF2-40B4-BE49-F238E27FC236}">
                  <a16:creationId xmlns:a16="http://schemas.microsoft.com/office/drawing/2014/main" id="{2B328645-9194-813C-0A29-F02DA74E0514}"/>
                </a:ext>
              </a:extLst>
            </p:cNvPr>
            <p:cNvCxnSpPr/>
            <p:nvPr/>
          </p:nvCxnSpPr>
          <p:spPr>
            <a:xfrm>
              <a:off x="2231997" y="5382920"/>
              <a:ext cx="360000" cy="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58" name="直線コネクタ 1057">
              <a:extLst>
                <a:ext uri="{FF2B5EF4-FFF2-40B4-BE49-F238E27FC236}">
                  <a16:creationId xmlns:a16="http://schemas.microsoft.com/office/drawing/2014/main" id="{1A43483F-CC1C-969D-BBEF-7193F51B294B}"/>
                </a:ext>
              </a:extLst>
            </p:cNvPr>
            <p:cNvCxnSpPr/>
            <p:nvPr/>
          </p:nvCxnSpPr>
          <p:spPr>
            <a:xfrm>
              <a:off x="2231997" y="5464766"/>
              <a:ext cx="360000" cy="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059" name="直線コネクタ 1058">
            <a:extLst>
              <a:ext uri="{FF2B5EF4-FFF2-40B4-BE49-F238E27FC236}">
                <a16:creationId xmlns:a16="http://schemas.microsoft.com/office/drawing/2014/main" id="{A9CBB446-9792-C0AE-9B69-B39EB73596C8}"/>
              </a:ext>
            </a:extLst>
          </p:cNvPr>
          <p:cNvCxnSpPr>
            <a:cxnSpLocks/>
          </p:cNvCxnSpPr>
          <p:nvPr/>
        </p:nvCxnSpPr>
        <p:spPr>
          <a:xfrm>
            <a:off x="2549066" y="6156665"/>
            <a:ext cx="0" cy="28800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77" name="直線コネクタ 1076">
            <a:extLst>
              <a:ext uri="{FF2B5EF4-FFF2-40B4-BE49-F238E27FC236}">
                <a16:creationId xmlns:a16="http://schemas.microsoft.com/office/drawing/2014/main" id="{2761174F-6B0D-7702-2A87-6121F3D6430E}"/>
              </a:ext>
            </a:extLst>
          </p:cNvPr>
          <p:cNvCxnSpPr>
            <a:cxnSpLocks/>
          </p:cNvCxnSpPr>
          <p:nvPr/>
        </p:nvCxnSpPr>
        <p:spPr>
          <a:xfrm>
            <a:off x="2876830" y="5591663"/>
            <a:ext cx="0" cy="104287"/>
          </a:xfrm>
          <a:prstGeom prst="line">
            <a:avLst/>
          </a:prstGeom>
          <a:ln w="28575">
            <a:solidFill>
              <a:srgbClr val="FF0000"/>
            </a:solidFill>
            <a:prstDash val="sysDot"/>
          </a:ln>
        </p:spPr>
        <p:style>
          <a:lnRef idx="2">
            <a:schemeClr val="accent1"/>
          </a:lnRef>
          <a:fillRef idx="0">
            <a:schemeClr val="accent1"/>
          </a:fillRef>
          <a:effectRef idx="1">
            <a:schemeClr val="accent1"/>
          </a:effectRef>
          <a:fontRef idx="minor">
            <a:schemeClr val="tx1"/>
          </a:fontRef>
        </p:style>
      </p:cxnSp>
      <p:cxnSp>
        <p:nvCxnSpPr>
          <p:cNvPr id="1078" name="直線コネクタ 1077">
            <a:extLst>
              <a:ext uri="{FF2B5EF4-FFF2-40B4-BE49-F238E27FC236}">
                <a16:creationId xmlns:a16="http://schemas.microsoft.com/office/drawing/2014/main" id="{9ED5C59C-4E34-A05E-BE85-6E95C73E820B}"/>
              </a:ext>
            </a:extLst>
          </p:cNvPr>
          <p:cNvCxnSpPr>
            <a:cxnSpLocks/>
          </p:cNvCxnSpPr>
          <p:nvPr/>
        </p:nvCxnSpPr>
        <p:spPr>
          <a:xfrm flipH="1">
            <a:off x="1613713" y="5664190"/>
            <a:ext cx="1233204" cy="0"/>
          </a:xfrm>
          <a:prstGeom prst="line">
            <a:avLst/>
          </a:prstGeom>
          <a:ln w="28575">
            <a:solidFill>
              <a:srgbClr val="FF0000"/>
            </a:solidFill>
            <a:prstDash val="sysDot"/>
          </a:ln>
        </p:spPr>
        <p:style>
          <a:lnRef idx="2">
            <a:schemeClr val="accent1"/>
          </a:lnRef>
          <a:fillRef idx="0">
            <a:schemeClr val="accent1"/>
          </a:fillRef>
          <a:effectRef idx="1">
            <a:schemeClr val="accent1"/>
          </a:effectRef>
          <a:fontRef idx="minor">
            <a:schemeClr val="tx1"/>
          </a:fontRef>
        </p:style>
      </p:cxnSp>
      <p:cxnSp>
        <p:nvCxnSpPr>
          <p:cNvPr id="1080" name="直線コネクタ 1079">
            <a:extLst>
              <a:ext uri="{FF2B5EF4-FFF2-40B4-BE49-F238E27FC236}">
                <a16:creationId xmlns:a16="http://schemas.microsoft.com/office/drawing/2014/main" id="{55722C51-7DC5-C0CD-4182-9C541589A2A8}"/>
              </a:ext>
            </a:extLst>
          </p:cNvPr>
          <p:cNvCxnSpPr>
            <a:cxnSpLocks/>
          </p:cNvCxnSpPr>
          <p:nvPr/>
        </p:nvCxnSpPr>
        <p:spPr>
          <a:xfrm>
            <a:off x="1632765" y="5699872"/>
            <a:ext cx="0" cy="685836"/>
          </a:xfrm>
          <a:prstGeom prst="line">
            <a:avLst/>
          </a:prstGeom>
          <a:ln w="28575">
            <a:solidFill>
              <a:srgbClr val="FF0000"/>
            </a:solidFill>
            <a:prstDash val="sysDot"/>
          </a:ln>
        </p:spPr>
        <p:style>
          <a:lnRef idx="2">
            <a:schemeClr val="accent1"/>
          </a:lnRef>
          <a:fillRef idx="0">
            <a:schemeClr val="accent1"/>
          </a:fillRef>
          <a:effectRef idx="1">
            <a:schemeClr val="accent1"/>
          </a:effectRef>
          <a:fontRef idx="minor">
            <a:schemeClr val="tx1"/>
          </a:fontRef>
        </p:style>
      </p:cxnSp>
      <p:cxnSp>
        <p:nvCxnSpPr>
          <p:cNvPr id="1082" name="直線コネクタ 1081">
            <a:extLst>
              <a:ext uri="{FF2B5EF4-FFF2-40B4-BE49-F238E27FC236}">
                <a16:creationId xmlns:a16="http://schemas.microsoft.com/office/drawing/2014/main" id="{C4BB848D-AF20-DC61-8304-5B1D48F1E9B2}"/>
              </a:ext>
            </a:extLst>
          </p:cNvPr>
          <p:cNvCxnSpPr>
            <a:cxnSpLocks/>
          </p:cNvCxnSpPr>
          <p:nvPr/>
        </p:nvCxnSpPr>
        <p:spPr>
          <a:xfrm>
            <a:off x="2433416" y="6386618"/>
            <a:ext cx="3989" cy="101375"/>
          </a:xfrm>
          <a:prstGeom prst="line">
            <a:avLst/>
          </a:prstGeom>
          <a:ln w="28575">
            <a:solidFill>
              <a:srgbClr val="FF0000"/>
            </a:solidFill>
            <a:prstDash val="sysDot"/>
          </a:ln>
        </p:spPr>
        <p:style>
          <a:lnRef idx="2">
            <a:schemeClr val="accent1"/>
          </a:lnRef>
          <a:fillRef idx="0">
            <a:schemeClr val="accent1"/>
          </a:fillRef>
          <a:effectRef idx="1">
            <a:schemeClr val="accent1"/>
          </a:effectRef>
          <a:fontRef idx="minor">
            <a:schemeClr val="tx1"/>
          </a:fontRef>
        </p:style>
      </p:cxnSp>
      <p:cxnSp>
        <p:nvCxnSpPr>
          <p:cNvPr id="1084" name="直線コネクタ 1083">
            <a:extLst>
              <a:ext uri="{FF2B5EF4-FFF2-40B4-BE49-F238E27FC236}">
                <a16:creationId xmlns:a16="http://schemas.microsoft.com/office/drawing/2014/main" id="{3049E5B2-38A1-9960-49E9-4FA73FBDAEB3}"/>
              </a:ext>
            </a:extLst>
          </p:cNvPr>
          <p:cNvCxnSpPr>
            <a:cxnSpLocks/>
          </p:cNvCxnSpPr>
          <p:nvPr/>
        </p:nvCxnSpPr>
        <p:spPr>
          <a:xfrm flipH="1">
            <a:off x="1613713" y="6399202"/>
            <a:ext cx="834934" cy="0"/>
          </a:xfrm>
          <a:prstGeom prst="line">
            <a:avLst/>
          </a:prstGeom>
          <a:ln w="28575">
            <a:solidFill>
              <a:srgbClr val="FF0000"/>
            </a:solidFill>
            <a:prstDash val="sysDot"/>
          </a:ln>
        </p:spPr>
        <p:style>
          <a:lnRef idx="2">
            <a:schemeClr val="accent1"/>
          </a:lnRef>
          <a:fillRef idx="0">
            <a:schemeClr val="accent1"/>
          </a:fillRef>
          <a:effectRef idx="1">
            <a:schemeClr val="accent1"/>
          </a:effectRef>
          <a:fontRef idx="minor">
            <a:schemeClr val="tx1"/>
          </a:fontRef>
        </p:style>
      </p:cxnSp>
      <p:sp>
        <p:nvSpPr>
          <p:cNvPr id="1095" name="正方形/長方形 1094">
            <a:extLst>
              <a:ext uri="{FF2B5EF4-FFF2-40B4-BE49-F238E27FC236}">
                <a16:creationId xmlns:a16="http://schemas.microsoft.com/office/drawing/2014/main" id="{020C654F-8AFE-6E34-B040-F286C8A9D9CC}"/>
              </a:ext>
            </a:extLst>
          </p:cNvPr>
          <p:cNvSpPr/>
          <p:nvPr/>
        </p:nvSpPr>
        <p:spPr>
          <a:xfrm>
            <a:off x="1627105" y="5327465"/>
            <a:ext cx="979067" cy="29897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400" b="1" dirty="0">
                <a:solidFill>
                  <a:srgbClr val="FF0000"/>
                </a:solidFill>
                <a:latin typeface="メイリオ" panose="020B0604030504040204" pitchFamily="50" charset="-128"/>
                <a:ea typeface="メイリオ" panose="020B0604030504040204" pitchFamily="50" charset="-128"/>
              </a:rPr>
              <a:t>養子縁組</a:t>
            </a:r>
          </a:p>
        </p:txBody>
      </p:sp>
      <p:grpSp>
        <p:nvGrpSpPr>
          <p:cNvPr id="1102" name="グループ化 1101">
            <a:extLst>
              <a:ext uri="{FF2B5EF4-FFF2-40B4-BE49-F238E27FC236}">
                <a16:creationId xmlns:a16="http://schemas.microsoft.com/office/drawing/2014/main" id="{5D3F89E1-BB83-7E6C-A5F1-C88AA2A64626}"/>
              </a:ext>
            </a:extLst>
          </p:cNvPr>
          <p:cNvGrpSpPr/>
          <p:nvPr/>
        </p:nvGrpSpPr>
        <p:grpSpPr>
          <a:xfrm>
            <a:off x="6376982" y="5782200"/>
            <a:ext cx="2618480" cy="720671"/>
            <a:chOff x="6313482" y="5935154"/>
            <a:chExt cx="2618480" cy="720671"/>
          </a:xfrm>
        </p:grpSpPr>
        <p:pic>
          <p:nvPicPr>
            <p:cNvPr id="1099" name="図 1098" descr="挿絵 が含まれている画像&#10;&#10;自動的に生成された説明">
              <a:extLst>
                <a:ext uri="{FF2B5EF4-FFF2-40B4-BE49-F238E27FC236}">
                  <a16:creationId xmlns:a16="http://schemas.microsoft.com/office/drawing/2014/main" id="{A4DB9C6A-DFC3-6927-56E9-B8B891CFB8BE}"/>
                </a:ext>
              </a:extLst>
            </p:cNvPr>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6313482" y="5935154"/>
              <a:ext cx="607167" cy="720000"/>
            </a:xfrm>
            <a:prstGeom prst="rect">
              <a:avLst/>
            </a:prstGeom>
          </p:spPr>
        </p:pic>
        <p:pic>
          <p:nvPicPr>
            <p:cNvPr id="1100" name="図 1099" descr="スーツ姿の男性の顔の絵&#10;&#10;低い精度で自動的に生成された説明">
              <a:extLst>
                <a:ext uri="{FF2B5EF4-FFF2-40B4-BE49-F238E27FC236}">
                  <a16:creationId xmlns:a16="http://schemas.microsoft.com/office/drawing/2014/main" id="{0F6766D3-623A-8973-2CF4-4408083F94DF}"/>
                </a:ext>
              </a:extLst>
            </p:cNvPr>
            <p:cNvPicPr>
              <a:picLocks noChangeAspect="1"/>
            </p:cNvPicPr>
            <p:nvPr/>
          </p:nvPicPr>
          <p:blipFill rotWithShape="1">
            <a:blip r:embed="rId4">
              <a:extLst>
                <a:ext uri="{28A0092B-C50C-407E-A947-70E740481C1C}">
                  <a14:useLocalDpi xmlns:a14="http://schemas.microsoft.com/office/drawing/2010/main" val="0"/>
                </a:ext>
              </a:extLst>
            </a:blip>
            <a:srcRect r="-470"/>
            <a:stretch/>
          </p:blipFill>
          <p:spPr>
            <a:xfrm>
              <a:off x="7319523" y="5935154"/>
              <a:ext cx="540000" cy="720671"/>
            </a:xfrm>
            <a:prstGeom prst="rect">
              <a:avLst/>
            </a:prstGeom>
          </p:spPr>
        </p:pic>
        <p:pic>
          <p:nvPicPr>
            <p:cNvPr id="1101" name="図 1100" descr="挿絵 が含まれている画像&#10;&#10;自動的に生成された説明">
              <a:extLst>
                <a:ext uri="{FF2B5EF4-FFF2-40B4-BE49-F238E27FC236}">
                  <a16:creationId xmlns:a16="http://schemas.microsoft.com/office/drawing/2014/main" id="{0E7716F7-6829-DD10-5588-51A8A6693CBB}"/>
                </a:ext>
              </a:extLst>
            </p:cNvPr>
            <p:cNvPicPr>
              <a:picLocks noChangeAspect="1"/>
            </p:cNvPicPr>
            <p:nvPr/>
          </p:nvPicPr>
          <p:blipFill rotWithShape="1">
            <a:blip r:embed="rId7">
              <a:extLst>
                <a:ext uri="{28A0092B-C50C-407E-A947-70E740481C1C}">
                  <a14:useLocalDpi xmlns:a14="http://schemas.microsoft.com/office/drawing/2010/main" val="0"/>
                </a:ext>
              </a:extLst>
            </a:blip>
            <a:srcRect r="-10079"/>
            <a:stretch/>
          </p:blipFill>
          <p:spPr>
            <a:xfrm>
              <a:off x="8258397" y="5935154"/>
              <a:ext cx="673565" cy="720000"/>
            </a:xfrm>
            <a:prstGeom prst="rect">
              <a:avLst/>
            </a:prstGeom>
          </p:spPr>
        </p:pic>
      </p:grpSp>
    </p:spTree>
    <p:extLst>
      <p:ext uri="{BB962C8B-B14F-4D97-AF65-F5344CB8AC3E}">
        <p14:creationId xmlns:p14="http://schemas.microsoft.com/office/powerpoint/2010/main" val="7354787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6812DC1-8399-A3C1-31E3-A764EBAF35DE}"/>
              </a:ext>
            </a:extLst>
          </p:cNvPr>
          <p:cNvSpPr>
            <a:spLocks noGrp="1"/>
          </p:cNvSpPr>
          <p:nvPr>
            <p:ph type="title"/>
          </p:nvPr>
        </p:nvSpPr>
        <p:spPr/>
        <p:txBody>
          <a:bodyPr/>
          <a:lstStyle/>
          <a:p>
            <a:r>
              <a:rPr kumimoji="1" lang="ja-JP" altLang="en-US" b="1" dirty="0"/>
              <a:t>①生前贈与</a:t>
            </a:r>
          </a:p>
        </p:txBody>
      </p:sp>
      <p:sp>
        <p:nvSpPr>
          <p:cNvPr id="4" name="テキスト ボックス 3">
            <a:extLst>
              <a:ext uri="{FF2B5EF4-FFF2-40B4-BE49-F238E27FC236}">
                <a16:creationId xmlns:a16="http://schemas.microsoft.com/office/drawing/2014/main" id="{3AAB26CE-E9AC-33FA-00F1-3ED75307F423}"/>
              </a:ext>
            </a:extLst>
          </p:cNvPr>
          <p:cNvSpPr txBox="1"/>
          <p:nvPr/>
        </p:nvSpPr>
        <p:spPr>
          <a:xfrm>
            <a:off x="894411" y="1276824"/>
            <a:ext cx="8933332" cy="498598"/>
          </a:xfrm>
          <a:prstGeom prst="rect">
            <a:avLst/>
          </a:prstGeom>
          <a:noFill/>
        </p:spPr>
        <p:txBody>
          <a:bodyPr wrap="square" rtlCol="0">
            <a:spAutoFit/>
          </a:bodyPr>
          <a:lstStyle/>
          <a:p>
            <a:pPr>
              <a:lnSpc>
                <a:spcPct val="110000"/>
              </a:lnSpc>
            </a:pPr>
            <a:r>
              <a:rPr lang="ja-JP" altLang="en-US" sz="2400" dirty="0">
                <a:latin typeface="メイリオ" panose="020B0604030504040204" pitchFamily="50" charset="-128"/>
                <a:ea typeface="メイリオ" panose="020B0604030504040204" pitchFamily="50" charset="-128"/>
              </a:rPr>
              <a:t>相続税対策として行える生前贈与には主に</a:t>
            </a:r>
            <a:r>
              <a:rPr lang="en-US" altLang="ja-JP" sz="2400" dirty="0">
                <a:latin typeface="メイリオ" panose="020B0604030504040204" pitchFamily="50" charset="-128"/>
                <a:ea typeface="メイリオ" panose="020B0604030504040204" pitchFamily="50" charset="-128"/>
              </a:rPr>
              <a:t>3</a:t>
            </a:r>
            <a:r>
              <a:rPr lang="ja-JP" altLang="en-US" sz="2400" dirty="0">
                <a:latin typeface="メイリオ" panose="020B0604030504040204" pitchFamily="50" charset="-128"/>
                <a:ea typeface="メイリオ" panose="020B0604030504040204" pitchFamily="50" charset="-128"/>
              </a:rPr>
              <a:t>つの制度があります。</a:t>
            </a:r>
          </a:p>
        </p:txBody>
      </p:sp>
      <p:sp>
        <p:nvSpPr>
          <p:cNvPr id="18" name="テキスト ボックス 17">
            <a:extLst>
              <a:ext uri="{FF2B5EF4-FFF2-40B4-BE49-F238E27FC236}">
                <a16:creationId xmlns:a16="http://schemas.microsoft.com/office/drawing/2014/main" id="{0514C4E7-C577-C830-5D49-C100C312AD64}"/>
              </a:ext>
            </a:extLst>
          </p:cNvPr>
          <p:cNvSpPr txBox="1"/>
          <p:nvPr/>
        </p:nvSpPr>
        <p:spPr>
          <a:xfrm>
            <a:off x="881062" y="3020888"/>
            <a:ext cx="8929687" cy="1200329"/>
          </a:xfrm>
          <a:prstGeom prst="rect">
            <a:avLst/>
          </a:prstGeom>
          <a:noFill/>
        </p:spPr>
        <p:txBody>
          <a:bodyPr wrap="square" rtlCol="0">
            <a:spAutoFit/>
          </a:bodyPr>
          <a:lstStyle/>
          <a:p>
            <a:r>
              <a:rPr lang="en-US" altLang="ja-JP" sz="2400" b="1" dirty="0">
                <a:latin typeface="メイリオ" panose="020B0604030504040204" pitchFamily="50" charset="-128"/>
                <a:ea typeface="メイリオ" panose="020B0604030504040204" pitchFamily="50" charset="-128"/>
              </a:rPr>
              <a:t>『</a:t>
            </a:r>
            <a:r>
              <a:rPr lang="ja-JP" altLang="en-US" sz="2400" b="1" dirty="0">
                <a:latin typeface="メイリオ" panose="020B0604030504040204" pitchFamily="50" charset="-128"/>
                <a:ea typeface="メイリオ" panose="020B0604030504040204" pitchFamily="50" charset="-128"/>
              </a:rPr>
              <a:t>暦年贈与</a:t>
            </a:r>
            <a:r>
              <a:rPr lang="en-US" altLang="ja-JP" sz="2400" b="1"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は、贈与税の年間</a:t>
            </a:r>
            <a:r>
              <a:rPr lang="en-US" altLang="ja-JP" sz="2400" dirty="0">
                <a:latin typeface="メイリオ" panose="020B0604030504040204" pitchFamily="50" charset="-128"/>
                <a:ea typeface="メイリオ" panose="020B0604030504040204" pitchFamily="50" charset="-128"/>
              </a:rPr>
              <a:t>110</a:t>
            </a:r>
            <a:r>
              <a:rPr lang="ja-JP" altLang="en-US" sz="2400" dirty="0">
                <a:latin typeface="メイリオ" panose="020B0604030504040204" pitchFamily="50" charset="-128"/>
                <a:ea typeface="メイリオ" panose="020B0604030504040204" pitchFamily="50" charset="-128"/>
              </a:rPr>
              <a:t>万円という基礎控除を活用した、生前対策のなかでも最もメジャーで難易度の低い生前対策です。</a:t>
            </a:r>
            <a:endParaRPr lang="en-US" altLang="ja-JP" sz="2400" dirty="0">
              <a:latin typeface="メイリオ" panose="020B0604030504040204" pitchFamily="50" charset="-128"/>
              <a:ea typeface="メイリオ" panose="020B0604030504040204" pitchFamily="50" charset="-128"/>
            </a:endParaRPr>
          </a:p>
        </p:txBody>
      </p:sp>
      <p:sp>
        <p:nvSpPr>
          <p:cNvPr id="8" name="四角形: 角を丸くする 7">
            <a:extLst>
              <a:ext uri="{FF2B5EF4-FFF2-40B4-BE49-F238E27FC236}">
                <a16:creationId xmlns:a16="http://schemas.microsoft.com/office/drawing/2014/main" id="{4662A313-0A96-19E8-1DA7-84F75E805B55}"/>
              </a:ext>
            </a:extLst>
          </p:cNvPr>
          <p:cNvSpPr/>
          <p:nvPr/>
        </p:nvSpPr>
        <p:spPr>
          <a:xfrm>
            <a:off x="1109554" y="2251367"/>
            <a:ext cx="8701195" cy="504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tIns="0" bIns="0" rtlCol="0" anchor="ctr">
            <a:noAutofit/>
          </a:bodyPr>
          <a:lstStyle/>
          <a:p>
            <a:r>
              <a:rPr lang="ja-JP" altLang="en-US" sz="2400" b="1" dirty="0">
                <a:latin typeface="メイリオ" panose="020B0604030504040204" pitchFamily="50" charset="-128"/>
                <a:ea typeface="メイリオ" panose="020B0604030504040204" pitchFamily="50" charset="-128"/>
              </a:rPr>
              <a:t>　毎年</a:t>
            </a:r>
            <a:r>
              <a:rPr lang="en-US" altLang="ja-JP" sz="2400" b="1" dirty="0">
                <a:latin typeface="メイリオ" panose="020B0604030504040204" pitchFamily="50" charset="-128"/>
                <a:ea typeface="メイリオ" panose="020B0604030504040204" pitchFamily="50" charset="-128"/>
              </a:rPr>
              <a:t>110</a:t>
            </a:r>
            <a:r>
              <a:rPr lang="ja-JP" altLang="en-US" sz="2400" b="1" dirty="0">
                <a:latin typeface="メイリオ" panose="020B0604030504040204" pitchFamily="50" charset="-128"/>
                <a:ea typeface="メイリオ" panose="020B0604030504040204" pitchFamily="50" charset="-128"/>
              </a:rPr>
              <a:t>万円の贈与＝暦年贈与</a:t>
            </a:r>
          </a:p>
        </p:txBody>
      </p:sp>
      <p:sp>
        <p:nvSpPr>
          <p:cNvPr id="5" name="楕円 4">
            <a:extLst>
              <a:ext uri="{FF2B5EF4-FFF2-40B4-BE49-F238E27FC236}">
                <a16:creationId xmlns:a16="http://schemas.microsoft.com/office/drawing/2014/main" id="{50C920E3-6174-6AAC-A28A-2F506D3D6543}"/>
              </a:ext>
            </a:extLst>
          </p:cNvPr>
          <p:cNvSpPr/>
          <p:nvPr/>
        </p:nvSpPr>
        <p:spPr>
          <a:xfrm>
            <a:off x="542815" y="2151771"/>
            <a:ext cx="703193" cy="70319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105" b="1" dirty="0">
                <a:latin typeface="メイリオ" panose="020B0604030504040204" pitchFamily="50" charset="-128"/>
                <a:ea typeface="メイリオ" panose="020B0604030504040204" pitchFamily="50" charset="-128"/>
              </a:rPr>
              <a:t>１</a:t>
            </a:r>
          </a:p>
        </p:txBody>
      </p:sp>
      <p:grpSp>
        <p:nvGrpSpPr>
          <p:cNvPr id="17" name="グループ化 16">
            <a:extLst>
              <a:ext uri="{FF2B5EF4-FFF2-40B4-BE49-F238E27FC236}">
                <a16:creationId xmlns:a16="http://schemas.microsoft.com/office/drawing/2014/main" id="{BCCF2032-AD4C-6D67-4E9D-1226A2A6A9BB}"/>
              </a:ext>
            </a:extLst>
          </p:cNvPr>
          <p:cNvGrpSpPr/>
          <p:nvPr/>
        </p:nvGrpSpPr>
        <p:grpSpPr>
          <a:xfrm>
            <a:off x="2105610" y="4221217"/>
            <a:ext cx="6415506" cy="2736721"/>
            <a:chOff x="3596595" y="4324238"/>
            <a:chExt cx="6415506" cy="2736721"/>
          </a:xfrm>
        </p:grpSpPr>
        <p:sp>
          <p:nvSpPr>
            <p:cNvPr id="7" name="テキスト ボックス 6">
              <a:extLst>
                <a:ext uri="{FF2B5EF4-FFF2-40B4-BE49-F238E27FC236}">
                  <a16:creationId xmlns:a16="http://schemas.microsoft.com/office/drawing/2014/main" id="{051DDB4E-A782-FA79-B9AF-EE394E2EA611}"/>
                </a:ext>
              </a:extLst>
            </p:cNvPr>
            <p:cNvSpPr txBox="1"/>
            <p:nvPr/>
          </p:nvSpPr>
          <p:spPr>
            <a:xfrm>
              <a:off x="7209518" y="6570217"/>
              <a:ext cx="2802583" cy="369332"/>
            </a:xfrm>
            <a:prstGeom prst="rect">
              <a:avLst/>
            </a:prstGeom>
            <a:noFill/>
          </p:spPr>
          <p:txBody>
            <a:bodyPr wrap="square" rtlCol="0">
              <a:spAutoFit/>
            </a:bodyPr>
            <a:lstStyle/>
            <a:p>
              <a:r>
                <a:rPr lang="ja-JP" altLang="en-US" b="1" dirty="0">
                  <a:latin typeface="メイリオ" panose="020B0604030504040204" pitchFamily="50" charset="-128"/>
                  <a:ea typeface="メイリオ" panose="020B0604030504040204" pitchFamily="50" charset="-128"/>
                </a:rPr>
                <a:t>年間</a:t>
              </a:r>
              <a:r>
                <a:rPr lang="en-US" altLang="ja-JP" b="1" dirty="0">
                  <a:latin typeface="メイリオ" panose="020B0604030504040204" pitchFamily="50" charset="-128"/>
                  <a:ea typeface="メイリオ" panose="020B0604030504040204" pitchFamily="50" charset="-128"/>
                </a:rPr>
                <a:t>110</a:t>
              </a:r>
              <a:r>
                <a:rPr lang="ja-JP" altLang="en-US" b="1" dirty="0">
                  <a:latin typeface="メイリオ" panose="020B0604030504040204" pitchFamily="50" charset="-128"/>
                  <a:ea typeface="メイリオ" panose="020B0604030504040204" pitchFamily="50" charset="-128"/>
                </a:rPr>
                <a:t>万円まで非課税</a:t>
              </a:r>
              <a:endParaRPr lang="en-US" altLang="ja-JP" b="1" dirty="0">
                <a:latin typeface="メイリオ" panose="020B0604030504040204" pitchFamily="50" charset="-128"/>
                <a:ea typeface="メイリオ" panose="020B0604030504040204" pitchFamily="50" charset="-128"/>
              </a:endParaRPr>
            </a:p>
          </p:txBody>
        </p:sp>
        <p:grpSp>
          <p:nvGrpSpPr>
            <p:cNvPr id="16" name="グループ化 15">
              <a:extLst>
                <a:ext uri="{FF2B5EF4-FFF2-40B4-BE49-F238E27FC236}">
                  <a16:creationId xmlns:a16="http://schemas.microsoft.com/office/drawing/2014/main" id="{1B1C3A56-90FE-D067-797A-ECD8EB209535}"/>
                </a:ext>
              </a:extLst>
            </p:cNvPr>
            <p:cNvGrpSpPr/>
            <p:nvPr/>
          </p:nvGrpSpPr>
          <p:grpSpPr>
            <a:xfrm>
              <a:off x="3721779" y="4593183"/>
              <a:ext cx="6138342" cy="1865287"/>
              <a:chOff x="3989937" y="4949673"/>
              <a:chExt cx="6138342" cy="1865287"/>
            </a:xfrm>
          </p:grpSpPr>
          <p:pic>
            <p:nvPicPr>
              <p:cNvPr id="12" name="図 11" descr="シャツ が含まれている画像&#10;&#10;自動的に生成された説明">
                <a:extLst>
                  <a:ext uri="{FF2B5EF4-FFF2-40B4-BE49-F238E27FC236}">
                    <a16:creationId xmlns:a16="http://schemas.microsoft.com/office/drawing/2014/main" id="{8290FC5B-610A-238C-2CCB-A61A3B8D7333}"/>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3989937" y="5252316"/>
                <a:ext cx="929373" cy="1260000"/>
              </a:xfrm>
              <a:prstGeom prst="rect">
                <a:avLst/>
              </a:prstGeom>
            </p:spPr>
          </p:pic>
          <p:grpSp>
            <p:nvGrpSpPr>
              <p:cNvPr id="15" name="グループ化 14">
                <a:extLst>
                  <a:ext uri="{FF2B5EF4-FFF2-40B4-BE49-F238E27FC236}">
                    <a16:creationId xmlns:a16="http://schemas.microsoft.com/office/drawing/2014/main" id="{0DBECDD6-919A-FCD8-6DD1-80D2C4BC7C02}"/>
                  </a:ext>
                </a:extLst>
              </p:cNvPr>
              <p:cNvGrpSpPr/>
              <p:nvPr/>
            </p:nvGrpSpPr>
            <p:grpSpPr>
              <a:xfrm>
                <a:off x="5166953" y="4949673"/>
                <a:ext cx="4961326" cy="1865287"/>
                <a:chOff x="5166953" y="4949673"/>
                <a:chExt cx="4961326" cy="1865287"/>
              </a:xfrm>
            </p:grpSpPr>
            <p:pic>
              <p:nvPicPr>
                <p:cNvPr id="2050" name="Picture 2" descr="暦年贈与とは？】活用方法と注意点、廃止の可能性について徹底解説">
                  <a:extLst>
                    <a:ext uri="{FF2B5EF4-FFF2-40B4-BE49-F238E27FC236}">
                      <a16:creationId xmlns:a16="http://schemas.microsoft.com/office/drawing/2014/main" id="{D1F0820D-5C06-12DC-8EC2-BBB2ED2042A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7917" t="14097" r="20555" b="26553"/>
                <a:stretch/>
              </p:blipFill>
              <p:spPr bwMode="auto">
                <a:xfrm>
                  <a:off x="5166953" y="4949673"/>
                  <a:ext cx="4143738" cy="1865287"/>
                </a:xfrm>
                <a:prstGeom prst="rect">
                  <a:avLst/>
                </a:prstGeom>
                <a:noFill/>
                <a:extLst>
                  <a:ext uri="{909E8E84-426E-40DD-AFC4-6F175D3DCCD1}">
                    <a14:hiddenFill xmlns:a14="http://schemas.microsoft.com/office/drawing/2010/main">
                      <a:solidFill>
                        <a:srgbClr val="FFFFFF"/>
                      </a:solidFill>
                    </a14:hiddenFill>
                  </a:ext>
                </a:extLst>
              </p:spPr>
            </p:pic>
            <p:pic>
              <p:nvPicPr>
                <p:cNvPr id="13" name="図 12" descr="スーツ姿の男性の顔の絵&#10;&#10;低い精度で自動的に生成された説明">
                  <a:extLst>
                    <a:ext uri="{FF2B5EF4-FFF2-40B4-BE49-F238E27FC236}">
                      <a16:creationId xmlns:a16="http://schemas.microsoft.com/office/drawing/2014/main" id="{4E22557C-310A-9A39-A5B9-F9D413989E75}"/>
                    </a:ext>
                  </a:extLst>
                </p:cNvPr>
                <p:cNvPicPr>
                  <a:picLocks noChangeAspect="1"/>
                </p:cNvPicPr>
                <p:nvPr/>
              </p:nvPicPr>
              <p:blipFill rotWithShape="1">
                <a:blip r:embed="rId5">
                  <a:extLst>
                    <a:ext uri="{28A0092B-C50C-407E-A947-70E740481C1C}">
                      <a14:useLocalDpi xmlns:a14="http://schemas.microsoft.com/office/drawing/2010/main" val="0"/>
                    </a:ext>
                  </a:extLst>
                </a:blip>
                <a:srcRect r="-470"/>
                <a:stretch/>
              </p:blipFill>
              <p:spPr>
                <a:xfrm>
                  <a:off x="9521496" y="5071897"/>
                  <a:ext cx="540000" cy="720671"/>
                </a:xfrm>
                <a:prstGeom prst="rect">
                  <a:avLst/>
                </a:prstGeom>
              </p:spPr>
            </p:pic>
            <p:pic>
              <p:nvPicPr>
                <p:cNvPr id="14" name="図 13" descr="挿絵 が含まれている画像&#10;&#10;自動的に生成された説明">
                  <a:extLst>
                    <a:ext uri="{FF2B5EF4-FFF2-40B4-BE49-F238E27FC236}">
                      <a16:creationId xmlns:a16="http://schemas.microsoft.com/office/drawing/2014/main" id="{7088263B-5AC5-0128-FCDA-2CA1DFFC6C12}"/>
                    </a:ext>
                  </a:extLst>
                </p:cNvPr>
                <p:cNvPicPr>
                  <a:picLocks noChangeAspect="1"/>
                </p:cNvPicPr>
                <p:nvPr/>
              </p:nvPicPr>
              <p:blipFill rotWithShape="1">
                <a:blip r:embed="rId6">
                  <a:extLst>
                    <a:ext uri="{28A0092B-C50C-407E-A947-70E740481C1C}">
                      <a14:useLocalDpi xmlns:a14="http://schemas.microsoft.com/office/drawing/2010/main" val="0"/>
                    </a:ext>
                  </a:extLst>
                </a:blip>
                <a:srcRect r="-10079"/>
                <a:stretch/>
              </p:blipFill>
              <p:spPr>
                <a:xfrm>
                  <a:off x="9454714" y="5922851"/>
                  <a:ext cx="673565" cy="720000"/>
                </a:xfrm>
                <a:prstGeom prst="rect">
                  <a:avLst/>
                </a:prstGeom>
              </p:spPr>
            </p:pic>
          </p:grpSp>
        </p:grpSp>
        <p:sp>
          <p:nvSpPr>
            <p:cNvPr id="3" name="テキスト ボックス 2">
              <a:extLst>
                <a:ext uri="{FF2B5EF4-FFF2-40B4-BE49-F238E27FC236}">
                  <a16:creationId xmlns:a16="http://schemas.microsoft.com/office/drawing/2014/main" id="{413A1BD0-9878-01BB-138E-8951519D727A}"/>
                </a:ext>
              </a:extLst>
            </p:cNvPr>
            <p:cNvSpPr txBox="1"/>
            <p:nvPr/>
          </p:nvSpPr>
          <p:spPr>
            <a:xfrm>
              <a:off x="4958397" y="4324238"/>
              <a:ext cx="3305170" cy="369332"/>
            </a:xfrm>
            <a:prstGeom prst="rect">
              <a:avLst/>
            </a:prstGeom>
            <a:noFill/>
          </p:spPr>
          <p:txBody>
            <a:bodyPr wrap="square" rtlCol="0">
              <a:spAutoFit/>
            </a:bodyPr>
            <a:lstStyle/>
            <a:p>
              <a:r>
                <a:rPr lang="ja-JP" altLang="en-US" b="1" dirty="0">
                  <a:latin typeface="メイリオ" panose="020B0604030504040204" pitchFamily="50" charset="-128"/>
                  <a:ea typeface="メイリオ" panose="020B0604030504040204" pitchFamily="50" charset="-128"/>
                </a:rPr>
                <a:t>地道にコツコツと渡していく</a:t>
              </a:r>
              <a:endParaRPr lang="en-US" altLang="ja-JP" b="1"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E6D849E8-1D64-D871-932F-A39593B29DFF}"/>
                </a:ext>
              </a:extLst>
            </p:cNvPr>
            <p:cNvSpPr txBox="1"/>
            <p:nvPr/>
          </p:nvSpPr>
          <p:spPr>
            <a:xfrm>
              <a:off x="3596595" y="6414628"/>
              <a:ext cx="2893105" cy="646331"/>
            </a:xfrm>
            <a:prstGeom prst="rect">
              <a:avLst/>
            </a:prstGeom>
            <a:noFill/>
          </p:spPr>
          <p:txBody>
            <a:bodyPr wrap="square" rtlCol="0">
              <a:spAutoFit/>
            </a:bodyPr>
            <a:lstStyle/>
            <a:p>
              <a:r>
                <a:rPr lang="ja-JP" altLang="en-US" b="1" dirty="0">
                  <a:latin typeface="メイリオ" panose="020B0604030504040204" pitchFamily="50" charset="-128"/>
                  <a:ea typeface="メイリオ" panose="020B0604030504040204" pitchFamily="50" charset="-128"/>
                </a:rPr>
                <a:t>１人につき１年間に</a:t>
              </a:r>
            </a:p>
            <a:p>
              <a:r>
                <a:rPr lang="en-US" altLang="ja-JP" b="1" dirty="0">
                  <a:latin typeface="メイリオ" panose="020B0604030504040204" pitchFamily="50" charset="-128"/>
                  <a:ea typeface="メイリオ" panose="020B0604030504040204" pitchFamily="50" charset="-128"/>
                </a:rPr>
                <a:t>110</a:t>
              </a:r>
              <a:r>
                <a:rPr lang="ja-JP" altLang="en-US" b="1" dirty="0">
                  <a:latin typeface="メイリオ" panose="020B0604030504040204" pitchFamily="50" charset="-128"/>
                  <a:ea typeface="メイリオ" panose="020B0604030504040204" pitchFamily="50" charset="-128"/>
                </a:rPr>
                <a:t>万円まで贈与できる</a:t>
              </a:r>
              <a:endParaRPr lang="en-US" altLang="ja-JP" b="1" dirty="0">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2403208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6812DC1-8399-A3C1-31E3-A764EBAF35DE}"/>
              </a:ext>
            </a:extLst>
          </p:cNvPr>
          <p:cNvSpPr>
            <a:spLocks noGrp="1"/>
          </p:cNvSpPr>
          <p:nvPr>
            <p:ph type="title"/>
          </p:nvPr>
        </p:nvSpPr>
        <p:spPr/>
        <p:txBody>
          <a:bodyPr/>
          <a:lstStyle/>
          <a:p>
            <a:r>
              <a:rPr kumimoji="1" lang="ja-JP" altLang="en-US" b="1" dirty="0"/>
              <a:t>①生前贈与</a:t>
            </a:r>
          </a:p>
        </p:txBody>
      </p:sp>
      <p:sp>
        <p:nvSpPr>
          <p:cNvPr id="18" name="テキスト ボックス 17">
            <a:extLst>
              <a:ext uri="{FF2B5EF4-FFF2-40B4-BE49-F238E27FC236}">
                <a16:creationId xmlns:a16="http://schemas.microsoft.com/office/drawing/2014/main" id="{0514C4E7-C577-C830-5D49-C100C312AD64}"/>
              </a:ext>
            </a:extLst>
          </p:cNvPr>
          <p:cNvSpPr txBox="1"/>
          <p:nvPr/>
        </p:nvSpPr>
        <p:spPr>
          <a:xfrm>
            <a:off x="893737" y="2129905"/>
            <a:ext cx="8917012" cy="2308324"/>
          </a:xfrm>
          <a:prstGeom prst="rect">
            <a:avLst/>
          </a:prstGeom>
          <a:noFill/>
        </p:spPr>
        <p:txBody>
          <a:bodyPr wrap="square" rtlCol="0">
            <a:spAutoFit/>
          </a:bodyPr>
          <a:lstStyle/>
          <a:p>
            <a:r>
              <a:rPr lang="en-US" altLang="ja-JP" sz="2400" b="1" dirty="0">
                <a:latin typeface="メイリオ" panose="020B0604030504040204" pitchFamily="50" charset="-128"/>
                <a:ea typeface="メイリオ" panose="020B0604030504040204" pitchFamily="50" charset="-128"/>
              </a:rPr>
              <a:t>『</a:t>
            </a:r>
            <a:r>
              <a:rPr lang="ja-JP" altLang="en-US" sz="2400" b="1" dirty="0">
                <a:latin typeface="メイリオ" panose="020B0604030504040204" pitchFamily="50" charset="-128"/>
                <a:ea typeface="メイリオ" panose="020B0604030504040204" pitchFamily="50" charset="-128"/>
              </a:rPr>
              <a:t>相続時精算課税制度</a:t>
            </a:r>
            <a:r>
              <a:rPr lang="en-US" altLang="ja-JP" sz="2400" b="1"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とは、</a:t>
            </a:r>
            <a:r>
              <a:rPr lang="en-US" altLang="ja-JP" sz="2400" dirty="0">
                <a:latin typeface="メイリオ" panose="020B0604030504040204" pitchFamily="50" charset="-128"/>
                <a:ea typeface="メイリオ" panose="020B0604030504040204" pitchFamily="50" charset="-128"/>
              </a:rPr>
              <a:t>60</a:t>
            </a:r>
            <a:r>
              <a:rPr lang="ja-JP" altLang="en-US" sz="2400" dirty="0">
                <a:latin typeface="メイリオ" panose="020B0604030504040204" pitchFamily="50" charset="-128"/>
                <a:ea typeface="メイリオ" panose="020B0604030504040204" pitchFamily="50" charset="-128"/>
              </a:rPr>
              <a:t>歳以上の父母や祖父母から</a:t>
            </a:r>
            <a:r>
              <a:rPr lang="en-US" altLang="ja-JP" sz="2400" dirty="0">
                <a:latin typeface="メイリオ" panose="020B0604030504040204" pitchFamily="50" charset="-128"/>
                <a:ea typeface="メイリオ" panose="020B0604030504040204" pitchFamily="50" charset="-128"/>
              </a:rPr>
              <a:t>18</a:t>
            </a:r>
            <a:r>
              <a:rPr lang="ja-JP" altLang="en-US" sz="2400" dirty="0">
                <a:latin typeface="メイリオ" panose="020B0604030504040204" pitchFamily="50" charset="-128"/>
                <a:ea typeface="メイリオ" panose="020B0604030504040204" pitchFamily="50" charset="-128"/>
              </a:rPr>
              <a:t>歳以上の子どもや孫などが贈与を受けた場合、生涯で</a:t>
            </a:r>
            <a:r>
              <a:rPr lang="ja-JP" altLang="en-US" sz="2400" b="1" dirty="0">
                <a:latin typeface="メイリオ" panose="020B0604030504040204" pitchFamily="50" charset="-128"/>
                <a:ea typeface="メイリオ" panose="020B0604030504040204" pitchFamily="50" charset="-128"/>
              </a:rPr>
              <a:t>累計</a:t>
            </a:r>
            <a:r>
              <a:rPr lang="en-US" altLang="ja-JP" sz="2400" b="1" dirty="0">
                <a:latin typeface="メイリオ" panose="020B0604030504040204" pitchFamily="50" charset="-128"/>
                <a:ea typeface="メイリオ" panose="020B0604030504040204" pitchFamily="50" charset="-128"/>
              </a:rPr>
              <a:t>2,500</a:t>
            </a:r>
            <a:r>
              <a:rPr lang="ja-JP" altLang="en-US" sz="2400" b="1" dirty="0">
                <a:latin typeface="メイリオ" panose="020B0604030504040204" pitchFamily="50" charset="-128"/>
                <a:ea typeface="メイリオ" panose="020B0604030504040204" pitchFamily="50" charset="-128"/>
              </a:rPr>
              <a:t>万円</a:t>
            </a:r>
            <a:r>
              <a:rPr lang="ja-JP" altLang="en-US" sz="2400" dirty="0">
                <a:latin typeface="メイリオ" panose="020B0604030504040204" pitchFamily="50" charset="-128"/>
                <a:ea typeface="メイリオ" panose="020B0604030504040204" pitchFamily="50" charset="-128"/>
              </a:rPr>
              <a:t>までは「贈与税がかからない」という制度です。</a:t>
            </a:r>
          </a:p>
          <a:p>
            <a:r>
              <a:rPr lang="ja-JP" altLang="en-US" sz="2400" dirty="0">
                <a:latin typeface="メイリオ" panose="020B0604030504040204" pitchFamily="50" charset="-128"/>
                <a:ea typeface="メイリオ" panose="020B0604030504040204" pitchFamily="50" charset="-128"/>
              </a:rPr>
              <a:t>相続時に相続時精算課税制度の適用を受けた贈与財産の価額を相続財産に加算して相続税を計算します。</a:t>
            </a:r>
            <a:endParaRPr lang="en-US" altLang="ja-JP" sz="2400" dirty="0">
              <a:latin typeface="メイリオ" panose="020B0604030504040204" pitchFamily="50" charset="-128"/>
              <a:ea typeface="メイリオ" panose="020B0604030504040204" pitchFamily="50" charset="-128"/>
            </a:endParaRPr>
          </a:p>
          <a:p>
            <a:r>
              <a:rPr lang="en-US" altLang="ja-JP" sz="2400" b="1" dirty="0">
                <a:latin typeface="メイリオ" panose="020B0604030504040204" pitchFamily="50" charset="-128"/>
                <a:ea typeface="メイリオ" panose="020B0604030504040204" pitchFamily="50" charset="-128"/>
              </a:rPr>
              <a:t>2024</a:t>
            </a:r>
            <a:r>
              <a:rPr lang="ja-JP" altLang="en-US" sz="2400" b="1" dirty="0">
                <a:latin typeface="メイリオ" panose="020B0604030504040204" pitchFamily="50" charset="-128"/>
                <a:ea typeface="メイリオ" panose="020B0604030504040204" pitchFamily="50" charset="-128"/>
              </a:rPr>
              <a:t>年１月から、年間</a:t>
            </a:r>
            <a:r>
              <a:rPr lang="en-US" altLang="ja-JP" sz="2400" b="1" dirty="0">
                <a:latin typeface="メイリオ" panose="020B0604030504040204" pitchFamily="50" charset="-128"/>
                <a:ea typeface="メイリオ" panose="020B0604030504040204" pitchFamily="50" charset="-128"/>
              </a:rPr>
              <a:t>110</a:t>
            </a:r>
            <a:r>
              <a:rPr lang="ja-JP" altLang="en-US" sz="2400" b="1" dirty="0">
                <a:latin typeface="メイリオ" panose="020B0604030504040204" pitchFamily="50" charset="-128"/>
                <a:ea typeface="メイリオ" panose="020B0604030504040204" pitchFamily="50" charset="-128"/>
              </a:rPr>
              <a:t>万円の基礎控除が創設されました。</a:t>
            </a:r>
            <a:endParaRPr lang="en-US" altLang="ja-JP" sz="2400" b="1" dirty="0">
              <a:latin typeface="メイリオ" panose="020B0604030504040204" pitchFamily="50" charset="-128"/>
              <a:ea typeface="メイリオ" panose="020B0604030504040204" pitchFamily="50" charset="-128"/>
            </a:endParaRPr>
          </a:p>
        </p:txBody>
      </p:sp>
      <p:sp>
        <p:nvSpPr>
          <p:cNvPr id="4" name="四角形: 角を丸くする 3">
            <a:extLst>
              <a:ext uri="{FF2B5EF4-FFF2-40B4-BE49-F238E27FC236}">
                <a16:creationId xmlns:a16="http://schemas.microsoft.com/office/drawing/2014/main" id="{24B62DA9-41CE-408F-F22F-308EBF7CF02D}"/>
              </a:ext>
            </a:extLst>
          </p:cNvPr>
          <p:cNvSpPr/>
          <p:nvPr/>
        </p:nvSpPr>
        <p:spPr>
          <a:xfrm>
            <a:off x="1109554" y="1375771"/>
            <a:ext cx="8701195" cy="504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tIns="0" bIns="0" rtlCol="0" anchor="ctr">
            <a:noAutofit/>
          </a:bodyPr>
          <a:lstStyle/>
          <a:p>
            <a:r>
              <a:rPr lang="ja-JP" altLang="en-US" sz="2400" b="1" dirty="0">
                <a:latin typeface="メイリオ" panose="020B0604030504040204" pitchFamily="50" charset="-128"/>
                <a:ea typeface="メイリオ" panose="020B0604030504040204" pitchFamily="50" charset="-128"/>
              </a:rPr>
              <a:t>　相続時精算課税制度を利用した相続税対策</a:t>
            </a:r>
          </a:p>
        </p:txBody>
      </p:sp>
      <p:sp>
        <p:nvSpPr>
          <p:cNvPr id="6" name="楕円 5">
            <a:extLst>
              <a:ext uri="{FF2B5EF4-FFF2-40B4-BE49-F238E27FC236}">
                <a16:creationId xmlns:a16="http://schemas.microsoft.com/office/drawing/2014/main" id="{6860539D-7012-4083-4714-C20BB4B2159D}"/>
              </a:ext>
            </a:extLst>
          </p:cNvPr>
          <p:cNvSpPr/>
          <p:nvPr/>
        </p:nvSpPr>
        <p:spPr>
          <a:xfrm>
            <a:off x="542815" y="1276175"/>
            <a:ext cx="703193" cy="70319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2105" b="1" dirty="0">
                <a:latin typeface="メイリオ" panose="020B0604030504040204" pitchFamily="50" charset="-128"/>
                <a:ea typeface="メイリオ" panose="020B0604030504040204" pitchFamily="50" charset="-128"/>
              </a:rPr>
              <a:t>2</a:t>
            </a:r>
            <a:endParaRPr lang="ja-JP" altLang="en-US" sz="2105" b="1" dirty="0">
              <a:latin typeface="メイリオ" panose="020B0604030504040204" pitchFamily="50" charset="-128"/>
              <a:ea typeface="メイリオ" panose="020B0604030504040204" pitchFamily="50" charset="-128"/>
            </a:endParaRPr>
          </a:p>
        </p:txBody>
      </p:sp>
      <p:sp>
        <p:nvSpPr>
          <p:cNvPr id="5" name="正方形/長方形 4">
            <a:extLst>
              <a:ext uri="{FF2B5EF4-FFF2-40B4-BE49-F238E27FC236}">
                <a16:creationId xmlns:a16="http://schemas.microsoft.com/office/drawing/2014/main" id="{D7610792-4B37-C586-F022-11563D2A36D1}"/>
              </a:ext>
            </a:extLst>
          </p:cNvPr>
          <p:cNvSpPr/>
          <p:nvPr/>
        </p:nvSpPr>
        <p:spPr>
          <a:xfrm>
            <a:off x="4538980" y="5306734"/>
            <a:ext cx="1615440" cy="301264"/>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t>基礎控除</a:t>
            </a:r>
            <a:r>
              <a:rPr kumimoji="1" lang="en-US" altLang="ja-JP" sz="1200" b="1" dirty="0"/>
              <a:t>110</a:t>
            </a:r>
            <a:r>
              <a:rPr kumimoji="1" lang="ja-JP" altLang="en-US" sz="1200" b="1" dirty="0"/>
              <a:t>万円</a:t>
            </a:r>
            <a:r>
              <a:rPr kumimoji="1" lang="en-US" altLang="ja-JP" sz="1200" b="1" dirty="0"/>
              <a:t>/</a:t>
            </a:r>
            <a:r>
              <a:rPr kumimoji="1" lang="ja-JP" altLang="en-US" sz="1200" b="1" dirty="0"/>
              <a:t>年</a:t>
            </a:r>
          </a:p>
        </p:txBody>
      </p:sp>
      <p:sp>
        <p:nvSpPr>
          <p:cNvPr id="8" name="テキスト ボックス 7">
            <a:extLst>
              <a:ext uri="{FF2B5EF4-FFF2-40B4-BE49-F238E27FC236}">
                <a16:creationId xmlns:a16="http://schemas.microsoft.com/office/drawing/2014/main" id="{BEAC0BFF-4AAC-626A-5A0B-22C245B1A8E9}"/>
              </a:ext>
            </a:extLst>
          </p:cNvPr>
          <p:cNvSpPr txBox="1"/>
          <p:nvPr/>
        </p:nvSpPr>
        <p:spPr>
          <a:xfrm>
            <a:off x="4630733" y="5057456"/>
            <a:ext cx="1967865" cy="307777"/>
          </a:xfrm>
          <a:prstGeom prst="rect">
            <a:avLst/>
          </a:prstGeom>
          <a:noFill/>
        </p:spPr>
        <p:txBody>
          <a:bodyPr wrap="square">
            <a:spAutoFit/>
          </a:bodyPr>
          <a:lstStyle/>
          <a:p>
            <a:r>
              <a:rPr lang="en-US" altLang="ja-JP" sz="1400" b="1" dirty="0">
                <a:latin typeface="メイリオ" panose="020B0604030504040204" pitchFamily="50" charset="-128"/>
                <a:ea typeface="メイリオ" panose="020B0604030504040204" pitchFamily="50" charset="-128"/>
              </a:rPr>
              <a:t>2024</a:t>
            </a:r>
            <a:r>
              <a:rPr lang="ja-JP" altLang="en-US" sz="1400" b="1" dirty="0">
                <a:latin typeface="メイリオ" panose="020B0604030504040204" pitchFamily="50" charset="-128"/>
                <a:ea typeface="メイリオ" panose="020B0604030504040204" pitchFamily="50" charset="-128"/>
              </a:rPr>
              <a:t>年１月～</a:t>
            </a:r>
            <a:endParaRPr lang="ja-JP" altLang="en-US" sz="1400" dirty="0"/>
          </a:p>
        </p:txBody>
      </p:sp>
      <p:grpSp>
        <p:nvGrpSpPr>
          <p:cNvPr id="24" name="グループ化 23">
            <a:extLst>
              <a:ext uri="{FF2B5EF4-FFF2-40B4-BE49-F238E27FC236}">
                <a16:creationId xmlns:a16="http://schemas.microsoft.com/office/drawing/2014/main" id="{760FCE7E-7084-98AC-CFA1-A679173898D7}"/>
              </a:ext>
            </a:extLst>
          </p:cNvPr>
          <p:cNvGrpSpPr/>
          <p:nvPr/>
        </p:nvGrpSpPr>
        <p:grpSpPr>
          <a:xfrm>
            <a:off x="6780690" y="4854342"/>
            <a:ext cx="2171700" cy="2095616"/>
            <a:chOff x="6179820" y="4854342"/>
            <a:chExt cx="2171700" cy="2095616"/>
          </a:xfrm>
        </p:grpSpPr>
        <p:grpSp>
          <p:nvGrpSpPr>
            <p:cNvPr id="17" name="グループ化 16">
              <a:extLst>
                <a:ext uri="{FF2B5EF4-FFF2-40B4-BE49-F238E27FC236}">
                  <a16:creationId xmlns:a16="http://schemas.microsoft.com/office/drawing/2014/main" id="{F645F518-6BA9-5E53-8165-718FB94CB3A0}"/>
                </a:ext>
              </a:extLst>
            </p:cNvPr>
            <p:cNvGrpSpPr/>
            <p:nvPr/>
          </p:nvGrpSpPr>
          <p:grpSpPr>
            <a:xfrm>
              <a:off x="6179820" y="4854342"/>
              <a:ext cx="2171700" cy="2095616"/>
              <a:chOff x="1647826" y="4854342"/>
              <a:chExt cx="2171700" cy="2095616"/>
            </a:xfrm>
          </p:grpSpPr>
          <p:pic>
            <p:nvPicPr>
              <p:cNvPr id="19" name="図 18" descr="アイコン&#10;&#10;自動的に生成された説明">
                <a:extLst>
                  <a:ext uri="{FF2B5EF4-FFF2-40B4-BE49-F238E27FC236}">
                    <a16:creationId xmlns:a16="http://schemas.microsoft.com/office/drawing/2014/main" id="{B9D84014-929E-90BA-901D-53EED447D5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7826" y="5117663"/>
                <a:ext cx="2171700" cy="1832295"/>
              </a:xfrm>
              <a:prstGeom prst="rect">
                <a:avLst/>
              </a:prstGeom>
            </p:spPr>
          </p:pic>
          <p:sp>
            <p:nvSpPr>
              <p:cNvPr id="20" name="テキスト ボックス 19">
                <a:extLst>
                  <a:ext uri="{FF2B5EF4-FFF2-40B4-BE49-F238E27FC236}">
                    <a16:creationId xmlns:a16="http://schemas.microsoft.com/office/drawing/2014/main" id="{C5C4734E-A892-1BA8-31B8-8DD822C1D208}"/>
                  </a:ext>
                </a:extLst>
              </p:cNvPr>
              <p:cNvSpPr txBox="1"/>
              <p:nvPr/>
            </p:nvSpPr>
            <p:spPr>
              <a:xfrm>
                <a:off x="2353856" y="5265201"/>
                <a:ext cx="913467" cy="276999"/>
              </a:xfrm>
              <a:prstGeom prst="rect">
                <a:avLst/>
              </a:prstGeom>
              <a:noFill/>
            </p:spPr>
            <p:txBody>
              <a:bodyPr wrap="square" rtlCol="0">
                <a:spAutoFit/>
              </a:bodyPr>
              <a:lstStyle/>
              <a:p>
                <a:r>
                  <a:rPr kumimoji="1" lang="ja-JP" altLang="en-US" sz="1200" b="1" dirty="0">
                    <a:solidFill>
                      <a:srgbClr val="FF0000"/>
                    </a:solidFill>
                    <a:latin typeface="メイリオ" panose="020B0604030504040204" pitchFamily="50" charset="-128"/>
                    <a:ea typeface="メイリオ" panose="020B0604030504040204" pitchFamily="50" charset="-128"/>
                  </a:rPr>
                  <a:t>贈与財産</a:t>
                </a:r>
              </a:p>
            </p:txBody>
          </p:sp>
          <p:sp>
            <p:nvSpPr>
              <p:cNvPr id="21" name="テキスト ボックス 20">
                <a:extLst>
                  <a:ext uri="{FF2B5EF4-FFF2-40B4-BE49-F238E27FC236}">
                    <a16:creationId xmlns:a16="http://schemas.microsoft.com/office/drawing/2014/main" id="{BE938126-527A-FD11-5D05-21DD5285517A}"/>
                  </a:ext>
                </a:extLst>
              </p:cNvPr>
              <p:cNvSpPr txBox="1"/>
              <p:nvPr/>
            </p:nvSpPr>
            <p:spPr>
              <a:xfrm>
                <a:off x="1996191" y="6344025"/>
                <a:ext cx="1471587" cy="203133"/>
              </a:xfrm>
              <a:prstGeom prst="rect">
                <a:avLst/>
              </a:prstGeom>
              <a:noFill/>
            </p:spPr>
            <p:txBody>
              <a:bodyPr wrap="square" lIns="0" tIns="0" rIns="0" bIns="0" rtlCol="0">
                <a:spAutoFit/>
              </a:bodyPr>
              <a:lstStyle/>
              <a:p>
                <a:pPr algn="ctr">
                  <a:lnSpc>
                    <a:spcPct val="110000"/>
                  </a:lnSpc>
                </a:pPr>
                <a:r>
                  <a:rPr kumimoji="1" lang="ja-JP" altLang="en-US" sz="1200" dirty="0">
                    <a:latin typeface="メイリオ" panose="020B0604030504040204" pitchFamily="50" charset="-128"/>
                    <a:ea typeface="メイリオ" panose="020B0604030504040204" pitchFamily="50" charset="-128"/>
                  </a:rPr>
                  <a:t>相続税－納付贈与税</a:t>
                </a:r>
              </a:p>
            </p:txBody>
          </p:sp>
          <p:sp>
            <p:nvSpPr>
              <p:cNvPr id="22" name="テキスト ボックス 21">
                <a:extLst>
                  <a:ext uri="{FF2B5EF4-FFF2-40B4-BE49-F238E27FC236}">
                    <a16:creationId xmlns:a16="http://schemas.microsoft.com/office/drawing/2014/main" id="{116BADE3-AF3E-5883-EF5C-4FB7F4EC9666}"/>
                  </a:ext>
                </a:extLst>
              </p:cNvPr>
              <p:cNvSpPr txBox="1"/>
              <p:nvPr/>
            </p:nvSpPr>
            <p:spPr>
              <a:xfrm>
                <a:off x="2185003" y="4854342"/>
                <a:ext cx="1177496" cy="369332"/>
              </a:xfrm>
              <a:prstGeom prst="rect">
                <a:avLst/>
              </a:prstGeom>
              <a:noFill/>
            </p:spPr>
            <p:txBody>
              <a:bodyPr wrap="square" rtlCol="0">
                <a:spAutoFit/>
              </a:bodyPr>
              <a:lstStyle/>
              <a:p>
                <a:r>
                  <a:rPr kumimoji="1" lang="ja-JP" altLang="en-US" b="1" dirty="0">
                    <a:latin typeface="メイリオ" panose="020B0604030504040204" pitchFamily="50" charset="-128"/>
                    <a:ea typeface="メイリオ" panose="020B0604030504040204" pitchFamily="50" charset="-128"/>
                  </a:rPr>
                  <a:t>相続発生</a:t>
                </a:r>
              </a:p>
            </p:txBody>
          </p:sp>
        </p:grpSp>
        <p:sp>
          <p:nvSpPr>
            <p:cNvPr id="23" name="正方形/長方形 22">
              <a:extLst>
                <a:ext uri="{FF2B5EF4-FFF2-40B4-BE49-F238E27FC236}">
                  <a16:creationId xmlns:a16="http://schemas.microsoft.com/office/drawing/2014/main" id="{AE4B4701-A1EB-CE43-3FB8-61C9215CC676}"/>
                </a:ext>
              </a:extLst>
            </p:cNvPr>
            <p:cNvSpPr/>
            <p:nvPr/>
          </p:nvSpPr>
          <p:spPr>
            <a:xfrm>
              <a:off x="6713220" y="5903108"/>
              <a:ext cx="1101518" cy="301264"/>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t>相続時に精算</a:t>
              </a:r>
            </a:p>
          </p:txBody>
        </p:sp>
      </p:grpSp>
      <p:sp>
        <p:nvSpPr>
          <p:cNvPr id="25" name="正方形/長方形 24">
            <a:extLst>
              <a:ext uri="{FF2B5EF4-FFF2-40B4-BE49-F238E27FC236}">
                <a16:creationId xmlns:a16="http://schemas.microsoft.com/office/drawing/2014/main" id="{4CA50295-1241-B0CB-791C-FDA936519FFD}"/>
              </a:ext>
            </a:extLst>
          </p:cNvPr>
          <p:cNvSpPr/>
          <p:nvPr/>
        </p:nvSpPr>
        <p:spPr>
          <a:xfrm>
            <a:off x="4842912" y="5725912"/>
            <a:ext cx="1080000" cy="432000"/>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t>贈与税０円</a:t>
            </a:r>
          </a:p>
        </p:txBody>
      </p:sp>
      <p:sp>
        <p:nvSpPr>
          <p:cNvPr id="26" name="正方形/長方形 25">
            <a:extLst>
              <a:ext uri="{FF2B5EF4-FFF2-40B4-BE49-F238E27FC236}">
                <a16:creationId xmlns:a16="http://schemas.microsoft.com/office/drawing/2014/main" id="{03AA0A73-34D0-0CA8-2DC9-5903B5A5CEAF}"/>
              </a:ext>
            </a:extLst>
          </p:cNvPr>
          <p:cNvSpPr/>
          <p:nvPr/>
        </p:nvSpPr>
        <p:spPr>
          <a:xfrm>
            <a:off x="4842912" y="6439588"/>
            <a:ext cx="1080000" cy="432000"/>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t>贈与税納付</a:t>
            </a:r>
          </a:p>
        </p:txBody>
      </p:sp>
      <p:sp>
        <p:nvSpPr>
          <p:cNvPr id="31" name="矢印: 右 30">
            <a:extLst>
              <a:ext uri="{FF2B5EF4-FFF2-40B4-BE49-F238E27FC236}">
                <a16:creationId xmlns:a16="http://schemas.microsoft.com/office/drawing/2014/main" id="{E6A62EF3-5D22-52B8-FCB2-277D306D88D4}"/>
              </a:ext>
            </a:extLst>
          </p:cNvPr>
          <p:cNvSpPr/>
          <p:nvPr/>
        </p:nvSpPr>
        <p:spPr>
          <a:xfrm>
            <a:off x="3751118" y="5692528"/>
            <a:ext cx="994236" cy="476607"/>
          </a:xfrm>
          <a:prstGeom prst="rightArrow">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0" scaled="1"/>
            <a:tileRect/>
          </a:gradFill>
          <a:ln>
            <a:no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3072" name="矢印: 右 3071">
            <a:extLst>
              <a:ext uri="{FF2B5EF4-FFF2-40B4-BE49-F238E27FC236}">
                <a16:creationId xmlns:a16="http://schemas.microsoft.com/office/drawing/2014/main" id="{246CBA1B-B92A-B753-DB03-736F18F26AC4}"/>
              </a:ext>
            </a:extLst>
          </p:cNvPr>
          <p:cNvSpPr/>
          <p:nvPr/>
        </p:nvSpPr>
        <p:spPr>
          <a:xfrm>
            <a:off x="3827889" y="6439588"/>
            <a:ext cx="917465" cy="476607"/>
          </a:xfrm>
          <a:prstGeom prst="rightArrow">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0" scaled="1"/>
            <a:tileRect/>
          </a:gradFill>
          <a:ln>
            <a:no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3073" name="テキスト ボックス 3072">
            <a:extLst>
              <a:ext uri="{FF2B5EF4-FFF2-40B4-BE49-F238E27FC236}">
                <a16:creationId xmlns:a16="http://schemas.microsoft.com/office/drawing/2014/main" id="{E74E18FA-D41B-DE82-D939-73A3E001B1EC}"/>
              </a:ext>
            </a:extLst>
          </p:cNvPr>
          <p:cNvSpPr txBox="1"/>
          <p:nvPr/>
        </p:nvSpPr>
        <p:spPr>
          <a:xfrm>
            <a:off x="3795158" y="6528104"/>
            <a:ext cx="804907" cy="307777"/>
          </a:xfrm>
          <a:prstGeom prst="rect">
            <a:avLst/>
          </a:prstGeom>
          <a:noFill/>
        </p:spPr>
        <p:txBody>
          <a:bodyPr wrap="square">
            <a:spAutoFit/>
          </a:bodyPr>
          <a:lstStyle/>
          <a:p>
            <a:r>
              <a:rPr lang="en-US" altLang="ja-JP" sz="1400" b="1" dirty="0">
                <a:latin typeface="メイリオ" panose="020B0604030504040204" pitchFamily="50" charset="-128"/>
                <a:ea typeface="メイリオ" panose="020B0604030504040204" pitchFamily="50" charset="-128"/>
              </a:rPr>
              <a:t>×</a:t>
            </a:r>
            <a:r>
              <a:rPr lang="en-US" altLang="ja-JP" sz="1400" b="1" dirty="0">
                <a:solidFill>
                  <a:srgbClr val="FF0000"/>
                </a:solidFill>
                <a:latin typeface="メイリオ" panose="020B0604030504040204" pitchFamily="50" charset="-128"/>
                <a:ea typeface="メイリオ" panose="020B0604030504040204" pitchFamily="50" charset="-128"/>
              </a:rPr>
              <a:t>20</a:t>
            </a:r>
            <a:r>
              <a:rPr lang="ja-JP" altLang="en-US" sz="1400" b="1" dirty="0">
                <a:solidFill>
                  <a:srgbClr val="FF0000"/>
                </a:solidFill>
                <a:latin typeface="メイリオ" panose="020B0604030504040204" pitchFamily="50" charset="-128"/>
                <a:ea typeface="メイリオ" panose="020B0604030504040204" pitchFamily="50" charset="-128"/>
              </a:rPr>
              <a:t>％</a:t>
            </a:r>
            <a:endParaRPr lang="ja-JP" altLang="en-US" sz="1400" dirty="0">
              <a:solidFill>
                <a:srgbClr val="FF0000"/>
              </a:solidFill>
            </a:endParaRPr>
          </a:p>
        </p:txBody>
      </p:sp>
      <p:sp>
        <p:nvSpPr>
          <p:cNvPr id="3075" name="矢印: 右 3074">
            <a:extLst>
              <a:ext uri="{FF2B5EF4-FFF2-40B4-BE49-F238E27FC236}">
                <a16:creationId xmlns:a16="http://schemas.microsoft.com/office/drawing/2014/main" id="{7843B25B-25D7-DB66-6E85-2B536EE32A59}"/>
              </a:ext>
            </a:extLst>
          </p:cNvPr>
          <p:cNvSpPr/>
          <p:nvPr/>
        </p:nvSpPr>
        <p:spPr>
          <a:xfrm>
            <a:off x="3120592" y="4934698"/>
            <a:ext cx="4193498" cy="155302"/>
          </a:xfrm>
          <a:prstGeom prst="rightArrow">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0" scaled="1"/>
            <a:tileRect/>
          </a:gradFill>
          <a:ln>
            <a:no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3076" name="矢印: 右 3075">
            <a:extLst>
              <a:ext uri="{FF2B5EF4-FFF2-40B4-BE49-F238E27FC236}">
                <a16:creationId xmlns:a16="http://schemas.microsoft.com/office/drawing/2014/main" id="{0084A7B6-28BB-FA2A-5168-0895AD61DBC6}"/>
              </a:ext>
            </a:extLst>
          </p:cNvPr>
          <p:cNvSpPr/>
          <p:nvPr/>
        </p:nvSpPr>
        <p:spPr>
          <a:xfrm>
            <a:off x="6073765" y="5685690"/>
            <a:ext cx="669139" cy="1185897"/>
          </a:xfrm>
          <a:prstGeom prst="rightArrow">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0" scaled="1"/>
            <a:tileRect/>
          </a:gradFill>
          <a:ln>
            <a:no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nvGrpSpPr>
          <p:cNvPr id="3126" name="グループ化 3125">
            <a:extLst>
              <a:ext uri="{FF2B5EF4-FFF2-40B4-BE49-F238E27FC236}">
                <a16:creationId xmlns:a16="http://schemas.microsoft.com/office/drawing/2014/main" id="{8F0D68D8-8846-839D-A531-284D0CC98C54}"/>
              </a:ext>
            </a:extLst>
          </p:cNvPr>
          <p:cNvGrpSpPr/>
          <p:nvPr/>
        </p:nvGrpSpPr>
        <p:grpSpPr>
          <a:xfrm>
            <a:off x="1404791" y="4854342"/>
            <a:ext cx="2587250" cy="2095616"/>
            <a:chOff x="1404791" y="4854342"/>
            <a:chExt cx="2587250" cy="2095616"/>
          </a:xfrm>
        </p:grpSpPr>
        <p:grpSp>
          <p:nvGrpSpPr>
            <p:cNvPr id="16" name="グループ化 15">
              <a:extLst>
                <a:ext uri="{FF2B5EF4-FFF2-40B4-BE49-F238E27FC236}">
                  <a16:creationId xmlns:a16="http://schemas.microsoft.com/office/drawing/2014/main" id="{E5DC48E6-7EC7-EFB5-5855-BE68DE4A5A81}"/>
                </a:ext>
              </a:extLst>
            </p:cNvPr>
            <p:cNvGrpSpPr/>
            <p:nvPr/>
          </p:nvGrpSpPr>
          <p:grpSpPr>
            <a:xfrm>
              <a:off x="1647826" y="4854342"/>
              <a:ext cx="2171700" cy="2095616"/>
              <a:chOff x="1647826" y="4854342"/>
              <a:chExt cx="2171700" cy="2095616"/>
            </a:xfrm>
          </p:grpSpPr>
          <p:pic>
            <p:nvPicPr>
              <p:cNvPr id="9" name="図 8" descr="アイコン&#10;&#10;自動的に生成された説明">
                <a:extLst>
                  <a:ext uri="{FF2B5EF4-FFF2-40B4-BE49-F238E27FC236}">
                    <a16:creationId xmlns:a16="http://schemas.microsoft.com/office/drawing/2014/main" id="{36965BD7-BB52-6E27-C1C9-E5CBD198F6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7826" y="5117663"/>
                <a:ext cx="2171700" cy="1832295"/>
              </a:xfrm>
              <a:prstGeom prst="rect">
                <a:avLst/>
              </a:prstGeom>
            </p:spPr>
          </p:pic>
          <p:sp>
            <p:nvSpPr>
              <p:cNvPr id="11" name="テキスト ボックス 10">
                <a:extLst>
                  <a:ext uri="{FF2B5EF4-FFF2-40B4-BE49-F238E27FC236}">
                    <a16:creationId xmlns:a16="http://schemas.microsoft.com/office/drawing/2014/main" id="{7134B6F4-A78D-119C-B098-B58D6A00D37F}"/>
                  </a:ext>
                </a:extLst>
              </p:cNvPr>
              <p:cNvSpPr txBox="1"/>
              <p:nvPr/>
            </p:nvSpPr>
            <p:spPr>
              <a:xfrm>
                <a:off x="2353856" y="5265201"/>
                <a:ext cx="913467" cy="276999"/>
              </a:xfrm>
              <a:prstGeom prst="rect">
                <a:avLst/>
              </a:prstGeom>
              <a:noFill/>
            </p:spPr>
            <p:txBody>
              <a:bodyPr wrap="square" rtlCol="0">
                <a:spAutoFit/>
              </a:bodyPr>
              <a:lstStyle/>
              <a:p>
                <a:r>
                  <a:rPr kumimoji="1" lang="ja-JP" altLang="en-US" sz="1200" b="1" dirty="0">
                    <a:solidFill>
                      <a:srgbClr val="FF0000"/>
                    </a:solidFill>
                    <a:latin typeface="メイリオ" panose="020B0604030504040204" pitchFamily="50" charset="-128"/>
                    <a:ea typeface="メイリオ" panose="020B0604030504040204" pitchFamily="50" charset="-128"/>
                  </a:rPr>
                  <a:t>贈与財産</a:t>
                </a:r>
              </a:p>
            </p:txBody>
          </p:sp>
          <p:sp>
            <p:nvSpPr>
              <p:cNvPr id="14" name="テキスト ボックス 13">
                <a:extLst>
                  <a:ext uri="{FF2B5EF4-FFF2-40B4-BE49-F238E27FC236}">
                    <a16:creationId xmlns:a16="http://schemas.microsoft.com/office/drawing/2014/main" id="{44F8D63A-A1A0-7348-1486-D2B74AE5FD92}"/>
                  </a:ext>
                </a:extLst>
              </p:cNvPr>
              <p:cNvSpPr txBox="1"/>
              <p:nvPr/>
            </p:nvSpPr>
            <p:spPr>
              <a:xfrm>
                <a:off x="2006936" y="5755798"/>
                <a:ext cx="1471587" cy="778675"/>
              </a:xfrm>
              <a:prstGeom prst="rect">
                <a:avLst/>
              </a:prstGeom>
              <a:noFill/>
            </p:spPr>
            <p:txBody>
              <a:bodyPr wrap="square" lIns="0" tIns="0" rIns="0" bIns="0" rtlCol="0">
                <a:spAutoFit/>
              </a:bodyPr>
              <a:lstStyle/>
              <a:p>
                <a:pPr algn="ctr">
                  <a:lnSpc>
                    <a:spcPct val="110000"/>
                  </a:lnSpc>
                </a:pPr>
                <a:r>
                  <a:rPr kumimoji="1" lang="ja-JP" altLang="en-US" sz="1400" dirty="0">
                    <a:latin typeface="メイリオ" panose="020B0604030504040204" pitchFamily="50" charset="-128"/>
                    <a:ea typeface="メイリオ" panose="020B0604030504040204" pitchFamily="50" charset="-128"/>
                  </a:rPr>
                  <a:t>贈与財産のうち</a:t>
                </a:r>
                <a:endParaRPr kumimoji="1" lang="en-US" altLang="ja-JP" sz="1400" dirty="0">
                  <a:latin typeface="メイリオ" panose="020B0604030504040204" pitchFamily="50" charset="-128"/>
                  <a:ea typeface="メイリオ" panose="020B0604030504040204" pitchFamily="50" charset="-128"/>
                </a:endParaRPr>
              </a:p>
              <a:p>
                <a:pPr algn="ctr">
                  <a:lnSpc>
                    <a:spcPct val="110000"/>
                  </a:lnSpc>
                </a:pPr>
                <a:r>
                  <a:rPr kumimoji="1" lang="en-US" altLang="ja-JP" b="1" dirty="0">
                    <a:solidFill>
                      <a:srgbClr val="FF0000"/>
                    </a:solidFill>
                    <a:latin typeface="メイリオ" panose="020B0604030504040204" pitchFamily="50" charset="-128"/>
                    <a:ea typeface="メイリオ" panose="020B0604030504040204" pitchFamily="50" charset="-128"/>
                  </a:rPr>
                  <a:t>2,500</a:t>
                </a:r>
                <a:r>
                  <a:rPr kumimoji="1" lang="ja-JP" altLang="en-US" b="1" dirty="0">
                    <a:solidFill>
                      <a:srgbClr val="FF0000"/>
                    </a:solidFill>
                    <a:latin typeface="メイリオ" panose="020B0604030504040204" pitchFamily="50" charset="-128"/>
                    <a:ea typeface="メイリオ" panose="020B0604030504040204" pitchFamily="50" charset="-128"/>
                  </a:rPr>
                  <a:t>万円</a:t>
                </a:r>
                <a:r>
                  <a:rPr kumimoji="1" lang="ja-JP" altLang="en-US" sz="1400" dirty="0">
                    <a:latin typeface="メイリオ" panose="020B0604030504040204" pitchFamily="50" charset="-128"/>
                    <a:ea typeface="メイリオ" panose="020B0604030504040204" pitchFamily="50" charset="-128"/>
                  </a:rPr>
                  <a:t>が</a:t>
                </a:r>
                <a:endParaRPr kumimoji="1" lang="en-US" altLang="ja-JP" sz="1400" dirty="0">
                  <a:latin typeface="メイリオ" panose="020B0604030504040204" pitchFamily="50" charset="-128"/>
                  <a:ea typeface="メイリオ" panose="020B0604030504040204" pitchFamily="50" charset="-128"/>
                </a:endParaRPr>
              </a:p>
              <a:p>
                <a:pPr algn="ctr">
                  <a:lnSpc>
                    <a:spcPct val="110000"/>
                  </a:lnSpc>
                </a:pPr>
                <a:r>
                  <a:rPr kumimoji="1" lang="ja-JP" altLang="en-US" sz="1400" b="1" dirty="0">
                    <a:latin typeface="メイリオ" panose="020B0604030504040204" pitchFamily="50" charset="-128"/>
                    <a:ea typeface="メイリオ" panose="020B0604030504040204" pitchFamily="50" charset="-128"/>
                  </a:rPr>
                  <a:t>非課税分</a:t>
                </a:r>
              </a:p>
            </p:txBody>
          </p:sp>
          <p:sp>
            <p:nvSpPr>
              <p:cNvPr id="15" name="テキスト ボックス 14">
                <a:extLst>
                  <a:ext uri="{FF2B5EF4-FFF2-40B4-BE49-F238E27FC236}">
                    <a16:creationId xmlns:a16="http://schemas.microsoft.com/office/drawing/2014/main" id="{DF8B77BB-B704-1BF0-D6D4-6DEEC54021E3}"/>
                  </a:ext>
                </a:extLst>
              </p:cNvPr>
              <p:cNvSpPr txBox="1"/>
              <p:nvPr/>
            </p:nvSpPr>
            <p:spPr>
              <a:xfrm>
                <a:off x="2276943" y="4854342"/>
                <a:ext cx="913467" cy="369332"/>
              </a:xfrm>
              <a:prstGeom prst="rect">
                <a:avLst/>
              </a:prstGeom>
              <a:noFill/>
            </p:spPr>
            <p:txBody>
              <a:bodyPr wrap="square" rtlCol="0">
                <a:spAutoFit/>
              </a:bodyPr>
              <a:lstStyle/>
              <a:p>
                <a:r>
                  <a:rPr kumimoji="1" lang="ja-JP" altLang="en-US" b="1" dirty="0">
                    <a:latin typeface="メイリオ" panose="020B0604030504040204" pitchFamily="50" charset="-128"/>
                    <a:ea typeface="メイリオ" panose="020B0604030504040204" pitchFamily="50" charset="-128"/>
                  </a:rPr>
                  <a:t>贈与時</a:t>
                </a:r>
              </a:p>
            </p:txBody>
          </p:sp>
        </p:grpSp>
        <p:cxnSp>
          <p:nvCxnSpPr>
            <p:cNvPr id="3081" name="直線コネクタ 3080">
              <a:extLst>
                <a:ext uri="{FF2B5EF4-FFF2-40B4-BE49-F238E27FC236}">
                  <a16:creationId xmlns:a16="http://schemas.microsoft.com/office/drawing/2014/main" id="{CD102797-C96C-DC24-94AD-D9520860BDBB}"/>
                </a:ext>
              </a:extLst>
            </p:cNvPr>
            <p:cNvCxnSpPr>
              <a:cxnSpLocks/>
            </p:cNvCxnSpPr>
            <p:nvPr/>
          </p:nvCxnSpPr>
          <p:spPr>
            <a:xfrm flipV="1">
              <a:off x="1786251" y="6530848"/>
              <a:ext cx="129639" cy="147043"/>
            </a:xfrm>
            <a:prstGeom prst="line">
              <a:avLst/>
            </a:prstGeom>
            <a:ln>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cxnSp>
          <p:nvCxnSpPr>
            <p:cNvPr id="3082" name="直線コネクタ 3081">
              <a:extLst>
                <a:ext uri="{FF2B5EF4-FFF2-40B4-BE49-F238E27FC236}">
                  <a16:creationId xmlns:a16="http://schemas.microsoft.com/office/drawing/2014/main" id="{8C33D877-8259-1D5B-FB2A-9ABFC1E87AD7}"/>
                </a:ext>
              </a:extLst>
            </p:cNvPr>
            <p:cNvCxnSpPr>
              <a:cxnSpLocks/>
            </p:cNvCxnSpPr>
            <p:nvPr/>
          </p:nvCxnSpPr>
          <p:spPr>
            <a:xfrm flipV="1">
              <a:off x="1870651" y="6530848"/>
              <a:ext cx="191512" cy="217223"/>
            </a:xfrm>
            <a:prstGeom prst="line">
              <a:avLst/>
            </a:prstGeom>
            <a:ln>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cxnSp>
          <p:nvCxnSpPr>
            <p:cNvPr id="3083" name="直線コネクタ 3082">
              <a:extLst>
                <a:ext uri="{FF2B5EF4-FFF2-40B4-BE49-F238E27FC236}">
                  <a16:creationId xmlns:a16="http://schemas.microsoft.com/office/drawing/2014/main" id="{65755A98-2B62-01B8-C68A-127CA642EB80}"/>
                </a:ext>
              </a:extLst>
            </p:cNvPr>
            <p:cNvCxnSpPr>
              <a:cxnSpLocks/>
            </p:cNvCxnSpPr>
            <p:nvPr/>
          </p:nvCxnSpPr>
          <p:spPr>
            <a:xfrm flipV="1">
              <a:off x="1972492" y="6530848"/>
              <a:ext cx="235944" cy="267621"/>
            </a:xfrm>
            <a:prstGeom prst="line">
              <a:avLst/>
            </a:prstGeom>
            <a:ln>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cxnSp>
          <p:nvCxnSpPr>
            <p:cNvPr id="3084" name="直線コネクタ 3083">
              <a:extLst>
                <a:ext uri="{FF2B5EF4-FFF2-40B4-BE49-F238E27FC236}">
                  <a16:creationId xmlns:a16="http://schemas.microsoft.com/office/drawing/2014/main" id="{5658513E-758D-7288-9FCD-EB9CBF6596B2}"/>
                </a:ext>
              </a:extLst>
            </p:cNvPr>
            <p:cNvCxnSpPr>
              <a:cxnSpLocks/>
            </p:cNvCxnSpPr>
            <p:nvPr/>
          </p:nvCxnSpPr>
          <p:spPr>
            <a:xfrm flipV="1">
              <a:off x="2085975" y="6530848"/>
              <a:ext cx="268734" cy="304812"/>
            </a:xfrm>
            <a:prstGeom prst="line">
              <a:avLst/>
            </a:prstGeom>
            <a:ln>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cxnSp>
          <p:nvCxnSpPr>
            <p:cNvPr id="3085" name="直線コネクタ 3084">
              <a:extLst>
                <a:ext uri="{FF2B5EF4-FFF2-40B4-BE49-F238E27FC236}">
                  <a16:creationId xmlns:a16="http://schemas.microsoft.com/office/drawing/2014/main" id="{E289EDB1-C7FB-614C-E14E-E4CF87E31961}"/>
                </a:ext>
              </a:extLst>
            </p:cNvPr>
            <p:cNvCxnSpPr>
              <a:cxnSpLocks/>
            </p:cNvCxnSpPr>
            <p:nvPr/>
          </p:nvCxnSpPr>
          <p:spPr>
            <a:xfrm flipV="1">
              <a:off x="2197857" y="6530848"/>
              <a:ext cx="303125" cy="343821"/>
            </a:xfrm>
            <a:prstGeom prst="line">
              <a:avLst/>
            </a:prstGeom>
            <a:ln>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cxnSp>
          <p:nvCxnSpPr>
            <p:cNvPr id="3086" name="直線コネクタ 3085">
              <a:extLst>
                <a:ext uri="{FF2B5EF4-FFF2-40B4-BE49-F238E27FC236}">
                  <a16:creationId xmlns:a16="http://schemas.microsoft.com/office/drawing/2014/main" id="{45C45302-5F93-0135-5878-B80F3F88BB4D}"/>
                </a:ext>
              </a:extLst>
            </p:cNvPr>
            <p:cNvCxnSpPr>
              <a:cxnSpLocks/>
            </p:cNvCxnSpPr>
            <p:nvPr/>
          </p:nvCxnSpPr>
          <p:spPr>
            <a:xfrm flipV="1">
              <a:off x="2325236" y="6530848"/>
              <a:ext cx="322019" cy="365252"/>
            </a:xfrm>
            <a:prstGeom prst="line">
              <a:avLst/>
            </a:prstGeom>
            <a:ln>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cxnSp>
          <p:nvCxnSpPr>
            <p:cNvPr id="3087" name="直線コネクタ 3086">
              <a:extLst>
                <a:ext uri="{FF2B5EF4-FFF2-40B4-BE49-F238E27FC236}">
                  <a16:creationId xmlns:a16="http://schemas.microsoft.com/office/drawing/2014/main" id="{CA16C803-9485-8DAF-905B-2E3CC13BC32E}"/>
                </a:ext>
              </a:extLst>
            </p:cNvPr>
            <p:cNvCxnSpPr>
              <a:cxnSpLocks/>
            </p:cNvCxnSpPr>
            <p:nvPr/>
          </p:nvCxnSpPr>
          <p:spPr>
            <a:xfrm flipV="1">
              <a:off x="2461012" y="6530848"/>
              <a:ext cx="332516" cy="377158"/>
            </a:xfrm>
            <a:prstGeom prst="line">
              <a:avLst/>
            </a:prstGeom>
            <a:ln>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cxnSp>
          <p:nvCxnSpPr>
            <p:cNvPr id="3100" name="直線コネクタ 3099">
              <a:extLst>
                <a:ext uri="{FF2B5EF4-FFF2-40B4-BE49-F238E27FC236}">
                  <a16:creationId xmlns:a16="http://schemas.microsoft.com/office/drawing/2014/main" id="{0F5BF3FD-D16D-CE67-C7D2-9542D33DF733}"/>
                </a:ext>
              </a:extLst>
            </p:cNvPr>
            <p:cNvCxnSpPr>
              <a:cxnSpLocks/>
            </p:cNvCxnSpPr>
            <p:nvPr/>
          </p:nvCxnSpPr>
          <p:spPr>
            <a:xfrm flipV="1">
              <a:off x="2600986" y="6530848"/>
              <a:ext cx="338815" cy="384302"/>
            </a:xfrm>
            <a:prstGeom prst="line">
              <a:avLst/>
            </a:prstGeom>
            <a:ln>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cxnSp>
          <p:nvCxnSpPr>
            <p:cNvPr id="3101" name="直線コネクタ 3100">
              <a:extLst>
                <a:ext uri="{FF2B5EF4-FFF2-40B4-BE49-F238E27FC236}">
                  <a16:creationId xmlns:a16="http://schemas.microsoft.com/office/drawing/2014/main" id="{5EA52E49-CAB1-E035-5493-A2B174055E48}"/>
                </a:ext>
              </a:extLst>
            </p:cNvPr>
            <p:cNvCxnSpPr>
              <a:cxnSpLocks/>
            </p:cNvCxnSpPr>
            <p:nvPr/>
          </p:nvCxnSpPr>
          <p:spPr>
            <a:xfrm flipV="1">
              <a:off x="2745160" y="6530848"/>
              <a:ext cx="340914" cy="386683"/>
            </a:xfrm>
            <a:prstGeom prst="line">
              <a:avLst/>
            </a:prstGeom>
            <a:ln>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cxnSp>
          <p:nvCxnSpPr>
            <p:cNvPr id="3102" name="直線コネクタ 3101">
              <a:extLst>
                <a:ext uri="{FF2B5EF4-FFF2-40B4-BE49-F238E27FC236}">
                  <a16:creationId xmlns:a16="http://schemas.microsoft.com/office/drawing/2014/main" id="{8EF2649A-3E9C-FBBF-953F-D15F284CEFD8}"/>
                </a:ext>
              </a:extLst>
            </p:cNvPr>
            <p:cNvCxnSpPr>
              <a:cxnSpLocks/>
            </p:cNvCxnSpPr>
            <p:nvPr/>
          </p:nvCxnSpPr>
          <p:spPr>
            <a:xfrm flipV="1">
              <a:off x="2887234" y="6530848"/>
              <a:ext cx="345113" cy="391446"/>
            </a:xfrm>
            <a:prstGeom prst="line">
              <a:avLst/>
            </a:prstGeom>
            <a:ln>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cxnSp>
          <p:nvCxnSpPr>
            <p:cNvPr id="3103" name="直線コネクタ 3102">
              <a:extLst>
                <a:ext uri="{FF2B5EF4-FFF2-40B4-BE49-F238E27FC236}">
                  <a16:creationId xmlns:a16="http://schemas.microsoft.com/office/drawing/2014/main" id="{F4DF9DB7-8A3A-1ED9-74E3-A440351121EF}"/>
                </a:ext>
              </a:extLst>
            </p:cNvPr>
            <p:cNvCxnSpPr>
              <a:cxnSpLocks/>
            </p:cNvCxnSpPr>
            <p:nvPr/>
          </p:nvCxnSpPr>
          <p:spPr>
            <a:xfrm flipV="1">
              <a:off x="3043238" y="6530848"/>
              <a:ext cx="335382" cy="380408"/>
            </a:xfrm>
            <a:prstGeom prst="line">
              <a:avLst/>
            </a:prstGeom>
            <a:ln>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cxnSp>
          <p:nvCxnSpPr>
            <p:cNvPr id="3104" name="直線コネクタ 3103">
              <a:extLst>
                <a:ext uri="{FF2B5EF4-FFF2-40B4-BE49-F238E27FC236}">
                  <a16:creationId xmlns:a16="http://schemas.microsoft.com/office/drawing/2014/main" id="{0236A00A-D76B-98E8-B470-4D6354907F2C}"/>
                </a:ext>
              </a:extLst>
            </p:cNvPr>
            <p:cNvCxnSpPr>
              <a:cxnSpLocks/>
            </p:cNvCxnSpPr>
            <p:nvPr/>
          </p:nvCxnSpPr>
          <p:spPr>
            <a:xfrm flipV="1">
              <a:off x="3213370" y="6530848"/>
              <a:ext cx="311523" cy="353346"/>
            </a:xfrm>
            <a:prstGeom prst="line">
              <a:avLst/>
            </a:prstGeom>
            <a:ln>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cxnSp>
          <p:nvCxnSpPr>
            <p:cNvPr id="3105" name="直線コネクタ 3104">
              <a:extLst>
                <a:ext uri="{FF2B5EF4-FFF2-40B4-BE49-F238E27FC236}">
                  <a16:creationId xmlns:a16="http://schemas.microsoft.com/office/drawing/2014/main" id="{189FE113-BB79-3622-0A61-7AE39B33E7E7}"/>
                </a:ext>
              </a:extLst>
            </p:cNvPr>
            <p:cNvCxnSpPr>
              <a:cxnSpLocks/>
            </p:cNvCxnSpPr>
            <p:nvPr/>
          </p:nvCxnSpPr>
          <p:spPr>
            <a:xfrm flipV="1">
              <a:off x="3401626" y="6530848"/>
              <a:ext cx="269535" cy="305721"/>
            </a:xfrm>
            <a:prstGeom prst="line">
              <a:avLst/>
            </a:prstGeom>
            <a:ln>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cxnSp>
          <p:nvCxnSpPr>
            <p:cNvPr id="3078" name="直線コネクタ 3077">
              <a:extLst>
                <a:ext uri="{FF2B5EF4-FFF2-40B4-BE49-F238E27FC236}">
                  <a16:creationId xmlns:a16="http://schemas.microsoft.com/office/drawing/2014/main" id="{AE995020-1F6E-5CDB-6F72-5C5EA3E2FFFD}"/>
                </a:ext>
              </a:extLst>
            </p:cNvPr>
            <p:cNvCxnSpPr>
              <a:cxnSpLocks/>
            </p:cNvCxnSpPr>
            <p:nvPr/>
          </p:nvCxnSpPr>
          <p:spPr>
            <a:xfrm>
              <a:off x="1404791" y="6535093"/>
              <a:ext cx="2587250" cy="0"/>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0222480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6812DC1-8399-A3C1-31E3-A764EBAF35DE}"/>
              </a:ext>
            </a:extLst>
          </p:cNvPr>
          <p:cNvSpPr>
            <a:spLocks noGrp="1"/>
          </p:cNvSpPr>
          <p:nvPr>
            <p:ph type="title"/>
          </p:nvPr>
        </p:nvSpPr>
        <p:spPr/>
        <p:txBody>
          <a:bodyPr/>
          <a:lstStyle/>
          <a:p>
            <a:r>
              <a:rPr kumimoji="1" lang="ja-JP" altLang="en-US" b="1" dirty="0"/>
              <a:t>①生前贈与</a:t>
            </a:r>
          </a:p>
        </p:txBody>
      </p:sp>
      <p:sp>
        <p:nvSpPr>
          <p:cNvPr id="18" name="テキスト ボックス 17">
            <a:extLst>
              <a:ext uri="{FF2B5EF4-FFF2-40B4-BE49-F238E27FC236}">
                <a16:creationId xmlns:a16="http://schemas.microsoft.com/office/drawing/2014/main" id="{0514C4E7-C577-C830-5D49-C100C312AD64}"/>
              </a:ext>
            </a:extLst>
          </p:cNvPr>
          <p:cNvSpPr txBox="1"/>
          <p:nvPr/>
        </p:nvSpPr>
        <p:spPr>
          <a:xfrm>
            <a:off x="925487" y="2115846"/>
            <a:ext cx="8839251" cy="461665"/>
          </a:xfrm>
          <a:prstGeom prst="rect">
            <a:avLst/>
          </a:prstGeom>
          <a:noFill/>
        </p:spPr>
        <p:txBody>
          <a:bodyPr wrap="square" rtlCol="0">
            <a:spAutoFit/>
          </a:bodyPr>
          <a:lstStyle/>
          <a:p>
            <a:r>
              <a:rPr lang="ja-JP" altLang="en-US" sz="2400" dirty="0">
                <a:solidFill>
                  <a:srgbClr val="333333"/>
                </a:solidFill>
                <a:highlight>
                  <a:srgbClr val="FFFFFF"/>
                </a:highlight>
                <a:latin typeface="メイリオ" panose="020B0604030504040204" pitchFamily="50" charset="-128"/>
                <a:ea typeface="メイリオ" panose="020B0604030504040204" pitchFamily="50" charset="-128"/>
              </a:rPr>
              <a:t>生前贈与で利用できる非課税枠は全部で３種類です。</a:t>
            </a:r>
            <a:endParaRPr lang="en-US" altLang="ja-JP" sz="2400" dirty="0">
              <a:latin typeface="メイリオ" panose="020B0604030504040204" pitchFamily="50" charset="-128"/>
              <a:ea typeface="メイリオ" panose="020B0604030504040204" pitchFamily="50" charset="-128"/>
            </a:endParaRPr>
          </a:p>
        </p:txBody>
      </p:sp>
      <p:grpSp>
        <p:nvGrpSpPr>
          <p:cNvPr id="20" name="グループ化 19">
            <a:extLst>
              <a:ext uri="{FF2B5EF4-FFF2-40B4-BE49-F238E27FC236}">
                <a16:creationId xmlns:a16="http://schemas.microsoft.com/office/drawing/2014/main" id="{C33CFE7A-A9B7-55B9-E923-570BD07E7D4C}"/>
              </a:ext>
            </a:extLst>
          </p:cNvPr>
          <p:cNvGrpSpPr/>
          <p:nvPr/>
        </p:nvGrpSpPr>
        <p:grpSpPr>
          <a:xfrm>
            <a:off x="952716" y="3016983"/>
            <a:ext cx="4206132" cy="670425"/>
            <a:chOff x="783381" y="3004269"/>
            <a:chExt cx="4206132" cy="670425"/>
          </a:xfrm>
        </p:grpSpPr>
        <p:sp>
          <p:nvSpPr>
            <p:cNvPr id="3" name="四角形: 角を丸くする 2">
              <a:extLst>
                <a:ext uri="{FF2B5EF4-FFF2-40B4-BE49-F238E27FC236}">
                  <a16:creationId xmlns:a16="http://schemas.microsoft.com/office/drawing/2014/main" id="{B2D98AE6-B660-27C0-A7AE-6AB90811334F}"/>
                </a:ext>
              </a:extLst>
            </p:cNvPr>
            <p:cNvSpPr/>
            <p:nvPr/>
          </p:nvSpPr>
          <p:spPr>
            <a:xfrm>
              <a:off x="783381" y="3004269"/>
              <a:ext cx="3315148" cy="670425"/>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latin typeface="メイリオ" panose="020B0604030504040204" pitchFamily="50" charset="-128"/>
                  <a:ea typeface="メイリオ" panose="020B0604030504040204" pitchFamily="50" charset="-128"/>
                </a:rPr>
                <a:t>①住宅取得等資金贈与の特例</a:t>
              </a:r>
            </a:p>
          </p:txBody>
        </p:sp>
        <p:sp>
          <p:nvSpPr>
            <p:cNvPr id="13" name="テキスト ボックス 12">
              <a:extLst>
                <a:ext uri="{FF2B5EF4-FFF2-40B4-BE49-F238E27FC236}">
                  <a16:creationId xmlns:a16="http://schemas.microsoft.com/office/drawing/2014/main" id="{E15E675E-D865-3A03-F171-50FE8C897722}"/>
                </a:ext>
              </a:extLst>
            </p:cNvPr>
            <p:cNvSpPr txBox="1"/>
            <p:nvPr/>
          </p:nvSpPr>
          <p:spPr>
            <a:xfrm>
              <a:off x="4098529" y="3171807"/>
              <a:ext cx="890984" cy="335348"/>
            </a:xfrm>
            <a:prstGeom prst="rect">
              <a:avLst/>
            </a:prstGeom>
            <a:noFill/>
          </p:spPr>
          <p:txBody>
            <a:bodyPr wrap="square" rtlCol="0">
              <a:spAutoFit/>
            </a:bodyPr>
            <a:lstStyle/>
            <a:p>
              <a:r>
                <a:rPr lang="ja-JP" altLang="en-US" sz="1579" b="1" dirty="0">
                  <a:latin typeface="メイリオ" panose="020B0604030504040204" pitchFamily="50" charset="-128"/>
                  <a:ea typeface="メイリオ" panose="020B0604030504040204" pitchFamily="50" charset="-128"/>
                </a:rPr>
                <a:t>・・・</a:t>
              </a:r>
            </a:p>
          </p:txBody>
        </p:sp>
      </p:grpSp>
      <p:sp>
        <p:nvSpPr>
          <p:cNvPr id="17" name="テキスト ボックス 16">
            <a:extLst>
              <a:ext uri="{FF2B5EF4-FFF2-40B4-BE49-F238E27FC236}">
                <a16:creationId xmlns:a16="http://schemas.microsoft.com/office/drawing/2014/main" id="{3C0D3523-BBF4-95CB-73CF-94B261ABBE19}"/>
              </a:ext>
            </a:extLst>
          </p:cNvPr>
          <p:cNvSpPr txBox="1"/>
          <p:nvPr/>
        </p:nvSpPr>
        <p:spPr>
          <a:xfrm>
            <a:off x="5035525" y="2813586"/>
            <a:ext cx="4860949" cy="1077218"/>
          </a:xfrm>
          <a:prstGeom prst="rect">
            <a:avLst/>
          </a:prstGeom>
          <a:noFill/>
        </p:spPr>
        <p:txBody>
          <a:bodyPr wrap="square" rtlCol="0">
            <a:spAutoFit/>
          </a:bodyPr>
          <a:lstStyle/>
          <a:p>
            <a:pPr algn="l" fontAlgn="base"/>
            <a:r>
              <a:rPr lang="ja-JP" altLang="en-US" sz="1600" dirty="0">
                <a:solidFill>
                  <a:srgbClr val="333333"/>
                </a:solidFill>
                <a:latin typeface="メイリオ" panose="020B0604030504040204" pitchFamily="50" charset="-128"/>
                <a:ea typeface="メイリオ" panose="020B0604030504040204" pitchFamily="50" charset="-128"/>
              </a:rPr>
              <a:t>父母や祖父母から住宅を取得するための資金の贈与を受けた場合、一定額まで非課税となります。省エネ等住宅などの</a:t>
            </a:r>
            <a:r>
              <a:rPr lang="ja-JP" altLang="en-US" sz="1600" b="1" dirty="0">
                <a:solidFill>
                  <a:srgbClr val="333333"/>
                </a:solidFill>
                <a:latin typeface="メイリオ" panose="020B0604030504040204" pitchFamily="50" charset="-128"/>
                <a:ea typeface="メイリオ" panose="020B0604030504040204" pitchFamily="50" charset="-128"/>
              </a:rPr>
              <a:t>良質な住宅は</a:t>
            </a:r>
            <a:r>
              <a:rPr lang="en-US" altLang="ja-JP" sz="1600" b="1" dirty="0">
                <a:solidFill>
                  <a:srgbClr val="333333"/>
                </a:solidFill>
                <a:latin typeface="メイリオ" panose="020B0604030504040204" pitchFamily="50" charset="-128"/>
                <a:ea typeface="メイリオ" panose="020B0604030504040204" pitchFamily="50" charset="-128"/>
              </a:rPr>
              <a:t>1,000</a:t>
            </a:r>
            <a:r>
              <a:rPr lang="ja-JP" altLang="en-US" sz="1600" b="1" dirty="0">
                <a:solidFill>
                  <a:srgbClr val="333333"/>
                </a:solidFill>
                <a:latin typeface="メイリオ" panose="020B0604030504040204" pitchFamily="50" charset="-128"/>
                <a:ea typeface="メイリオ" panose="020B0604030504040204" pitchFamily="50" charset="-128"/>
              </a:rPr>
              <a:t>万円</a:t>
            </a:r>
            <a:r>
              <a:rPr lang="ja-JP" altLang="en-US" sz="1600" dirty="0">
                <a:solidFill>
                  <a:srgbClr val="333333"/>
                </a:solidFill>
                <a:latin typeface="メイリオ" panose="020B0604030504040204" pitchFamily="50" charset="-128"/>
                <a:ea typeface="メイリオ" panose="020B0604030504040204" pitchFamily="50" charset="-128"/>
              </a:rPr>
              <a:t>まで、</a:t>
            </a:r>
            <a:r>
              <a:rPr lang="ja-JP" altLang="en-US" sz="1600" b="1" dirty="0">
                <a:solidFill>
                  <a:srgbClr val="333333"/>
                </a:solidFill>
                <a:latin typeface="メイリオ" panose="020B0604030504040204" pitchFamily="50" charset="-128"/>
                <a:ea typeface="メイリオ" panose="020B0604030504040204" pitchFamily="50" charset="-128"/>
              </a:rPr>
              <a:t>それ以外の住宅は</a:t>
            </a:r>
            <a:r>
              <a:rPr lang="en-US" altLang="ja-JP" sz="1600" b="1" dirty="0">
                <a:solidFill>
                  <a:srgbClr val="333333"/>
                </a:solidFill>
                <a:latin typeface="メイリオ" panose="020B0604030504040204" pitchFamily="50" charset="-128"/>
                <a:ea typeface="メイリオ" panose="020B0604030504040204" pitchFamily="50" charset="-128"/>
              </a:rPr>
              <a:t>500</a:t>
            </a:r>
            <a:r>
              <a:rPr lang="ja-JP" altLang="en-US" sz="1600" b="1" dirty="0">
                <a:solidFill>
                  <a:srgbClr val="333333"/>
                </a:solidFill>
                <a:latin typeface="メイリオ" panose="020B0604030504040204" pitchFamily="50" charset="-128"/>
                <a:ea typeface="メイリオ" panose="020B0604030504040204" pitchFamily="50" charset="-128"/>
              </a:rPr>
              <a:t>万円</a:t>
            </a:r>
            <a:r>
              <a:rPr lang="ja-JP" altLang="en-US" sz="1600" dirty="0">
                <a:solidFill>
                  <a:srgbClr val="333333"/>
                </a:solidFill>
                <a:latin typeface="メイリオ" panose="020B0604030504040204" pitchFamily="50" charset="-128"/>
                <a:ea typeface="メイリオ" panose="020B0604030504040204" pitchFamily="50" charset="-128"/>
              </a:rPr>
              <a:t>まで非課税となります。</a:t>
            </a:r>
          </a:p>
        </p:txBody>
      </p:sp>
      <p:grpSp>
        <p:nvGrpSpPr>
          <p:cNvPr id="19" name="グループ化 18">
            <a:extLst>
              <a:ext uri="{FF2B5EF4-FFF2-40B4-BE49-F238E27FC236}">
                <a16:creationId xmlns:a16="http://schemas.microsoft.com/office/drawing/2014/main" id="{25A4E5C4-1856-E608-AEFA-8661F9249FDC}"/>
              </a:ext>
            </a:extLst>
          </p:cNvPr>
          <p:cNvGrpSpPr/>
          <p:nvPr/>
        </p:nvGrpSpPr>
        <p:grpSpPr>
          <a:xfrm>
            <a:off x="952714" y="4295861"/>
            <a:ext cx="4206132" cy="670425"/>
            <a:chOff x="783381" y="4354186"/>
            <a:chExt cx="4206132" cy="670425"/>
          </a:xfrm>
        </p:grpSpPr>
        <p:sp>
          <p:nvSpPr>
            <p:cNvPr id="6" name="四角形: 角を丸くする 5">
              <a:extLst>
                <a:ext uri="{FF2B5EF4-FFF2-40B4-BE49-F238E27FC236}">
                  <a16:creationId xmlns:a16="http://schemas.microsoft.com/office/drawing/2014/main" id="{014AC2F3-DD0B-D58E-5921-A14F69F49CCD}"/>
                </a:ext>
              </a:extLst>
            </p:cNvPr>
            <p:cNvSpPr/>
            <p:nvPr/>
          </p:nvSpPr>
          <p:spPr>
            <a:xfrm>
              <a:off x="783381" y="4354186"/>
              <a:ext cx="3315148" cy="670425"/>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latin typeface="メイリオ" panose="020B0604030504040204" pitchFamily="50" charset="-128"/>
                  <a:ea typeface="メイリオ" panose="020B0604030504040204" pitchFamily="50" charset="-128"/>
                </a:rPr>
                <a:t>②教育資金の一括贈与の特例</a:t>
              </a:r>
            </a:p>
          </p:txBody>
        </p:sp>
        <p:sp>
          <p:nvSpPr>
            <p:cNvPr id="15" name="テキスト ボックス 14">
              <a:extLst>
                <a:ext uri="{FF2B5EF4-FFF2-40B4-BE49-F238E27FC236}">
                  <a16:creationId xmlns:a16="http://schemas.microsoft.com/office/drawing/2014/main" id="{8BE77206-4731-311E-03F4-DAF749C01F5C}"/>
                </a:ext>
              </a:extLst>
            </p:cNvPr>
            <p:cNvSpPr txBox="1"/>
            <p:nvPr/>
          </p:nvSpPr>
          <p:spPr>
            <a:xfrm>
              <a:off x="4098529" y="4521724"/>
              <a:ext cx="890984" cy="335348"/>
            </a:xfrm>
            <a:prstGeom prst="rect">
              <a:avLst/>
            </a:prstGeom>
            <a:noFill/>
          </p:spPr>
          <p:txBody>
            <a:bodyPr wrap="square" rtlCol="0">
              <a:spAutoFit/>
            </a:bodyPr>
            <a:lstStyle/>
            <a:p>
              <a:r>
                <a:rPr lang="ja-JP" altLang="en-US" sz="1579" b="1" dirty="0">
                  <a:latin typeface="メイリオ" panose="020B0604030504040204" pitchFamily="50" charset="-128"/>
                  <a:ea typeface="メイリオ" panose="020B0604030504040204" pitchFamily="50" charset="-128"/>
                </a:rPr>
                <a:t>・・・</a:t>
              </a:r>
            </a:p>
          </p:txBody>
        </p:sp>
      </p:grpSp>
      <p:sp>
        <p:nvSpPr>
          <p:cNvPr id="4" name="テキスト ボックス 3">
            <a:extLst>
              <a:ext uri="{FF2B5EF4-FFF2-40B4-BE49-F238E27FC236}">
                <a16:creationId xmlns:a16="http://schemas.microsoft.com/office/drawing/2014/main" id="{A84A8A75-08B2-89D1-1238-BA719005B743}"/>
              </a:ext>
            </a:extLst>
          </p:cNvPr>
          <p:cNvSpPr txBox="1"/>
          <p:nvPr/>
        </p:nvSpPr>
        <p:spPr>
          <a:xfrm>
            <a:off x="5035524" y="4220384"/>
            <a:ext cx="4860950" cy="821379"/>
          </a:xfrm>
          <a:prstGeom prst="rect">
            <a:avLst/>
          </a:prstGeom>
          <a:noFill/>
        </p:spPr>
        <p:txBody>
          <a:bodyPr wrap="square" rtlCol="0">
            <a:spAutoFit/>
          </a:bodyPr>
          <a:lstStyle/>
          <a:p>
            <a:pPr algn="l" fontAlgn="base"/>
            <a:r>
              <a:rPr lang="en-US" altLang="ja-JP" sz="1579" dirty="0">
                <a:solidFill>
                  <a:srgbClr val="333333"/>
                </a:solidFill>
                <a:latin typeface="メイリオ" panose="020B0604030504040204" pitchFamily="50" charset="-128"/>
                <a:ea typeface="メイリオ" panose="020B0604030504040204" pitchFamily="50" charset="-128"/>
              </a:rPr>
              <a:t>30</a:t>
            </a:r>
            <a:r>
              <a:rPr lang="ja-JP" altLang="en-US" sz="1579" dirty="0">
                <a:solidFill>
                  <a:srgbClr val="333333"/>
                </a:solidFill>
                <a:latin typeface="メイリオ" panose="020B0604030504040204" pitchFamily="50" charset="-128"/>
                <a:ea typeface="メイリオ" panose="020B0604030504040204" pitchFamily="50" charset="-128"/>
              </a:rPr>
              <a:t>歳未満の子どもや孫が祖父母などから教育資金の贈与を受ける場合、受贈者１人あたり</a:t>
            </a:r>
            <a:r>
              <a:rPr lang="ja-JP" altLang="en-US" sz="1579" b="1" dirty="0">
                <a:solidFill>
                  <a:srgbClr val="333333"/>
                </a:solidFill>
                <a:latin typeface="メイリオ" panose="020B0604030504040204" pitchFamily="50" charset="-128"/>
                <a:ea typeface="メイリオ" panose="020B0604030504040204" pitchFamily="50" charset="-128"/>
              </a:rPr>
              <a:t>最大</a:t>
            </a:r>
            <a:r>
              <a:rPr lang="en-US" altLang="ja-JP" sz="1579" b="1" dirty="0">
                <a:solidFill>
                  <a:srgbClr val="333333"/>
                </a:solidFill>
                <a:latin typeface="メイリオ" panose="020B0604030504040204" pitchFamily="50" charset="-128"/>
                <a:ea typeface="メイリオ" panose="020B0604030504040204" pitchFamily="50" charset="-128"/>
              </a:rPr>
              <a:t>1,500</a:t>
            </a:r>
            <a:r>
              <a:rPr lang="ja-JP" altLang="en-US" sz="1579" b="1" dirty="0">
                <a:solidFill>
                  <a:srgbClr val="333333"/>
                </a:solidFill>
                <a:latin typeface="メイリオ" panose="020B0604030504040204" pitchFamily="50" charset="-128"/>
                <a:ea typeface="メイリオ" panose="020B0604030504040204" pitchFamily="50" charset="-128"/>
              </a:rPr>
              <a:t>万円まで非課税</a:t>
            </a:r>
            <a:r>
              <a:rPr lang="ja-JP" altLang="en-US" sz="1579" dirty="0">
                <a:solidFill>
                  <a:srgbClr val="333333"/>
                </a:solidFill>
                <a:latin typeface="メイリオ" panose="020B0604030504040204" pitchFamily="50" charset="-128"/>
                <a:ea typeface="メイリオ" panose="020B0604030504040204" pitchFamily="50" charset="-128"/>
              </a:rPr>
              <a:t>になります。</a:t>
            </a:r>
          </a:p>
        </p:txBody>
      </p:sp>
      <p:grpSp>
        <p:nvGrpSpPr>
          <p:cNvPr id="21" name="グループ化 20">
            <a:extLst>
              <a:ext uri="{FF2B5EF4-FFF2-40B4-BE49-F238E27FC236}">
                <a16:creationId xmlns:a16="http://schemas.microsoft.com/office/drawing/2014/main" id="{FB045CFA-F9DC-3157-E33F-22B8BECD13F7}"/>
              </a:ext>
            </a:extLst>
          </p:cNvPr>
          <p:cNvGrpSpPr/>
          <p:nvPr/>
        </p:nvGrpSpPr>
        <p:grpSpPr>
          <a:xfrm>
            <a:off x="952714" y="5568327"/>
            <a:ext cx="4206132" cy="670425"/>
            <a:chOff x="783381" y="5596764"/>
            <a:chExt cx="4206132" cy="670425"/>
          </a:xfrm>
        </p:grpSpPr>
        <p:sp>
          <p:nvSpPr>
            <p:cNvPr id="7" name="四角形: 角を丸くする 6">
              <a:extLst>
                <a:ext uri="{FF2B5EF4-FFF2-40B4-BE49-F238E27FC236}">
                  <a16:creationId xmlns:a16="http://schemas.microsoft.com/office/drawing/2014/main" id="{A4BE55D1-CADB-7BD8-4E3F-7DF0AB1C34BE}"/>
                </a:ext>
              </a:extLst>
            </p:cNvPr>
            <p:cNvSpPr/>
            <p:nvPr/>
          </p:nvSpPr>
          <p:spPr>
            <a:xfrm>
              <a:off x="783381" y="5596764"/>
              <a:ext cx="3315148" cy="670425"/>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latin typeface="メイリオ" panose="020B0604030504040204" pitchFamily="50" charset="-128"/>
                  <a:ea typeface="メイリオ" panose="020B0604030504040204" pitchFamily="50" charset="-128"/>
                </a:rPr>
                <a:t> ③結婚・子育て資金の</a:t>
              </a:r>
            </a:p>
            <a:p>
              <a:pPr algn="ctr"/>
              <a:r>
                <a:rPr lang="ja-JP" altLang="en-US" b="1" dirty="0">
                  <a:solidFill>
                    <a:schemeClr val="tx1"/>
                  </a:solidFill>
                  <a:latin typeface="メイリオ" panose="020B0604030504040204" pitchFamily="50" charset="-128"/>
                  <a:ea typeface="メイリオ" panose="020B0604030504040204" pitchFamily="50" charset="-128"/>
                </a:rPr>
                <a:t>一括贈与の特例</a:t>
              </a:r>
            </a:p>
          </p:txBody>
        </p:sp>
        <p:sp>
          <p:nvSpPr>
            <p:cNvPr id="16" name="テキスト ボックス 15">
              <a:extLst>
                <a:ext uri="{FF2B5EF4-FFF2-40B4-BE49-F238E27FC236}">
                  <a16:creationId xmlns:a16="http://schemas.microsoft.com/office/drawing/2014/main" id="{88133DAD-9044-BA88-48CB-06EFDB14D303}"/>
                </a:ext>
              </a:extLst>
            </p:cNvPr>
            <p:cNvSpPr txBox="1"/>
            <p:nvPr/>
          </p:nvSpPr>
          <p:spPr>
            <a:xfrm>
              <a:off x="4098529" y="5764302"/>
              <a:ext cx="890984" cy="335348"/>
            </a:xfrm>
            <a:prstGeom prst="rect">
              <a:avLst/>
            </a:prstGeom>
            <a:noFill/>
          </p:spPr>
          <p:txBody>
            <a:bodyPr wrap="square" rtlCol="0">
              <a:spAutoFit/>
            </a:bodyPr>
            <a:lstStyle/>
            <a:p>
              <a:r>
                <a:rPr lang="ja-JP" altLang="en-US" sz="1579" b="1" dirty="0">
                  <a:latin typeface="メイリオ" panose="020B0604030504040204" pitchFamily="50" charset="-128"/>
                  <a:ea typeface="メイリオ" panose="020B0604030504040204" pitchFamily="50" charset="-128"/>
                </a:rPr>
                <a:t>・・・</a:t>
              </a:r>
            </a:p>
          </p:txBody>
        </p:sp>
      </p:grpSp>
      <p:sp>
        <p:nvSpPr>
          <p:cNvPr id="8" name="テキスト ボックス 7">
            <a:extLst>
              <a:ext uri="{FF2B5EF4-FFF2-40B4-BE49-F238E27FC236}">
                <a16:creationId xmlns:a16="http://schemas.microsoft.com/office/drawing/2014/main" id="{8AE558FD-10EC-8020-6959-77A6CB53310D}"/>
              </a:ext>
            </a:extLst>
          </p:cNvPr>
          <p:cNvSpPr txBox="1"/>
          <p:nvPr/>
        </p:nvSpPr>
        <p:spPr>
          <a:xfrm>
            <a:off x="5035523" y="5371342"/>
            <a:ext cx="4860951" cy="1064394"/>
          </a:xfrm>
          <a:prstGeom prst="rect">
            <a:avLst/>
          </a:prstGeom>
          <a:noFill/>
        </p:spPr>
        <p:txBody>
          <a:bodyPr wrap="square" rtlCol="0">
            <a:spAutoFit/>
          </a:bodyPr>
          <a:lstStyle/>
          <a:p>
            <a:pPr algn="l" fontAlgn="base"/>
            <a:r>
              <a:rPr lang="en-US" altLang="ja-JP" sz="1579" dirty="0">
                <a:solidFill>
                  <a:srgbClr val="333333"/>
                </a:solidFill>
                <a:latin typeface="メイリオ" panose="020B0604030504040204" pitchFamily="50" charset="-128"/>
                <a:ea typeface="メイリオ" panose="020B0604030504040204" pitchFamily="50" charset="-128"/>
              </a:rPr>
              <a:t>18</a:t>
            </a:r>
            <a:r>
              <a:rPr lang="ja-JP" altLang="en-US" sz="1579" dirty="0">
                <a:solidFill>
                  <a:srgbClr val="333333"/>
                </a:solidFill>
                <a:latin typeface="メイリオ" panose="020B0604030504040204" pitchFamily="50" charset="-128"/>
                <a:ea typeface="メイリオ" panose="020B0604030504040204" pitchFamily="50" charset="-128"/>
              </a:rPr>
              <a:t>歳以上</a:t>
            </a:r>
            <a:r>
              <a:rPr lang="en-US" altLang="ja-JP" sz="1579" dirty="0">
                <a:solidFill>
                  <a:srgbClr val="333333"/>
                </a:solidFill>
                <a:latin typeface="メイリオ" panose="020B0604030504040204" pitchFamily="50" charset="-128"/>
                <a:ea typeface="メイリオ" panose="020B0604030504040204" pitchFamily="50" charset="-128"/>
              </a:rPr>
              <a:t>50 </a:t>
            </a:r>
            <a:r>
              <a:rPr lang="ja-JP" altLang="en-US" sz="1579" dirty="0">
                <a:solidFill>
                  <a:srgbClr val="333333"/>
                </a:solidFill>
                <a:latin typeface="メイリオ" panose="020B0604030504040204" pitchFamily="50" charset="-128"/>
                <a:ea typeface="メイリオ" panose="020B0604030504040204" pitchFamily="50" charset="-128"/>
              </a:rPr>
              <a:t>歳未満の子どもや孫が祖父母などから結婚式や出産、不妊治療費、子どもの保育料などの贈与を受ける場合、受贈者１人あたり</a:t>
            </a:r>
            <a:r>
              <a:rPr lang="ja-JP" altLang="en-US" sz="1579" b="1" dirty="0">
                <a:solidFill>
                  <a:srgbClr val="333333"/>
                </a:solidFill>
                <a:latin typeface="メイリオ" panose="020B0604030504040204" pitchFamily="50" charset="-128"/>
                <a:ea typeface="メイリオ" panose="020B0604030504040204" pitchFamily="50" charset="-128"/>
              </a:rPr>
              <a:t>最大</a:t>
            </a:r>
            <a:r>
              <a:rPr lang="en-US" altLang="ja-JP" sz="1579" b="1" dirty="0">
                <a:solidFill>
                  <a:srgbClr val="333333"/>
                </a:solidFill>
                <a:latin typeface="メイリオ" panose="020B0604030504040204" pitchFamily="50" charset="-128"/>
                <a:ea typeface="メイリオ" panose="020B0604030504040204" pitchFamily="50" charset="-128"/>
              </a:rPr>
              <a:t>1,000</a:t>
            </a:r>
            <a:r>
              <a:rPr lang="ja-JP" altLang="en-US" sz="1579" b="1" dirty="0">
                <a:solidFill>
                  <a:srgbClr val="333333"/>
                </a:solidFill>
                <a:latin typeface="メイリオ" panose="020B0604030504040204" pitchFamily="50" charset="-128"/>
                <a:ea typeface="メイリオ" panose="020B0604030504040204" pitchFamily="50" charset="-128"/>
              </a:rPr>
              <a:t>万円（結婚資金は</a:t>
            </a:r>
            <a:r>
              <a:rPr lang="en-US" altLang="ja-JP" sz="1579" b="1" dirty="0">
                <a:solidFill>
                  <a:srgbClr val="333333"/>
                </a:solidFill>
                <a:latin typeface="メイリオ" panose="020B0604030504040204" pitchFamily="50" charset="-128"/>
                <a:ea typeface="メイリオ" panose="020B0604030504040204" pitchFamily="50" charset="-128"/>
              </a:rPr>
              <a:t>300</a:t>
            </a:r>
            <a:r>
              <a:rPr lang="ja-JP" altLang="en-US" sz="1579" b="1" dirty="0">
                <a:solidFill>
                  <a:srgbClr val="333333"/>
                </a:solidFill>
                <a:latin typeface="メイリオ" panose="020B0604030504040204" pitchFamily="50" charset="-128"/>
                <a:ea typeface="メイリオ" panose="020B0604030504040204" pitchFamily="50" charset="-128"/>
              </a:rPr>
              <a:t>万円）</a:t>
            </a:r>
            <a:r>
              <a:rPr lang="ja-JP" altLang="en-US" sz="1579" dirty="0">
                <a:solidFill>
                  <a:srgbClr val="333333"/>
                </a:solidFill>
                <a:latin typeface="メイリオ" panose="020B0604030504040204" pitchFamily="50" charset="-128"/>
                <a:ea typeface="メイリオ" panose="020B0604030504040204" pitchFamily="50" charset="-128"/>
              </a:rPr>
              <a:t>まで非課税になります。</a:t>
            </a:r>
            <a:endParaRPr lang="en-US" altLang="ja-JP" sz="1579" dirty="0">
              <a:solidFill>
                <a:srgbClr val="333333"/>
              </a:solidFill>
              <a:latin typeface="メイリオ" panose="020B0604030504040204" pitchFamily="50" charset="-128"/>
              <a:ea typeface="メイリオ" panose="020B0604030504040204" pitchFamily="50" charset="-128"/>
            </a:endParaRPr>
          </a:p>
        </p:txBody>
      </p:sp>
      <p:sp>
        <p:nvSpPr>
          <p:cNvPr id="12" name="四角形: 角を丸くする 11">
            <a:extLst>
              <a:ext uri="{FF2B5EF4-FFF2-40B4-BE49-F238E27FC236}">
                <a16:creationId xmlns:a16="http://schemas.microsoft.com/office/drawing/2014/main" id="{3F060AB1-B9D1-4CF6-4075-9AE59750E77B}"/>
              </a:ext>
            </a:extLst>
          </p:cNvPr>
          <p:cNvSpPr/>
          <p:nvPr/>
        </p:nvSpPr>
        <p:spPr>
          <a:xfrm>
            <a:off x="1109554" y="1375771"/>
            <a:ext cx="8701195" cy="504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tIns="0" bIns="0" rtlCol="0" anchor="ctr">
            <a:noAutofit/>
          </a:bodyPr>
          <a:lstStyle/>
          <a:p>
            <a:r>
              <a:rPr lang="ja-JP" altLang="en-US" sz="2400" b="1" dirty="0">
                <a:latin typeface="メイリオ" panose="020B0604030504040204" pitchFamily="50" charset="-128"/>
                <a:ea typeface="メイリオ" panose="020B0604030504040204" pitchFamily="50" charset="-128"/>
              </a:rPr>
              <a:t>　贈与税の非課税枠を利用した相続税対策</a:t>
            </a:r>
          </a:p>
        </p:txBody>
      </p:sp>
      <p:sp>
        <p:nvSpPr>
          <p:cNvPr id="14" name="楕円 13">
            <a:extLst>
              <a:ext uri="{FF2B5EF4-FFF2-40B4-BE49-F238E27FC236}">
                <a16:creationId xmlns:a16="http://schemas.microsoft.com/office/drawing/2014/main" id="{D6195878-DF9C-2A89-8FA2-8C32EE9FB881}"/>
              </a:ext>
            </a:extLst>
          </p:cNvPr>
          <p:cNvSpPr/>
          <p:nvPr/>
        </p:nvSpPr>
        <p:spPr>
          <a:xfrm>
            <a:off x="542815" y="1276175"/>
            <a:ext cx="703193" cy="70319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105" b="1" dirty="0">
                <a:latin typeface="メイリオ" panose="020B0604030504040204" pitchFamily="50" charset="-128"/>
                <a:ea typeface="メイリオ" panose="020B0604030504040204" pitchFamily="50" charset="-128"/>
              </a:rPr>
              <a:t>３</a:t>
            </a:r>
          </a:p>
        </p:txBody>
      </p:sp>
    </p:spTree>
    <p:extLst>
      <p:ext uri="{BB962C8B-B14F-4D97-AF65-F5344CB8AC3E}">
        <p14:creationId xmlns:p14="http://schemas.microsoft.com/office/powerpoint/2010/main" val="11469957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9CD80D-CC5E-72E1-D043-3BDFC1AD91D8}"/>
              </a:ext>
            </a:extLst>
          </p:cNvPr>
          <p:cNvSpPr>
            <a:spLocks noGrp="1"/>
          </p:cNvSpPr>
          <p:nvPr>
            <p:ph type="title"/>
          </p:nvPr>
        </p:nvSpPr>
        <p:spPr/>
        <p:txBody>
          <a:bodyPr>
            <a:normAutofit/>
          </a:bodyPr>
          <a:lstStyle/>
          <a:p>
            <a:r>
              <a:rPr lang="ja-JP" altLang="en-US" dirty="0"/>
              <a:t>②財産の</a:t>
            </a:r>
            <a:r>
              <a:rPr lang="en-US" altLang="ja-JP" dirty="0"/>
              <a:t>『</a:t>
            </a:r>
            <a:r>
              <a:rPr lang="ja-JP" altLang="en-US" dirty="0"/>
              <a:t>評価額</a:t>
            </a:r>
            <a:r>
              <a:rPr lang="en-US" altLang="ja-JP" dirty="0"/>
              <a:t>』</a:t>
            </a:r>
            <a:r>
              <a:rPr lang="ja-JP" altLang="en-US" dirty="0"/>
              <a:t>を下げる</a:t>
            </a:r>
            <a:endParaRPr kumimoji="1" lang="ja-JP" altLang="en-US" b="1" dirty="0"/>
          </a:p>
        </p:txBody>
      </p:sp>
      <p:sp>
        <p:nvSpPr>
          <p:cNvPr id="5" name="テキスト ボックス 4">
            <a:extLst>
              <a:ext uri="{FF2B5EF4-FFF2-40B4-BE49-F238E27FC236}">
                <a16:creationId xmlns:a16="http://schemas.microsoft.com/office/drawing/2014/main" id="{C180C86B-B17C-5997-CF1A-551F11FD1732}"/>
              </a:ext>
            </a:extLst>
          </p:cNvPr>
          <p:cNvSpPr txBox="1"/>
          <p:nvPr/>
        </p:nvSpPr>
        <p:spPr>
          <a:xfrm>
            <a:off x="881410" y="1280857"/>
            <a:ext cx="8929340" cy="2529923"/>
          </a:xfrm>
          <a:prstGeom prst="rect">
            <a:avLst/>
          </a:prstGeom>
          <a:noFill/>
        </p:spPr>
        <p:txBody>
          <a:bodyPr wrap="square" rtlCol="0">
            <a:spAutoFit/>
          </a:bodyPr>
          <a:lstStyle/>
          <a:p>
            <a:pPr>
              <a:lnSpc>
                <a:spcPct val="110000"/>
              </a:lnSpc>
            </a:pPr>
            <a:r>
              <a:rPr lang="ja-JP" altLang="en-US" sz="2400" dirty="0">
                <a:latin typeface="メイリオ" panose="020B0604030504040204" pitchFamily="50" charset="-128"/>
                <a:ea typeface="メイリオ" panose="020B0604030504040204" pitchFamily="50" charset="-128"/>
              </a:rPr>
              <a:t>相続税の計算をするときに、預貯金のようにすでに現金化されているもの以外の土地や建物などは、相続発生時にいくらの価値があるのかを算出します（課税遺産総額の計算）。</a:t>
            </a:r>
            <a:endParaRPr lang="en-US" altLang="ja-JP" sz="2400" dirty="0">
              <a:latin typeface="メイリオ" panose="020B0604030504040204" pitchFamily="50" charset="-128"/>
              <a:ea typeface="メイリオ" panose="020B0604030504040204" pitchFamily="50" charset="-128"/>
            </a:endParaRPr>
          </a:p>
          <a:p>
            <a:pPr>
              <a:lnSpc>
                <a:spcPct val="110000"/>
              </a:lnSpc>
            </a:pPr>
            <a:r>
              <a:rPr lang="ja-JP" altLang="en-US" sz="2400" dirty="0">
                <a:latin typeface="メイリオ" panose="020B0604030504040204" pitchFamily="50" charset="-128"/>
                <a:ea typeface="メイリオ" panose="020B0604030504040204" pitchFamily="50" charset="-128"/>
              </a:rPr>
              <a:t>また、</a:t>
            </a:r>
            <a:r>
              <a:rPr lang="en-US" altLang="ja-JP" sz="2400" dirty="0">
                <a:latin typeface="メイリオ" panose="020B0604030504040204" pitchFamily="50" charset="-128"/>
                <a:ea typeface="メイリオ" panose="020B0604030504040204" pitchFamily="50" charset="-128"/>
              </a:rPr>
              <a:t>『</a:t>
            </a:r>
            <a:r>
              <a:rPr lang="ja-JP" altLang="en-US" sz="2400" b="1" dirty="0">
                <a:latin typeface="メイリオ" panose="020B0604030504040204" pitchFamily="50" charset="-128"/>
                <a:ea typeface="メイリオ" panose="020B0604030504040204" pitchFamily="50" charset="-128"/>
              </a:rPr>
              <a:t>小規模宅地等の特例</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などで</a:t>
            </a:r>
            <a:r>
              <a:rPr lang="ja-JP" altLang="en-US" sz="2400" b="1" dirty="0">
                <a:latin typeface="メイリオ" panose="020B0604030504040204" pitchFamily="50" charset="-128"/>
                <a:ea typeface="メイリオ" panose="020B0604030504040204" pitchFamily="50" charset="-128"/>
              </a:rPr>
              <a:t>土地の評価額を最大</a:t>
            </a:r>
            <a:r>
              <a:rPr lang="en-US" altLang="ja-JP" sz="2400" b="1" dirty="0">
                <a:latin typeface="メイリオ" panose="020B0604030504040204" pitchFamily="50" charset="-128"/>
                <a:ea typeface="メイリオ" panose="020B0604030504040204" pitchFamily="50" charset="-128"/>
              </a:rPr>
              <a:t>80%</a:t>
            </a:r>
            <a:r>
              <a:rPr lang="ja-JP" altLang="en-US" sz="2400" b="1" dirty="0">
                <a:latin typeface="メイリオ" panose="020B0604030504040204" pitchFamily="50" charset="-128"/>
                <a:ea typeface="メイリオ" panose="020B0604030504040204" pitchFamily="50" charset="-128"/>
              </a:rPr>
              <a:t>下げられる</a:t>
            </a:r>
            <a:r>
              <a:rPr lang="ja-JP" altLang="en-US" sz="2400" dirty="0">
                <a:latin typeface="メイリオ" panose="020B0604030504040204" pitchFamily="50" charset="-128"/>
                <a:ea typeface="メイリオ" panose="020B0604030504040204" pitchFamily="50" charset="-128"/>
              </a:rPr>
              <a:t>ため、あえて現金以外の資産に組み替えることで、相続税を抑えることができる場合があります。</a:t>
            </a:r>
            <a:endParaRPr lang="en-US" altLang="ja-JP" sz="2400" dirty="0">
              <a:latin typeface="メイリオ" panose="020B0604030504040204" pitchFamily="50" charset="-128"/>
              <a:ea typeface="メイリオ" panose="020B0604030504040204" pitchFamily="50" charset="-128"/>
            </a:endParaRPr>
          </a:p>
        </p:txBody>
      </p:sp>
      <p:sp>
        <p:nvSpPr>
          <p:cNvPr id="9" name="星: 4 pt 8">
            <a:extLst>
              <a:ext uri="{FF2B5EF4-FFF2-40B4-BE49-F238E27FC236}">
                <a16:creationId xmlns:a16="http://schemas.microsoft.com/office/drawing/2014/main" id="{C95706E2-1C32-2E10-3B20-D5A7B2A785D5}"/>
              </a:ext>
            </a:extLst>
          </p:cNvPr>
          <p:cNvSpPr/>
          <p:nvPr/>
        </p:nvSpPr>
        <p:spPr>
          <a:xfrm>
            <a:off x="3812040" y="4333701"/>
            <a:ext cx="275519" cy="314549"/>
          </a:xfrm>
          <a:prstGeom prst="star4">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579" dirty="0">
              <a:latin typeface="メイリオ" panose="020B0604030504040204" pitchFamily="50" charset="-128"/>
              <a:ea typeface="メイリオ" panose="020B0604030504040204" pitchFamily="50" charset="-128"/>
            </a:endParaRPr>
          </a:p>
        </p:txBody>
      </p:sp>
      <p:sp>
        <p:nvSpPr>
          <p:cNvPr id="10" name="フローチャート: 磁気ディスク 9">
            <a:extLst>
              <a:ext uri="{FF2B5EF4-FFF2-40B4-BE49-F238E27FC236}">
                <a16:creationId xmlns:a16="http://schemas.microsoft.com/office/drawing/2014/main" id="{EC008F82-E526-0F00-392B-257074F52633}"/>
              </a:ext>
            </a:extLst>
          </p:cNvPr>
          <p:cNvSpPr/>
          <p:nvPr/>
        </p:nvSpPr>
        <p:spPr>
          <a:xfrm>
            <a:off x="2398461" y="4961409"/>
            <a:ext cx="2010883" cy="1370192"/>
          </a:xfrm>
          <a:prstGeom prst="flowChartMagneticDisk">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400" b="1" dirty="0">
                <a:solidFill>
                  <a:schemeClr val="tx1"/>
                </a:solidFill>
                <a:latin typeface="メイリオ" panose="020B0604030504040204" pitchFamily="50" charset="-128"/>
                <a:ea typeface="メイリオ" panose="020B0604030504040204" pitchFamily="50" charset="-128"/>
              </a:rPr>
              <a:t>購入時：</a:t>
            </a:r>
            <a:r>
              <a:rPr lang="en-US" altLang="ja-JP" sz="1400" b="1" dirty="0">
                <a:solidFill>
                  <a:schemeClr val="tx1"/>
                </a:solidFill>
                <a:latin typeface="メイリオ" panose="020B0604030504040204" pitchFamily="50" charset="-128"/>
                <a:ea typeface="メイリオ" panose="020B0604030504040204" pitchFamily="50" charset="-128"/>
              </a:rPr>
              <a:t>4,000</a:t>
            </a:r>
            <a:r>
              <a:rPr lang="ja-JP" altLang="en-US" sz="1400" b="1" dirty="0">
                <a:solidFill>
                  <a:schemeClr val="tx1"/>
                </a:solidFill>
                <a:latin typeface="メイリオ" panose="020B0604030504040204" pitchFamily="50" charset="-128"/>
                <a:ea typeface="メイリオ" panose="020B0604030504040204" pitchFamily="50" charset="-128"/>
              </a:rPr>
              <a:t>万</a:t>
            </a:r>
          </a:p>
        </p:txBody>
      </p:sp>
      <p:sp>
        <p:nvSpPr>
          <p:cNvPr id="11" name="フローチャート: 磁気ディスク 10">
            <a:extLst>
              <a:ext uri="{FF2B5EF4-FFF2-40B4-BE49-F238E27FC236}">
                <a16:creationId xmlns:a16="http://schemas.microsoft.com/office/drawing/2014/main" id="{5536C497-16FA-2FCB-7AEA-8E0349B6180F}"/>
              </a:ext>
            </a:extLst>
          </p:cNvPr>
          <p:cNvSpPr/>
          <p:nvPr/>
        </p:nvSpPr>
        <p:spPr>
          <a:xfrm>
            <a:off x="5817787" y="4961409"/>
            <a:ext cx="2010883" cy="943425"/>
          </a:xfrm>
          <a:prstGeom prst="flowChartMagneticDisk">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lIns="0" tIns="108000" rIns="0" rtlCol="0" anchor="ctr"/>
          <a:lstStyle/>
          <a:p>
            <a:pPr algn="ctr"/>
            <a:r>
              <a:rPr lang="ja-JP" altLang="en-US" sz="1400" b="1" dirty="0">
                <a:latin typeface="メイリオ" panose="020B0604030504040204" pitchFamily="50" charset="-128"/>
                <a:ea typeface="メイリオ" panose="020B0604030504040204" pitchFamily="50" charset="-128"/>
              </a:rPr>
              <a:t>小規模宅地等の特例：</a:t>
            </a:r>
            <a:endParaRPr lang="en-US" altLang="ja-JP" sz="1400" b="1" dirty="0">
              <a:latin typeface="メイリオ" panose="020B0604030504040204" pitchFamily="50" charset="-128"/>
              <a:ea typeface="メイリオ" panose="020B0604030504040204" pitchFamily="50" charset="-128"/>
            </a:endParaRPr>
          </a:p>
          <a:p>
            <a:pPr algn="ctr"/>
            <a:r>
              <a:rPr lang="ja-JP" altLang="en-US" sz="1400" b="1" dirty="0">
                <a:latin typeface="メイリオ" panose="020B0604030504040204" pitchFamily="50" charset="-128"/>
                <a:ea typeface="メイリオ" panose="020B0604030504040204" pitchFamily="50" charset="-128"/>
              </a:rPr>
              <a:t>（最大）</a:t>
            </a:r>
            <a:r>
              <a:rPr lang="en-US" altLang="ja-JP" sz="1400" b="1" dirty="0">
                <a:latin typeface="メイリオ" panose="020B0604030504040204" pitchFamily="50" charset="-128"/>
                <a:ea typeface="メイリオ" panose="020B0604030504040204" pitchFamily="50" charset="-128"/>
              </a:rPr>
              <a:t>3,200</a:t>
            </a:r>
            <a:r>
              <a:rPr lang="ja-JP" altLang="en-US" sz="1400" b="1" dirty="0">
                <a:latin typeface="メイリオ" panose="020B0604030504040204" pitchFamily="50" charset="-128"/>
                <a:ea typeface="メイリオ" panose="020B0604030504040204" pitchFamily="50" charset="-128"/>
              </a:rPr>
              <a:t>万非課税</a:t>
            </a:r>
          </a:p>
        </p:txBody>
      </p:sp>
      <p:sp>
        <p:nvSpPr>
          <p:cNvPr id="13" name="フローチャート: 磁気ディスク 12">
            <a:extLst>
              <a:ext uri="{FF2B5EF4-FFF2-40B4-BE49-F238E27FC236}">
                <a16:creationId xmlns:a16="http://schemas.microsoft.com/office/drawing/2014/main" id="{D3374990-995A-F4D9-FDA0-FF5A714377A3}"/>
              </a:ext>
            </a:extLst>
          </p:cNvPr>
          <p:cNvSpPr/>
          <p:nvPr/>
        </p:nvSpPr>
        <p:spPr>
          <a:xfrm>
            <a:off x="5817787" y="5947080"/>
            <a:ext cx="2010883" cy="384521"/>
          </a:xfrm>
          <a:prstGeom prst="flowChartMagneticDisk">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lang="ja-JP" altLang="en-US" sz="1400" b="1" dirty="0">
                <a:solidFill>
                  <a:schemeClr val="bg1"/>
                </a:solidFill>
                <a:latin typeface="メイリオ" panose="020B0604030504040204" pitchFamily="50" charset="-128"/>
                <a:ea typeface="メイリオ" panose="020B0604030504040204" pitchFamily="50" charset="-128"/>
              </a:rPr>
              <a:t>課税対象：</a:t>
            </a:r>
            <a:r>
              <a:rPr lang="en-US" altLang="ja-JP" sz="1400" b="1" dirty="0">
                <a:solidFill>
                  <a:schemeClr val="bg1"/>
                </a:solidFill>
                <a:latin typeface="メイリオ" panose="020B0604030504040204" pitchFamily="50" charset="-128"/>
                <a:ea typeface="メイリオ" panose="020B0604030504040204" pitchFamily="50" charset="-128"/>
              </a:rPr>
              <a:t>800</a:t>
            </a:r>
            <a:r>
              <a:rPr lang="ja-JP" altLang="en-US" sz="1400" b="1" dirty="0">
                <a:solidFill>
                  <a:schemeClr val="bg1"/>
                </a:solidFill>
                <a:latin typeface="メイリオ" panose="020B0604030504040204" pitchFamily="50" charset="-128"/>
                <a:ea typeface="メイリオ" panose="020B0604030504040204" pitchFamily="50" charset="-128"/>
              </a:rPr>
              <a:t>万</a:t>
            </a:r>
          </a:p>
        </p:txBody>
      </p:sp>
      <p:sp>
        <p:nvSpPr>
          <p:cNvPr id="14" name="矢印: 右 13">
            <a:extLst>
              <a:ext uri="{FF2B5EF4-FFF2-40B4-BE49-F238E27FC236}">
                <a16:creationId xmlns:a16="http://schemas.microsoft.com/office/drawing/2014/main" id="{DD9A272D-1F41-0089-0CD2-ECF94B2F0D36}"/>
              </a:ext>
            </a:extLst>
          </p:cNvPr>
          <p:cNvSpPr/>
          <p:nvPr/>
        </p:nvSpPr>
        <p:spPr>
          <a:xfrm>
            <a:off x="4687948" y="5410649"/>
            <a:ext cx="1031144" cy="47171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579" dirty="0">
              <a:latin typeface="メイリオ" panose="020B0604030504040204" pitchFamily="50" charset="-128"/>
              <a:ea typeface="メイリオ" panose="020B0604030504040204" pitchFamily="50" charset="-128"/>
            </a:endParaRPr>
          </a:p>
        </p:txBody>
      </p:sp>
      <p:pic>
        <p:nvPicPr>
          <p:cNvPr id="4" name="図 3" descr="ダイアグラム&#10;&#10;自動的に生成された説明">
            <a:extLst>
              <a:ext uri="{FF2B5EF4-FFF2-40B4-BE49-F238E27FC236}">
                <a16:creationId xmlns:a16="http://schemas.microsoft.com/office/drawing/2014/main" id="{6E8596D7-1101-62EA-2F27-F7FFE2AA56F2}"/>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2775252" y="3933440"/>
            <a:ext cx="1257300" cy="1204992"/>
          </a:xfrm>
          <a:prstGeom prst="rect">
            <a:avLst/>
          </a:prstGeom>
        </p:spPr>
      </p:pic>
      <p:pic>
        <p:nvPicPr>
          <p:cNvPr id="12" name="図 11" descr="ダイアグラム&#10;&#10;自動的に生成された説明">
            <a:extLst>
              <a:ext uri="{FF2B5EF4-FFF2-40B4-BE49-F238E27FC236}">
                <a16:creationId xmlns:a16="http://schemas.microsoft.com/office/drawing/2014/main" id="{B078E424-9EC1-31F5-9C87-95009C210664}"/>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194578" y="3933440"/>
            <a:ext cx="1257300" cy="1204992"/>
          </a:xfrm>
          <a:prstGeom prst="rect">
            <a:avLst/>
          </a:prstGeom>
        </p:spPr>
      </p:pic>
      <p:sp>
        <p:nvSpPr>
          <p:cNvPr id="8" name="星: 4 pt 7">
            <a:extLst>
              <a:ext uri="{FF2B5EF4-FFF2-40B4-BE49-F238E27FC236}">
                <a16:creationId xmlns:a16="http://schemas.microsoft.com/office/drawing/2014/main" id="{BB9E7F57-45F3-1C73-A821-0ED3EC1364F7}"/>
              </a:ext>
            </a:extLst>
          </p:cNvPr>
          <p:cNvSpPr/>
          <p:nvPr/>
        </p:nvSpPr>
        <p:spPr>
          <a:xfrm>
            <a:off x="3536521" y="4068444"/>
            <a:ext cx="370102" cy="422532"/>
          </a:xfrm>
          <a:prstGeom prst="star4">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579"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5642955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647F9E0-296B-E1C0-7756-13CAAD6C907E}"/>
              </a:ext>
            </a:extLst>
          </p:cNvPr>
          <p:cNvSpPr txBox="1"/>
          <p:nvPr/>
        </p:nvSpPr>
        <p:spPr>
          <a:xfrm>
            <a:off x="881063" y="1275252"/>
            <a:ext cx="8929687" cy="2597634"/>
          </a:xfrm>
          <a:prstGeom prst="rect">
            <a:avLst/>
          </a:prstGeom>
          <a:noFill/>
        </p:spPr>
        <p:txBody>
          <a:bodyPr wrap="square" rtlCol="0">
            <a:spAutoFit/>
          </a:bodyPr>
          <a:lstStyle/>
          <a:p>
            <a:pPr>
              <a:lnSpc>
                <a:spcPct val="110000"/>
              </a:lnSpc>
            </a:pPr>
            <a:r>
              <a:rPr lang="ja-JP" altLang="en-US" sz="2800" b="1" dirty="0">
                <a:solidFill>
                  <a:srgbClr val="ED7D31"/>
                </a:solidFill>
                <a:latin typeface="メイリオ" panose="020B0604030504040204" pitchFamily="50" charset="-128"/>
                <a:ea typeface="メイリオ" panose="020B0604030504040204" pitchFamily="50" charset="-128"/>
              </a:rPr>
              <a:t>土地活用・不動産購入</a:t>
            </a:r>
          </a:p>
          <a:p>
            <a:pPr>
              <a:lnSpc>
                <a:spcPct val="110000"/>
              </a:lnSpc>
            </a:pP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小規模宅地等の特例</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を活用する以外には、今ある土地に新たにアパートや賃貸マンションを建設するのも１つの方法です。賃貸経営には、相続対策だけでなく、継続的な家賃収入が得られるメリットがあり、資産価値の高い都心のエリアでは効果的な生前対策といえます。</a:t>
            </a:r>
            <a:endParaRPr lang="en-US" altLang="ja-JP" sz="2400" dirty="0">
              <a:latin typeface="メイリオ" panose="020B0604030504040204" pitchFamily="50" charset="-128"/>
              <a:ea typeface="メイリオ" panose="020B0604030504040204" pitchFamily="50" charset="-128"/>
            </a:endParaRPr>
          </a:p>
        </p:txBody>
      </p:sp>
      <p:sp>
        <p:nvSpPr>
          <p:cNvPr id="4" name="楕円 3">
            <a:extLst>
              <a:ext uri="{FF2B5EF4-FFF2-40B4-BE49-F238E27FC236}">
                <a16:creationId xmlns:a16="http://schemas.microsoft.com/office/drawing/2014/main" id="{F2883244-2F3D-0E34-BDFF-4B93FC41E24A}"/>
              </a:ext>
            </a:extLst>
          </p:cNvPr>
          <p:cNvSpPr/>
          <p:nvPr/>
        </p:nvSpPr>
        <p:spPr>
          <a:xfrm>
            <a:off x="736091" y="4174068"/>
            <a:ext cx="1188436" cy="118843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400" b="1" dirty="0">
                <a:latin typeface="メイリオ" panose="020B0604030504040204" pitchFamily="50" charset="-128"/>
                <a:ea typeface="メイリオ" panose="020B0604030504040204" pitchFamily="50" charset="-128"/>
              </a:rPr>
              <a:t>土地</a:t>
            </a:r>
          </a:p>
        </p:txBody>
      </p:sp>
      <p:sp>
        <p:nvSpPr>
          <p:cNvPr id="15" name="楕円 14">
            <a:extLst>
              <a:ext uri="{FF2B5EF4-FFF2-40B4-BE49-F238E27FC236}">
                <a16:creationId xmlns:a16="http://schemas.microsoft.com/office/drawing/2014/main" id="{6080A2E5-3434-849F-BF54-00F56399B899}"/>
              </a:ext>
            </a:extLst>
          </p:cNvPr>
          <p:cNvSpPr/>
          <p:nvPr/>
        </p:nvSpPr>
        <p:spPr>
          <a:xfrm>
            <a:off x="736090" y="5541469"/>
            <a:ext cx="1188436" cy="118843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400" b="1" dirty="0">
                <a:latin typeface="メイリオ" panose="020B0604030504040204" pitchFamily="50" charset="-128"/>
                <a:ea typeface="メイリオ" panose="020B0604030504040204" pitchFamily="50" charset="-128"/>
              </a:rPr>
              <a:t>建物</a:t>
            </a:r>
          </a:p>
        </p:txBody>
      </p:sp>
      <p:sp>
        <p:nvSpPr>
          <p:cNvPr id="16" name="テキスト ボックス 15">
            <a:extLst>
              <a:ext uri="{FF2B5EF4-FFF2-40B4-BE49-F238E27FC236}">
                <a16:creationId xmlns:a16="http://schemas.microsoft.com/office/drawing/2014/main" id="{05033706-5CD7-61ED-AA38-092BCD6E0962}"/>
              </a:ext>
            </a:extLst>
          </p:cNvPr>
          <p:cNvSpPr txBox="1"/>
          <p:nvPr/>
        </p:nvSpPr>
        <p:spPr>
          <a:xfrm>
            <a:off x="1924526" y="5935632"/>
            <a:ext cx="6957902" cy="400110"/>
          </a:xfrm>
          <a:prstGeom prst="rect">
            <a:avLst/>
          </a:prstGeom>
          <a:noFill/>
        </p:spPr>
        <p:txBody>
          <a:bodyPr wrap="square" rtlCol="0">
            <a:spAutoFit/>
          </a:bodyPr>
          <a:lstStyle/>
          <a:p>
            <a:pPr marL="300723" indent="-300723">
              <a:buFont typeface="Wingdings" panose="05000000000000000000" pitchFamily="2" charset="2"/>
              <a:buChar char="l"/>
            </a:pPr>
            <a:r>
              <a:rPr lang="ja-JP" altLang="en-US" sz="2000" dirty="0">
                <a:latin typeface="メイリオ" panose="020B0604030504040204" pitchFamily="50" charset="-128"/>
                <a:ea typeface="メイリオ" panose="020B0604030504040204" pitchFamily="50" charset="-128"/>
              </a:rPr>
              <a:t>不動産の評価額は一般的に</a:t>
            </a:r>
            <a:r>
              <a:rPr lang="ja-JP" altLang="en-US" sz="2000" b="1" dirty="0">
                <a:latin typeface="メイリオ" panose="020B0604030504040204" pitchFamily="50" charset="-128"/>
                <a:ea typeface="メイリオ" panose="020B0604030504040204" pitchFamily="50" charset="-128"/>
              </a:rPr>
              <a:t>市場価格の</a:t>
            </a:r>
            <a:r>
              <a:rPr lang="en-US" altLang="ja-JP" sz="2000" b="1" dirty="0">
                <a:latin typeface="メイリオ" panose="020B0604030504040204" pitchFamily="50" charset="-128"/>
                <a:ea typeface="メイリオ" panose="020B0604030504040204" pitchFamily="50" charset="-128"/>
              </a:rPr>
              <a:t>6</a:t>
            </a:r>
            <a:r>
              <a:rPr lang="ja-JP" altLang="en-US" sz="2000" b="1" dirty="0">
                <a:latin typeface="メイリオ" panose="020B0604030504040204" pitchFamily="50" charset="-128"/>
                <a:ea typeface="メイリオ" panose="020B0604030504040204" pitchFamily="50" charset="-128"/>
              </a:rPr>
              <a:t>割程度</a:t>
            </a:r>
            <a:endParaRPr lang="en-US" altLang="ja-JP" sz="2000" b="1" dirty="0">
              <a:latin typeface="メイリオ" panose="020B0604030504040204" pitchFamily="50" charset="-128"/>
              <a:ea typeface="メイリオ" panose="020B0604030504040204" pitchFamily="50" charset="-128"/>
            </a:endParaRPr>
          </a:p>
        </p:txBody>
      </p:sp>
      <p:sp>
        <p:nvSpPr>
          <p:cNvPr id="17" name="テキスト ボックス 16">
            <a:extLst>
              <a:ext uri="{FF2B5EF4-FFF2-40B4-BE49-F238E27FC236}">
                <a16:creationId xmlns:a16="http://schemas.microsoft.com/office/drawing/2014/main" id="{E88F3F5D-89C5-9DD5-9747-488A4DB208AD}"/>
              </a:ext>
            </a:extLst>
          </p:cNvPr>
          <p:cNvSpPr txBox="1"/>
          <p:nvPr/>
        </p:nvSpPr>
        <p:spPr>
          <a:xfrm>
            <a:off x="1924527" y="4214288"/>
            <a:ext cx="8263069" cy="1107996"/>
          </a:xfrm>
          <a:prstGeom prst="rect">
            <a:avLst/>
          </a:prstGeom>
          <a:noFill/>
        </p:spPr>
        <p:txBody>
          <a:bodyPr wrap="square" rtlCol="0">
            <a:spAutoFit/>
          </a:bodyPr>
          <a:lstStyle/>
          <a:p>
            <a:pPr marL="300723" indent="-300723">
              <a:lnSpc>
                <a:spcPct val="110000"/>
              </a:lnSpc>
              <a:buFont typeface="Wingdings" panose="05000000000000000000" pitchFamily="2" charset="2"/>
              <a:buChar char="l"/>
            </a:pPr>
            <a:r>
              <a:rPr lang="ja-JP" altLang="en-US" sz="2000" dirty="0">
                <a:latin typeface="メイリオ" panose="020B0604030504040204" pitchFamily="50" charset="-128"/>
                <a:ea typeface="メイリオ" panose="020B0604030504040204" pitchFamily="50" charset="-128"/>
              </a:rPr>
              <a:t>借地権割合</a:t>
            </a: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：借主側の権利割合（市街地は</a:t>
            </a:r>
            <a:r>
              <a:rPr lang="en-US" altLang="ja-JP" sz="2000" dirty="0">
                <a:latin typeface="メイリオ" panose="020B0604030504040204" pitchFamily="50" charset="-128"/>
                <a:ea typeface="メイリオ" panose="020B0604030504040204" pitchFamily="50" charset="-128"/>
              </a:rPr>
              <a:t>60</a:t>
            </a: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70%</a:t>
            </a:r>
            <a:r>
              <a:rPr lang="ja-JP" altLang="en-US" sz="2000" dirty="0">
                <a:latin typeface="メイリオ" panose="020B0604030504040204" pitchFamily="50" charset="-128"/>
                <a:ea typeface="メイリオ" panose="020B0604030504040204" pitchFamily="50" charset="-128"/>
              </a:rPr>
              <a:t>が多い）</a:t>
            </a:r>
          </a:p>
          <a:p>
            <a:pPr marL="300723" indent="-300723">
              <a:lnSpc>
                <a:spcPct val="110000"/>
              </a:lnSpc>
              <a:buFont typeface="Wingdings" panose="05000000000000000000" pitchFamily="2" charset="2"/>
              <a:buChar char="l"/>
            </a:pPr>
            <a:r>
              <a:rPr lang="ja-JP" altLang="en-US" sz="2000" dirty="0">
                <a:latin typeface="メイリオ" panose="020B0604030504040204" pitchFamily="50" charset="-128"/>
                <a:ea typeface="メイリオ" panose="020B0604030504040204" pitchFamily="50" charset="-128"/>
              </a:rPr>
              <a:t>借家権割合</a:t>
            </a: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：全国一律</a:t>
            </a:r>
            <a:r>
              <a:rPr lang="en-US" altLang="ja-JP" sz="2000" dirty="0">
                <a:latin typeface="メイリオ" panose="020B0604030504040204" pitchFamily="50" charset="-128"/>
                <a:ea typeface="メイリオ" panose="020B0604030504040204" pitchFamily="50" charset="-128"/>
              </a:rPr>
              <a:t>30%</a:t>
            </a:r>
            <a:r>
              <a:rPr lang="ja-JP" altLang="en-US" sz="2000" dirty="0">
                <a:latin typeface="メイリオ" panose="020B0604030504040204" pitchFamily="50" charset="-128"/>
                <a:ea typeface="メイリオ" panose="020B0604030504040204" pitchFamily="50" charset="-128"/>
              </a:rPr>
              <a:t>の減額割合</a:t>
            </a:r>
          </a:p>
          <a:p>
            <a:pPr marL="300723" indent="-300723">
              <a:lnSpc>
                <a:spcPct val="110000"/>
              </a:lnSpc>
              <a:buFont typeface="Wingdings" panose="05000000000000000000" pitchFamily="2" charset="2"/>
              <a:buChar char="l"/>
            </a:pPr>
            <a:r>
              <a:rPr lang="ja-JP" altLang="en-US" sz="2000" dirty="0">
                <a:latin typeface="メイリオ" panose="020B0604030504040204" pitchFamily="50" charset="-128"/>
                <a:ea typeface="メイリオ" panose="020B0604030504040204" pitchFamily="50" charset="-128"/>
              </a:rPr>
              <a:t>賃貸割合</a:t>
            </a: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：建物の使用面積</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総床面積（満室の場合は</a:t>
            </a:r>
            <a:r>
              <a:rPr lang="en-US" altLang="ja-JP" sz="2000" dirty="0">
                <a:latin typeface="メイリオ" panose="020B0604030504040204" pitchFamily="50" charset="-128"/>
                <a:ea typeface="メイリオ" panose="020B0604030504040204" pitchFamily="50" charset="-128"/>
              </a:rPr>
              <a:t>100%</a:t>
            </a:r>
            <a:r>
              <a:rPr lang="ja-JP" altLang="en-US" sz="2000" dirty="0">
                <a:latin typeface="メイリオ" panose="020B0604030504040204" pitchFamily="50" charset="-128"/>
                <a:ea typeface="メイリオ" panose="020B0604030504040204" pitchFamily="50" charset="-128"/>
              </a:rPr>
              <a:t>）</a:t>
            </a:r>
            <a:endParaRPr lang="en-US" altLang="ja-JP" sz="2000" b="1" dirty="0">
              <a:latin typeface="メイリオ" panose="020B0604030504040204" pitchFamily="50" charset="-128"/>
              <a:ea typeface="メイリオ" panose="020B0604030504040204" pitchFamily="50" charset="-128"/>
            </a:endParaRPr>
          </a:p>
        </p:txBody>
      </p:sp>
      <p:sp>
        <p:nvSpPr>
          <p:cNvPr id="11" name="タイトル 1">
            <a:extLst>
              <a:ext uri="{FF2B5EF4-FFF2-40B4-BE49-F238E27FC236}">
                <a16:creationId xmlns:a16="http://schemas.microsoft.com/office/drawing/2014/main" id="{89FC74E9-D6E5-CB6F-F250-8F561D90F90A}"/>
              </a:ext>
            </a:extLst>
          </p:cNvPr>
          <p:cNvSpPr>
            <a:spLocks noGrp="1"/>
          </p:cNvSpPr>
          <p:nvPr>
            <p:ph type="title"/>
          </p:nvPr>
        </p:nvSpPr>
        <p:spPr/>
        <p:txBody>
          <a:bodyPr>
            <a:normAutofit/>
          </a:bodyPr>
          <a:lstStyle/>
          <a:p>
            <a:r>
              <a:rPr lang="ja-JP" altLang="en-US" dirty="0"/>
              <a:t>②財産の</a:t>
            </a:r>
            <a:r>
              <a:rPr lang="en-US" altLang="ja-JP" dirty="0"/>
              <a:t>『</a:t>
            </a:r>
            <a:r>
              <a:rPr lang="ja-JP" altLang="en-US" dirty="0"/>
              <a:t>評価額</a:t>
            </a:r>
            <a:r>
              <a:rPr lang="en-US" altLang="ja-JP" dirty="0"/>
              <a:t>』</a:t>
            </a:r>
            <a:r>
              <a:rPr lang="ja-JP" altLang="en-US" dirty="0"/>
              <a:t>を下げる</a:t>
            </a:r>
            <a:endParaRPr kumimoji="1" lang="ja-JP" altLang="en-US" b="1" dirty="0"/>
          </a:p>
        </p:txBody>
      </p:sp>
    </p:spTree>
    <p:extLst>
      <p:ext uri="{BB962C8B-B14F-4D97-AF65-F5344CB8AC3E}">
        <p14:creationId xmlns:p14="http://schemas.microsoft.com/office/powerpoint/2010/main" val="16295548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41F9AE-8911-3534-E105-359BFDB54907}"/>
              </a:ext>
            </a:extLst>
          </p:cNvPr>
          <p:cNvSpPr>
            <a:spLocks noGrp="1"/>
          </p:cNvSpPr>
          <p:nvPr>
            <p:ph type="title"/>
          </p:nvPr>
        </p:nvSpPr>
        <p:spPr/>
        <p:txBody>
          <a:bodyPr>
            <a:normAutofit/>
          </a:bodyPr>
          <a:lstStyle/>
          <a:p>
            <a:r>
              <a:rPr lang="ja-JP" altLang="en-US" dirty="0"/>
              <a:t>③相続人を増やして非課税枠を追加</a:t>
            </a:r>
          </a:p>
        </p:txBody>
      </p:sp>
      <p:sp>
        <p:nvSpPr>
          <p:cNvPr id="3" name="コンテンツ プレースホルダー 2">
            <a:extLst>
              <a:ext uri="{FF2B5EF4-FFF2-40B4-BE49-F238E27FC236}">
                <a16:creationId xmlns:a16="http://schemas.microsoft.com/office/drawing/2014/main" id="{89CDBF8B-3977-1EB6-C885-D25EA5CD9F39}"/>
              </a:ext>
            </a:extLst>
          </p:cNvPr>
          <p:cNvSpPr>
            <a:spLocks noGrp="1"/>
          </p:cNvSpPr>
          <p:nvPr>
            <p:ph type="body" sz="quarter" idx="4294967295"/>
          </p:nvPr>
        </p:nvSpPr>
        <p:spPr>
          <a:xfrm>
            <a:off x="921679" y="1258889"/>
            <a:ext cx="8889071" cy="1517228"/>
          </a:xfrm>
        </p:spPr>
        <p:txBody>
          <a:bodyPr>
            <a:normAutofit/>
          </a:bodyPr>
          <a:lstStyle/>
          <a:p>
            <a:pPr marL="0" indent="0" algn="l">
              <a:lnSpc>
                <a:spcPct val="120000"/>
              </a:lnSpc>
              <a:buNone/>
            </a:pPr>
            <a:r>
              <a:rPr lang="ja-JP" altLang="en-US" sz="2400" dirty="0">
                <a:latin typeface="メイリオ" panose="020B0604030504040204" pitchFamily="50" charset="-128"/>
                <a:ea typeface="メイリオ" panose="020B0604030504040204" pitchFamily="50" charset="-128"/>
              </a:rPr>
              <a:t>相続税の基礎控除額の計算は</a:t>
            </a:r>
            <a:br>
              <a:rPr lang="en-US" altLang="ja-JP" sz="2400" dirty="0">
                <a:latin typeface="メイリオ" panose="020B0604030504040204" pitchFamily="50" charset="-128"/>
                <a:ea typeface="メイリオ" panose="020B0604030504040204" pitchFamily="50" charset="-128"/>
              </a:rPr>
            </a:br>
            <a:r>
              <a:rPr lang="en-US" altLang="ja-JP" sz="2400" b="1" dirty="0">
                <a:solidFill>
                  <a:srgbClr val="FF0000"/>
                </a:solidFill>
                <a:latin typeface="メイリオ" panose="020B0604030504040204" pitchFamily="50" charset="-128"/>
                <a:ea typeface="メイリオ" panose="020B0604030504040204" pitchFamily="50" charset="-128"/>
              </a:rPr>
              <a:t>3,000</a:t>
            </a:r>
            <a:r>
              <a:rPr lang="ja-JP" altLang="en-US" sz="2400" b="1" dirty="0">
                <a:solidFill>
                  <a:srgbClr val="FF0000"/>
                </a:solidFill>
                <a:latin typeface="メイリオ" panose="020B0604030504040204" pitchFamily="50" charset="-128"/>
                <a:ea typeface="メイリオ" panose="020B0604030504040204" pitchFamily="50" charset="-128"/>
              </a:rPr>
              <a:t>万円＋法定相続人の数</a:t>
            </a:r>
            <a:r>
              <a:rPr lang="en-US" altLang="ja-JP" sz="2400" b="1" dirty="0">
                <a:solidFill>
                  <a:srgbClr val="FF0000"/>
                </a:solidFill>
                <a:latin typeface="メイリオ" panose="020B0604030504040204" pitchFamily="50" charset="-128"/>
                <a:ea typeface="メイリオ" panose="020B0604030504040204" pitchFamily="50" charset="-128"/>
              </a:rPr>
              <a:t>×600</a:t>
            </a:r>
            <a:r>
              <a:rPr lang="ja-JP" altLang="en-US" sz="2400" b="1" dirty="0">
                <a:solidFill>
                  <a:srgbClr val="FF0000"/>
                </a:solidFill>
                <a:latin typeface="メイリオ" panose="020B0604030504040204" pitchFamily="50" charset="-128"/>
                <a:ea typeface="メイリオ" panose="020B0604030504040204" pitchFamily="50" charset="-128"/>
              </a:rPr>
              <a:t>万円</a:t>
            </a:r>
            <a:br>
              <a:rPr lang="en-US" altLang="ja-JP"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で計算されます。</a:t>
            </a:r>
            <a:endParaRPr lang="en-US" altLang="ja-JP" sz="24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CF4E210D-AADC-6A2F-8237-C9F797BAABAF}"/>
              </a:ext>
            </a:extLst>
          </p:cNvPr>
          <p:cNvSpPr txBox="1"/>
          <p:nvPr/>
        </p:nvSpPr>
        <p:spPr>
          <a:xfrm>
            <a:off x="5858071" y="6370326"/>
            <a:ext cx="3469699" cy="523220"/>
          </a:xfrm>
          <a:prstGeom prst="rect">
            <a:avLst/>
          </a:prstGeom>
          <a:noFill/>
          <a:ln>
            <a:solidFill>
              <a:schemeClr val="accent1"/>
            </a:solidFill>
          </a:ln>
        </p:spPr>
        <p:txBody>
          <a:bodyPr wrap="square">
            <a:spAutoFit/>
          </a:bodyPr>
          <a:lstStyle/>
          <a:p>
            <a:pPr algn="ctr"/>
            <a:r>
              <a:rPr lang="ja-JP" altLang="en-US" sz="1400" b="1" dirty="0">
                <a:solidFill>
                  <a:srgbClr val="FF0000"/>
                </a:solidFill>
                <a:latin typeface="メイリオ" panose="020B0604030504040204" pitchFamily="50" charset="-128"/>
                <a:ea typeface="メイリオ" panose="020B0604030504040204" pitchFamily="50" charset="-128"/>
              </a:rPr>
              <a:t>実子がいる場合には養子は</a:t>
            </a:r>
            <a:r>
              <a:rPr lang="en-US" altLang="ja-JP" sz="1400" b="1" dirty="0">
                <a:solidFill>
                  <a:srgbClr val="FF0000"/>
                </a:solidFill>
                <a:latin typeface="メイリオ" panose="020B0604030504040204" pitchFamily="50" charset="-128"/>
                <a:ea typeface="メイリオ" panose="020B0604030504040204" pitchFamily="50" charset="-128"/>
              </a:rPr>
              <a:t>1</a:t>
            </a:r>
            <a:r>
              <a:rPr lang="ja-JP" altLang="en-US" sz="1400" b="1" dirty="0">
                <a:solidFill>
                  <a:srgbClr val="FF0000"/>
                </a:solidFill>
                <a:latin typeface="メイリオ" panose="020B0604030504040204" pitchFamily="50" charset="-128"/>
                <a:ea typeface="メイリオ" panose="020B0604030504040204" pitchFamily="50" charset="-128"/>
              </a:rPr>
              <a:t>人まで</a:t>
            </a:r>
            <a:endParaRPr lang="en-US" altLang="ja-JP" sz="1400" b="1" dirty="0">
              <a:solidFill>
                <a:srgbClr val="FF0000"/>
              </a:solidFill>
              <a:latin typeface="メイリオ" panose="020B0604030504040204" pitchFamily="50" charset="-128"/>
              <a:ea typeface="メイリオ" panose="020B0604030504040204" pitchFamily="50" charset="-128"/>
            </a:endParaRPr>
          </a:p>
          <a:p>
            <a:pPr algn="ctr"/>
            <a:r>
              <a:rPr lang="ja-JP" altLang="en-US" sz="1400" b="1" dirty="0">
                <a:solidFill>
                  <a:srgbClr val="FF0000"/>
                </a:solidFill>
                <a:latin typeface="メイリオ" panose="020B0604030504040204" pitchFamily="50" charset="-128"/>
                <a:ea typeface="メイリオ" panose="020B0604030504040204" pitchFamily="50" charset="-128"/>
              </a:rPr>
              <a:t>実子がいない場合は養子は</a:t>
            </a:r>
            <a:r>
              <a:rPr lang="en-US" altLang="ja-JP" sz="1400" b="1" dirty="0">
                <a:solidFill>
                  <a:srgbClr val="FF0000"/>
                </a:solidFill>
                <a:latin typeface="メイリオ" panose="020B0604030504040204" pitchFamily="50" charset="-128"/>
                <a:ea typeface="メイリオ" panose="020B0604030504040204" pitchFamily="50" charset="-128"/>
              </a:rPr>
              <a:t>2</a:t>
            </a:r>
            <a:r>
              <a:rPr lang="ja-JP" altLang="en-US" sz="1400" b="1" dirty="0">
                <a:solidFill>
                  <a:srgbClr val="FF0000"/>
                </a:solidFill>
                <a:latin typeface="メイリオ" panose="020B0604030504040204" pitchFamily="50" charset="-128"/>
                <a:ea typeface="メイリオ" panose="020B0604030504040204" pitchFamily="50" charset="-128"/>
              </a:rPr>
              <a:t>人まで</a:t>
            </a:r>
          </a:p>
        </p:txBody>
      </p:sp>
      <p:sp>
        <p:nvSpPr>
          <p:cNvPr id="9" name="テキスト ボックス 8">
            <a:extLst>
              <a:ext uri="{FF2B5EF4-FFF2-40B4-BE49-F238E27FC236}">
                <a16:creationId xmlns:a16="http://schemas.microsoft.com/office/drawing/2014/main" id="{0C82A73F-B118-1DAB-2B94-F9353F454765}"/>
              </a:ext>
            </a:extLst>
          </p:cNvPr>
          <p:cNvSpPr txBox="1"/>
          <p:nvPr/>
        </p:nvSpPr>
        <p:spPr>
          <a:xfrm>
            <a:off x="5445069" y="2605361"/>
            <a:ext cx="4295701" cy="524118"/>
          </a:xfrm>
          <a:prstGeom prst="rect">
            <a:avLst/>
          </a:prstGeom>
          <a:noFill/>
        </p:spPr>
        <p:txBody>
          <a:bodyPr wrap="square">
            <a:spAutoFit/>
          </a:bodyPr>
          <a:lstStyle/>
          <a:p>
            <a:r>
              <a:rPr lang="ja-JP" altLang="en-US" sz="1403" b="1" dirty="0">
                <a:latin typeface="メイリオ" panose="020B0604030504040204" pitchFamily="50" charset="-128"/>
                <a:ea typeface="メイリオ" panose="020B0604030504040204" pitchFamily="50" charset="-128"/>
              </a:rPr>
              <a:t>養子縁組で相続税対策をする際に選ばれやすいのが、</a:t>
            </a:r>
            <a:endParaRPr lang="en-US" altLang="ja-JP" sz="1403" b="1" dirty="0">
              <a:latin typeface="メイリオ" panose="020B0604030504040204" pitchFamily="50" charset="-128"/>
              <a:ea typeface="メイリオ" panose="020B0604030504040204" pitchFamily="50" charset="-128"/>
            </a:endParaRPr>
          </a:p>
          <a:p>
            <a:r>
              <a:rPr lang="ja-JP" altLang="en-US" sz="1403" b="1" dirty="0">
                <a:latin typeface="メイリオ" panose="020B0604030504040204" pitchFamily="50" charset="-128"/>
                <a:ea typeface="メイリオ" panose="020B0604030504040204" pitchFamily="50" charset="-128"/>
              </a:rPr>
              <a:t>孫や子供の配偶者が養子になるケーズ</a:t>
            </a:r>
          </a:p>
        </p:txBody>
      </p:sp>
      <p:grpSp>
        <p:nvGrpSpPr>
          <p:cNvPr id="46" name="グループ化 45">
            <a:extLst>
              <a:ext uri="{FF2B5EF4-FFF2-40B4-BE49-F238E27FC236}">
                <a16:creationId xmlns:a16="http://schemas.microsoft.com/office/drawing/2014/main" id="{7A92A9EC-559F-0420-327F-3B7E61576BE8}"/>
              </a:ext>
            </a:extLst>
          </p:cNvPr>
          <p:cNvGrpSpPr/>
          <p:nvPr/>
        </p:nvGrpSpPr>
        <p:grpSpPr>
          <a:xfrm>
            <a:off x="5920974" y="3261052"/>
            <a:ext cx="3343892" cy="3039734"/>
            <a:chOff x="1280364" y="4136581"/>
            <a:chExt cx="3343892" cy="3039734"/>
          </a:xfrm>
        </p:grpSpPr>
        <p:pic>
          <p:nvPicPr>
            <p:cNvPr id="4" name="図 3" descr="挿絵 が含まれている画像&#10;&#10;自動的に生成された説明">
              <a:extLst>
                <a:ext uri="{FF2B5EF4-FFF2-40B4-BE49-F238E27FC236}">
                  <a16:creationId xmlns:a16="http://schemas.microsoft.com/office/drawing/2014/main" id="{07FAFB9E-9A21-6F1F-1D3C-B905F2A9DFE6}"/>
                </a:ext>
              </a:extLst>
            </p:cNvPr>
            <p:cNvPicPr>
              <a:picLocks noChangeAspect="1"/>
            </p:cNvPicPr>
            <p:nvPr/>
          </p:nvPicPr>
          <p:blipFill rotWithShape="1">
            <a:blip r:embed="rId2">
              <a:extLst>
                <a:ext uri="{28A0092B-C50C-407E-A947-70E740481C1C}">
                  <a14:useLocalDpi xmlns:a14="http://schemas.microsoft.com/office/drawing/2010/main" val="0"/>
                </a:ext>
              </a:extLst>
            </a:blip>
            <a:srcRect r="-10079"/>
            <a:stretch/>
          </p:blipFill>
          <p:spPr>
            <a:xfrm>
              <a:off x="3782286" y="5763386"/>
              <a:ext cx="841970" cy="900000"/>
            </a:xfrm>
            <a:prstGeom prst="rect">
              <a:avLst/>
            </a:prstGeom>
          </p:spPr>
        </p:pic>
        <p:pic>
          <p:nvPicPr>
            <p:cNvPr id="16" name="図 15" descr="シャツ が含まれている画像&#10;&#10;自動的に生成された説明">
              <a:extLst>
                <a:ext uri="{FF2B5EF4-FFF2-40B4-BE49-F238E27FC236}">
                  <a16:creationId xmlns:a16="http://schemas.microsoft.com/office/drawing/2014/main" id="{10E7F687-E347-7A35-BDC2-6E56301A0C46}"/>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725403" y="4136581"/>
              <a:ext cx="663829" cy="900000"/>
            </a:xfrm>
            <a:prstGeom prst="rect">
              <a:avLst/>
            </a:prstGeom>
          </p:spPr>
        </p:pic>
        <p:pic>
          <p:nvPicPr>
            <p:cNvPr id="17" name="図 16" descr="挿絵 が含まれている画像&#10;&#10;自動的に生成された説明">
              <a:extLst>
                <a:ext uri="{FF2B5EF4-FFF2-40B4-BE49-F238E27FC236}">
                  <a16:creationId xmlns:a16="http://schemas.microsoft.com/office/drawing/2014/main" id="{6B22E395-A527-CF80-98EB-33A752D7BDFF}"/>
                </a:ext>
              </a:extLst>
            </p:cNvPr>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a:stretch/>
          </p:blipFill>
          <p:spPr>
            <a:xfrm>
              <a:off x="3420430" y="4136581"/>
              <a:ext cx="758954" cy="900000"/>
            </a:xfrm>
            <a:prstGeom prst="rect">
              <a:avLst/>
            </a:prstGeom>
            <a:solidFill>
              <a:schemeClr val="bg1"/>
            </a:solidFill>
          </p:spPr>
        </p:pic>
        <p:grpSp>
          <p:nvGrpSpPr>
            <p:cNvPr id="18" name="グループ化 17">
              <a:extLst>
                <a:ext uri="{FF2B5EF4-FFF2-40B4-BE49-F238E27FC236}">
                  <a16:creationId xmlns:a16="http://schemas.microsoft.com/office/drawing/2014/main" id="{B611B910-23E6-CF88-C743-C46C7E03694E}"/>
                </a:ext>
              </a:extLst>
            </p:cNvPr>
            <p:cNvGrpSpPr/>
            <p:nvPr/>
          </p:nvGrpSpPr>
          <p:grpSpPr>
            <a:xfrm>
              <a:off x="2515135" y="4675183"/>
              <a:ext cx="720000" cy="81846"/>
              <a:chOff x="2231997" y="5382920"/>
              <a:chExt cx="360000" cy="81846"/>
            </a:xfrm>
          </p:grpSpPr>
          <p:cxnSp>
            <p:nvCxnSpPr>
              <p:cNvPr id="19" name="直線コネクタ 18">
                <a:extLst>
                  <a:ext uri="{FF2B5EF4-FFF2-40B4-BE49-F238E27FC236}">
                    <a16:creationId xmlns:a16="http://schemas.microsoft.com/office/drawing/2014/main" id="{404DAE14-B88F-7A17-95F8-134D55839D02}"/>
                  </a:ext>
                </a:extLst>
              </p:cNvPr>
              <p:cNvCxnSpPr/>
              <p:nvPr/>
            </p:nvCxnSpPr>
            <p:spPr>
              <a:xfrm>
                <a:off x="2231997" y="5382920"/>
                <a:ext cx="360000" cy="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直線コネクタ 19">
                <a:extLst>
                  <a:ext uri="{FF2B5EF4-FFF2-40B4-BE49-F238E27FC236}">
                    <a16:creationId xmlns:a16="http://schemas.microsoft.com/office/drawing/2014/main" id="{C532037B-5FC8-9606-164F-62EA33AB0C7F}"/>
                  </a:ext>
                </a:extLst>
              </p:cNvPr>
              <p:cNvCxnSpPr/>
              <p:nvPr/>
            </p:nvCxnSpPr>
            <p:spPr>
              <a:xfrm>
                <a:off x="2231997" y="5464766"/>
                <a:ext cx="360000" cy="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1" name="直線コネクタ 10">
              <a:extLst>
                <a:ext uri="{FF2B5EF4-FFF2-40B4-BE49-F238E27FC236}">
                  <a16:creationId xmlns:a16="http://schemas.microsoft.com/office/drawing/2014/main" id="{032807AF-387F-205E-0DB5-06E3C5BD7D40}"/>
                </a:ext>
              </a:extLst>
            </p:cNvPr>
            <p:cNvCxnSpPr>
              <a:cxnSpLocks/>
            </p:cNvCxnSpPr>
            <p:nvPr/>
          </p:nvCxnSpPr>
          <p:spPr>
            <a:xfrm>
              <a:off x="2875400" y="4757029"/>
              <a:ext cx="0" cy="763543"/>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27F7DC08-14B9-4960-C0F9-7CF16A66E676}"/>
                </a:ext>
              </a:extLst>
            </p:cNvPr>
            <p:cNvGrpSpPr/>
            <p:nvPr/>
          </p:nvGrpSpPr>
          <p:grpSpPr>
            <a:xfrm>
              <a:off x="2862875" y="5520572"/>
              <a:ext cx="1329031" cy="188956"/>
              <a:chOff x="2112114" y="5693748"/>
              <a:chExt cx="1516477" cy="144000"/>
            </a:xfrm>
          </p:grpSpPr>
          <p:cxnSp>
            <p:nvCxnSpPr>
              <p:cNvPr id="13" name="直線コネクタ 12">
                <a:extLst>
                  <a:ext uri="{FF2B5EF4-FFF2-40B4-BE49-F238E27FC236}">
                    <a16:creationId xmlns:a16="http://schemas.microsoft.com/office/drawing/2014/main" id="{E33FAC72-5548-7726-68DD-27BDDD6A0764}"/>
                  </a:ext>
                </a:extLst>
              </p:cNvPr>
              <p:cNvCxnSpPr>
                <a:cxnSpLocks/>
              </p:cNvCxnSpPr>
              <p:nvPr/>
            </p:nvCxnSpPr>
            <p:spPr>
              <a:xfrm>
                <a:off x="3614303" y="5693748"/>
                <a:ext cx="0" cy="14400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直線コネクタ 13">
                <a:extLst>
                  <a:ext uri="{FF2B5EF4-FFF2-40B4-BE49-F238E27FC236}">
                    <a16:creationId xmlns:a16="http://schemas.microsoft.com/office/drawing/2014/main" id="{BBF35128-C7E1-CF3A-FB35-8FAF60FFCA74}"/>
                  </a:ext>
                </a:extLst>
              </p:cNvPr>
              <p:cNvCxnSpPr>
                <a:cxnSpLocks/>
              </p:cNvCxnSpPr>
              <p:nvPr/>
            </p:nvCxnSpPr>
            <p:spPr>
              <a:xfrm>
                <a:off x="2126406" y="5693748"/>
                <a:ext cx="0" cy="14400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直線コネクタ 14">
                <a:extLst>
                  <a:ext uri="{FF2B5EF4-FFF2-40B4-BE49-F238E27FC236}">
                    <a16:creationId xmlns:a16="http://schemas.microsoft.com/office/drawing/2014/main" id="{7582599D-6A15-7AFD-1DE7-B2AD901D37BC}"/>
                  </a:ext>
                </a:extLst>
              </p:cNvPr>
              <p:cNvCxnSpPr>
                <a:cxnSpLocks/>
              </p:cNvCxnSpPr>
              <p:nvPr/>
            </p:nvCxnSpPr>
            <p:spPr>
              <a:xfrm>
                <a:off x="2112114" y="5700100"/>
                <a:ext cx="1516477" cy="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pic>
          <p:nvPicPr>
            <p:cNvPr id="22" name="図 21" descr="スーツ姿の男性の顔の絵&#10;&#10;低い精度で自動的に生成された説明">
              <a:extLst>
                <a:ext uri="{FF2B5EF4-FFF2-40B4-BE49-F238E27FC236}">
                  <a16:creationId xmlns:a16="http://schemas.microsoft.com/office/drawing/2014/main" id="{8581E96D-C817-6D45-17BD-BF8E5CA94E0F}"/>
                </a:ext>
              </a:extLst>
            </p:cNvPr>
            <p:cNvPicPr>
              <a:picLocks noChangeAspect="1"/>
            </p:cNvPicPr>
            <p:nvPr/>
          </p:nvPicPr>
          <p:blipFill rotWithShape="1">
            <a:blip r:embed="rId6">
              <a:extLst>
                <a:ext uri="{28A0092B-C50C-407E-A947-70E740481C1C}">
                  <a14:useLocalDpi xmlns:a14="http://schemas.microsoft.com/office/drawing/2010/main" val="0"/>
                </a:ext>
              </a:extLst>
            </a:blip>
            <a:srcRect r="-470"/>
            <a:stretch/>
          </p:blipFill>
          <p:spPr>
            <a:xfrm>
              <a:off x="2582675" y="5741029"/>
              <a:ext cx="674375" cy="900000"/>
            </a:xfrm>
            <a:prstGeom prst="rect">
              <a:avLst/>
            </a:prstGeom>
          </p:spPr>
        </p:pic>
        <p:pic>
          <p:nvPicPr>
            <p:cNvPr id="23" name="図 22" descr="挿絵 が含まれている画像&#10;&#10;自動的に生成された説明">
              <a:extLst>
                <a:ext uri="{FF2B5EF4-FFF2-40B4-BE49-F238E27FC236}">
                  <a16:creationId xmlns:a16="http://schemas.microsoft.com/office/drawing/2014/main" id="{B1CCF73A-99BE-39EE-86CE-613832109E92}"/>
                </a:ext>
              </a:extLst>
            </p:cNvPr>
            <p:cNvPicPr>
              <a:picLocks noChangeAspect="1"/>
            </p:cNvPicPr>
            <p:nvPr/>
          </p:nvPicPr>
          <p:blipFill rotWithShape="1">
            <a:blip r:embed="rId7">
              <a:extLst>
                <a:ext uri="{28A0092B-C50C-407E-A947-70E740481C1C}">
                  <a14:useLocalDpi xmlns:a14="http://schemas.microsoft.com/office/drawing/2010/main" val="0"/>
                </a:ext>
              </a:extLst>
            </a:blip>
            <a:srcRect r="-4006"/>
            <a:stretch/>
          </p:blipFill>
          <p:spPr>
            <a:xfrm>
              <a:off x="1280364" y="5741029"/>
              <a:ext cx="777075" cy="900000"/>
            </a:xfrm>
            <a:prstGeom prst="rect">
              <a:avLst/>
            </a:prstGeom>
          </p:spPr>
        </p:pic>
        <p:grpSp>
          <p:nvGrpSpPr>
            <p:cNvPr id="24" name="グループ化 23">
              <a:extLst>
                <a:ext uri="{FF2B5EF4-FFF2-40B4-BE49-F238E27FC236}">
                  <a16:creationId xmlns:a16="http://schemas.microsoft.com/office/drawing/2014/main" id="{24C57F8A-23DA-0FC0-7D17-867278EE2EF3}"/>
                </a:ext>
              </a:extLst>
            </p:cNvPr>
            <p:cNvGrpSpPr/>
            <p:nvPr/>
          </p:nvGrpSpPr>
          <p:grpSpPr>
            <a:xfrm>
              <a:off x="2168555" y="6259863"/>
              <a:ext cx="360000" cy="81846"/>
              <a:chOff x="2231997" y="5382920"/>
              <a:chExt cx="360000" cy="81846"/>
            </a:xfrm>
          </p:grpSpPr>
          <p:cxnSp>
            <p:nvCxnSpPr>
              <p:cNvPr id="25" name="直線コネクタ 24">
                <a:extLst>
                  <a:ext uri="{FF2B5EF4-FFF2-40B4-BE49-F238E27FC236}">
                    <a16:creationId xmlns:a16="http://schemas.microsoft.com/office/drawing/2014/main" id="{CBE16A05-31C9-6647-4E18-5BF603883947}"/>
                  </a:ext>
                </a:extLst>
              </p:cNvPr>
              <p:cNvCxnSpPr/>
              <p:nvPr/>
            </p:nvCxnSpPr>
            <p:spPr>
              <a:xfrm>
                <a:off x="2231997" y="5382920"/>
                <a:ext cx="360000" cy="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直線コネクタ 25">
                <a:extLst>
                  <a:ext uri="{FF2B5EF4-FFF2-40B4-BE49-F238E27FC236}">
                    <a16:creationId xmlns:a16="http://schemas.microsoft.com/office/drawing/2014/main" id="{F8230B72-4D4E-0F8D-CD72-BDEA67D6FB23}"/>
                  </a:ext>
                </a:extLst>
              </p:cNvPr>
              <p:cNvCxnSpPr/>
              <p:nvPr/>
            </p:nvCxnSpPr>
            <p:spPr>
              <a:xfrm>
                <a:off x="2231997" y="5464766"/>
                <a:ext cx="360000" cy="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35" name="グループ化 34">
              <a:extLst>
                <a:ext uri="{FF2B5EF4-FFF2-40B4-BE49-F238E27FC236}">
                  <a16:creationId xmlns:a16="http://schemas.microsoft.com/office/drawing/2014/main" id="{F7BF4410-CC13-149E-9F90-3B90761B3A74}"/>
                </a:ext>
              </a:extLst>
            </p:cNvPr>
            <p:cNvGrpSpPr/>
            <p:nvPr/>
          </p:nvGrpSpPr>
          <p:grpSpPr>
            <a:xfrm>
              <a:off x="1558626" y="5520572"/>
              <a:ext cx="1329031" cy="188956"/>
              <a:chOff x="2112114" y="5693748"/>
              <a:chExt cx="1516477" cy="144000"/>
            </a:xfrm>
          </p:grpSpPr>
          <p:cxnSp>
            <p:nvCxnSpPr>
              <p:cNvPr id="36" name="直線コネクタ 35">
                <a:extLst>
                  <a:ext uri="{FF2B5EF4-FFF2-40B4-BE49-F238E27FC236}">
                    <a16:creationId xmlns:a16="http://schemas.microsoft.com/office/drawing/2014/main" id="{5403359D-AA45-9221-35A0-A8F13B075BA6}"/>
                  </a:ext>
                </a:extLst>
              </p:cNvPr>
              <p:cNvCxnSpPr>
                <a:cxnSpLocks/>
              </p:cNvCxnSpPr>
              <p:nvPr/>
            </p:nvCxnSpPr>
            <p:spPr>
              <a:xfrm>
                <a:off x="3614303" y="5693748"/>
                <a:ext cx="0" cy="144000"/>
              </a:xfrm>
              <a:prstGeom prst="line">
                <a:avLst/>
              </a:prstGeom>
              <a:ln w="2857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7" name="直線コネクタ 36">
                <a:extLst>
                  <a:ext uri="{FF2B5EF4-FFF2-40B4-BE49-F238E27FC236}">
                    <a16:creationId xmlns:a16="http://schemas.microsoft.com/office/drawing/2014/main" id="{ADCBEDA0-49D2-47BB-BA25-2433F187DEF3}"/>
                  </a:ext>
                </a:extLst>
              </p:cNvPr>
              <p:cNvCxnSpPr>
                <a:cxnSpLocks/>
              </p:cNvCxnSpPr>
              <p:nvPr/>
            </p:nvCxnSpPr>
            <p:spPr>
              <a:xfrm>
                <a:off x="2126406" y="5693748"/>
                <a:ext cx="0" cy="144000"/>
              </a:xfrm>
              <a:prstGeom prst="line">
                <a:avLst/>
              </a:prstGeom>
              <a:ln w="2857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8" name="直線コネクタ 37">
                <a:extLst>
                  <a:ext uri="{FF2B5EF4-FFF2-40B4-BE49-F238E27FC236}">
                    <a16:creationId xmlns:a16="http://schemas.microsoft.com/office/drawing/2014/main" id="{BF7AA077-D600-C8A2-72D4-6EE33A813F1D}"/>
                  </a:ext>
                </a:extLst>
              </p:cNvPr>
              <p:cNvCxnSpPr>
                <a:cxnSpLocks/>
              </p:cNvCxnSpPr>
              <p:nvPr/>
            </p:nvCxnSpPr>
            <p:spPr>
              <a:xfrm>
                <a:off x="2112114" y="5700100"/>
                <a:ext cx="1516477" cy="0"/>
              </a:xfrm>
              <a:prstGeom prst="line">
                <a:avLst/>
              </a:prstGeom>
              <a:ln w="2857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40" name="テキスト ボックス 39">
              <a:extLst>
                <a:ext uri="{FF2B5EF4-FFF2-40B4-BE49-F238E27FC236}">
                  <a16:creationId xmlns:a16="http://schemas.microsoft.com/office/drawing/2014/main" id="{5B30DAB8-9826-E347-9278-6B043223D79E}"/>
                </a:ext>
              </a:extLst>
            </p:cNvPr>
            <p:cNvSpPr txBox="1"/>
            <p:nvPr/>
          </p:nvSpPr>
          <p:spPr>
            <a:xfrm>
              <a:off x="1725403" y="5086411"/>
              <a:ext cx="718145" cy="215444"/>
            </a:xfrm>
            <a:prstGeom prst="rect">
              <a:avLst/>
            </a:prstGeom>
            <a:noFill/>
          </p:spPr>
          <p:txBody>
            <a:bodyPr wrap="none" lIns="0" tIns="0" rIns="0" bIns="0" rtlCol="0">
              <a:spAutoFit/>
            </a:bodyPr>
            <a:lstStyle/>
            <a:p>
              <a:r>
                <a:rPr kumimoji="1" lang="ja-JP" altLang="en-US" sz="1400" dirty="0">
                  <a:latin typeface="メイリオ" panose="020B0604030504040204" pitchFamily="50" charset="-128"/>
                  <a:ea typeface="メイリオ" panose="020B0604030504040204" pitchFamily="50" charset="-128"/>
                </a:rPr>
                <a:t>被相続人</a:t>
              </a:r>
            </a:p>
          </p:txBody>
        </p:sp>
        <p:sp>
          <p:nvSpPr>
            <p:cNvPr id="42" name="テキスト ボックス 41">
              <a:extLst>
                <a:ext uri="{FF2B5EF4-FFF2-40B4-BE49-F238E27FC236}">
                  <a16:creationId xmlns:a16="http://schemas.microsoft.com/office/drawing/2014/main" id="{589A74C8-7E8C-8733-BEAD-554241AF7B63}"/>
                </a:ext>
              </a:extLst>
            </p:cNvPr>
            <p:cNvSpPr txBox="1"/>
            <p:nvPr/>
          </p:nvSpPr>
          <p:spPr>
            <a:xfrm>
              <a:off x="3235135" y="5086411"/>
              <a:ext cx="1256754" cy="215444"/>
            </a:xfrm>
            <a:prstGeom prst="rect">
              <a:avLst/>
            </a:prstGeom>
            <a:noFill/>
          </p:spPr>
          <p:txBody>
            <a:bodyPr wrap="none" lIns="0" tIns="0" rIns="0" bIns="0" rtlCol="0">
              <a:spAutoFit/>
            </a:bodyPr>
            <a:lstStyle/>
            <a:p>
              <a:r>
                <a:rPr kumimoji="1" lang="ja-JP" altLang="en-US" sz="1400" dirty="0">
                  <a:latin typeface="メイリオ" panose="020B0604030504040204" pitchFamily="50" charset="-128"/>
                  <a:ea typeface="メイリオ" panose="020B0604030504040204" pitchFamily="50" charset="-128"/>
                </a:rPr>
                <a:t>配偶者（故人）</a:t>
              </a:r>
            </a:p>
          </p:txBody>
        </p:sp>
        <p:sp>
          <p:nvSpPr>
            <p:cNvPr id="43" name="テキスト ボックス 42">
              <a:extLst>
                <a:ext uri="{FF2B5EF4-FFF2-40B4-BE49-F238E27FC236}">
                  <a16:creationId xmlns:a16="http://schemas.microsoft.com/office/drawing/2014/main" id="{71EC748E-0F6E-742A-16EF-99C960D741B8}"/>
                </a:ext>
              </a:extLst>
            </p:cNvPr>
            <p:cNvSpPr txBox="1"/>
            <p:nvPr/>
          </p:nvSpPr>
          <p:spPr>
            <a:xfrm>
              <a:off x="1399597" y="6745428"/>
              <a:ext cx="538609" cy="430887"/>
            </a:xfrm>
            <a:prstGeom prst="rect">
              <a:avLst/>
            </a:prstGeom>
            <a:noFill/>
          </p:spPr>
          <p:txBody>
            <a:bodyPr wrap="none" lIns="0" tIns="0" rIns="0" bIns="0" rtlCol="0">
              <a:spAutoFit/>
            </a:bodyPr>
            <a:lstStyle/>
            <a:p>
              <a:pPr algn="ctr"/>
              <a:r>
                <a:rPr kumimoji="1" lang="ja-JP" altLang="en-US" sz="1400" dirty="0">
                  <a:latin typeface="メイリオ" panose="020B0604030504040204" pitchFamily="50" charset="-128"/>
                  <a:ea typeface="メイリオ" panose="020B0604030504040204" pitchFamily="50" charset="-128"/>
                </a:rPr>
                <a:t>養子</a:t>
              </a:r>
              <a:r>
                <a:rPr kumimoji="1" lang="en-US" altLang="ja-JP" sz="1400" dirty="0">
                  <a:latin typeface="メイリオ" panose="020B0604030504040204" pitchFamily="50" charset="-128"/>
                  <a:ea typeface="メイリオ" panose="020B0604030504040204" pitchFamily="50" charset="-128"/>
                </a:rPr>
                <a:t>C</a:t>
              </a:r>
            </a:p>
            <a:p>
              <a:pPr algn="ctr"/>
              <a:r>
                <a:rPr kumimoji="1" lang="ja-JP" altLang="en-US" sz="1400" dirty="0">
                  <a:latin typeface="メイリオ" panose="020B0604030504040204" pitchFamily="50" charset="-128"/>
                  <a:ea typeface="メイリオ" panose="020B0604030504040204" pitchFamily="50" charset="-128"/>
                </a:rPr>
                <a:t>（妻）</a:t>
              </a:r>
            </a:p>
          </p:txBody>
        </p:sp>
        <p:sp>
          <p:nvSpPr>
            <p:cNvPr id="44" name="テキスト ボックス 43">
              <a:extLst>
                <a:ext uri="{FF2B5EF4-FFF2-40B4-BE49-F238E27FC236}">
                  <a16:creationId xmlns:a16="http://schemas.microsoft.com/office/drawing/2014/main" id="{2336C715-7C17-03C3-FD4F-4F6A32C2F32F}"/>
                </a:ext>
              </a:extLst>
            </p:cNvPr>
            <p:cNvSpPr txBox="1"/>
            <p:nvPr/>
          </p:nvSpPr>
          <p:spPr>
            <a:xfrm>
              <a:off x="2650558" y="6745428"/>
              <a:ext cx="538609" cy="430887"/>
            </a:xfrm>
            <a:prstGeom prst="rect">
              <a:avLst/>
            </a:prstGeom>
            <a:noFill/>
          </p:spPr>
          <p:txBody>
            <a:bodyPr wrap="none" lIns="0" tIns="0" rIns="0" bIns="0" rtlCol="0">
              <a:spAutoFit/>
            </a:bodyPr>
            <a:lstStyle/>
            <a:p>
              <a:pPr algn="ctr"/>
              <a:r>
                <a:rPr kumimoji="1" lang="ja-JP" altLang="en-US" sz="1400" dirty="0">
                  <a:latin typeface="メイリオ" panose="020B0604030504040204" pitchFamily="50" charset="-128"/>
                  <a:ea typeface="メイリオ" panose="020B0604030504040204" pitchFamily="50" charset="-128"/>
                </a:rPr>
                <a:t>実子</a:t>
              </a:r>
              <a:r>
                <a:rPr kumimoji="1" lang="en-US" altLang="ja-JP" sz="1400" dirty="0">
                  <a:latin typeface="メイリオ" panose="020B0604030504040204" pitchFamily="50" charset="-128"/>
                  <a:ea typeface="メイリオ" panose="020B0604030504040204" pitchFamily="50" charset="-128"/>
                </a:rPr>
                <a:t>B</a:t>
              </a:r>
            </a:p>
            <a:p>
              <a:pPr algn="ctr"/>
              <a:r>
                <a:rPr kumimoji="1" lang="ja-JP" altLang="en-US" sz="1400" dirty="0">
                  <a:latin typeface="メイリオ" panose="020B0604030504040204" pitchFamily="50" charset="-128"/>
                  <a:ea typeface="メイリオ" panose="020B0604030504040204" pitchFamily="50" charset="-128"/>
                </a:rPr>
                <a:t>（夫）</a:t>
              </a:r>
            </a:p>
          </p:txBody>
        </p:sp>
        <p:sp>
          <p:nvSpPr>
            <p:cNvPr id="45" name="テキスト ボックス 44">
              <a:extLst>
                <a:ext uri="{FF2B5EF4-FFF2-40B4-BE49-F238E27FC236}">
                  <a16:creationId xmlns:a16="http://schemas.microsoft.com/office/drawing/2014/main" id="{6EF64AC7-4835-6A16-5899-115E02D2EE4F}"/>
                </a:ext>
              </a:extLst>
            </p:cNvPr>
            <p:cNvSpPr txBox="1"/>
            <p:nvPr/>
          </p:nvSpPr>
          <p:spPr>
            <a:xfrm>
              <a:off x="3962820" y="6745428"/>
              <a:ext cx="480901" cy="215444"/>
            </a:xfrm>
            <a:prstGeom prst="rect">
              <a:avLst/>
            </a:prstGeom>
            <a:noFill/>
          </p:spPr>
          <p:txBody>
            <a:bodyPr wrap="none" lIns="0" tIns="0" rIns="0" bIns="0" rtlCol="0">
              <a:spAutoFit/>
            </a:bodyPr>
            <a:lstStyle/>
            <a:p>
              <a:r>
                <a:rPr kumimoji="1" lang="ja-JP" altLang="en-US" sz="1400" dirty="0">
                  <a:latin typeface="メイリオ" panose="020B0604030504040204" pitchFamily="50" charset="-128"/>
                  <a:ea typeface="メイリオ" panose="020B0604030504040204" pitchFamily="50" charset="-128"/>
                </a:rPr>
                <a:t>実子</a:t>
              </a:r>
              <a:r>
                <a:rPr kumimoji="1" lang="en-US" altLang="ja-JP" sz="1400" dirty="0">
                  <a:latin typeface="メイリオ" panose="020B0604030504040204" pitchFamily="50" charset="-128"/>
                  <a:ea typeface="メイリオ" panose="020B0604030504040204" pitchFamily="50" charset="-128"/>
                </a:rPr>
                <a:t>A</a:t>
              </a:r>
              <a:endParaRPr kumimoji="1" lang="ja-JP" altLang="en-US" sz="1400" dirty="0">
                <a:latin typeface="メイリオ" panose="020B0604030504040204" pitchFamily="50" charset="-128"/>
                <a:ea typeface="メイリオ" panose="020B0604030504040204" pitchFamily="50" charset="-128"/>
              </a:endParaRPr>
            </a:p>
          </p:txBody>
        </p:sp>
      </p:grpSp>
      <p:sp>
        <p:nvSpPr>
          <p:cNvPr id="47" name="コンテンツ プレースホルダー 2">
            <a:extLst>
              <a:ext uri="{FF2B5EF4-FFF2-40B4-BE49-F238E27FC236}">
                <a16:creationId xmlns:a16="http://schemas.microsoft.com/office/drawing/2014/main" id="{96D3E417-84BA-4AB6-5FC9-F265D98F6D87}"/>
              </a:ext>
            </a:extLst>
          </p:cNvPr>
          <p:cNvSpPr txBox="1">
            <a:spLocks/>
          </p:cNvSpPr>
          <p:nvPr/>
        </p:nvSpPr>
        <p:spPr>
          <a:xfrm>
            <a:off x="891052" y="2799728"/>
            <a:ext cx="4454853" cy="3372494"/>
          </a:xfrm>
          <a:prstGeom prst="rect">
            <a:avLst/>
          </a:prstGeom>
        </p:spPr>
        <p:txBody>
          <a:bodyPr vert="horz" lIns="91440" tIns="45720" rIns="91440" bIns="45720" rtlCol="0">
            <a:normAutofit/>
          </a:bodyPr>
          <a:lstStyle>
            <a:lvl1pPr marL="251986" indent="-251986" algn="l" defTabSz="1007943" rtl="0" eaLnBrk="1" latinLnBrk="0" hangingPunct="1">
              <a:lnSpc>
                <a:spcPct val="90000"/>
              </a:lnSpc>
              <a:spcBef>
                <a:spcPts val="1102"/>
              </a:spcBef>
              <a:buFont typeface="Arial" panose="020B0604020202020204" pitchFamily="34" charset="0"/>
              <a:buChar char="•"/>
              <a:defRPr kumimoji="1"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kumimoji="1"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kumimoji="1"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a:lstStyle>
          <a:p>
            <a:pPr marL="0" indent="0">
              <a:lnSpc>
                <a:spcPct val="120000"/>
              </a:lnSpc>
              <a:buNone/>
            </a:pPr>
            <a:r>
              <a:rPr lang="ja-JP" altLang="en-US" sz="2400" dirty="0">
                <a:latin typeface="メイリオ" panose="020B0604030504040204" pitchFamily="50" charset="-128"/>
                <a:ea typeface="メイリオ" panose="020B0604030504040204" pitchFamily="50" charset="-128"/>
              </a:rPr>
              <a:t>そのため、養子縁組で法定相続人の数を増やすことで相続税の非課税枠を追加することができます。</a:t>
            </a:r>
            <a:br>
              <a:rPr lang="en-US" altLang="ja-JP"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養子縁組というのは、血縁関係がない人とも親子関係を発生させる制度のことです。</a:t>
            </a:r>
            <a:endParaRPr lang="en-US" altLang="ja-JP"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73780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96BA8B-86A7-FAD1-D458-399A49C3FCB7}"/>
              </a:ext>
            </a:extLst>
          </p:cNvPr>
          <p:cNvSpPr>
            <a:spLocks noGrp="1"/>
          </p:cNvSpPr>
          <p:nvPr>
            <p:ph type="title"/>
          </p:nvPr>
        </p:nvSpPr>
        <p:spPr/>
        <p:txBody>
          <a:bodyPr>
            <a:normAutofit/>
          </a:bodyPr>
          <a:lstStyle/>
          <a:p>
            <a:r>
              <a:rPr lang="ja-JP" altLang="en-US" dirty="0"/>
              <a:t>④生命保険を活用する</a:t>
            </a:r>
            <a:endParaRPr kumimoji="1" lang="ja-JP" altLang="en-US" sz="1800" dirty="0"/>
          </a:p>
        </p:txBody>
      </p:sp>
      <p:sp>
        <p:nvSpPr>
          <p:cNvPr id="4" name="テキスト ボックス 3">
            <a:extLst>
              <a:ext uri="{FF2B5EF4-FFF2-40B4-BE49-F238E27FC236}">
                <a16:creationId xmlns:a16="http://schemas.microsoft.com/office/drawing/2014/main" id="{23F9CCB6-FEDA-EBC3-66A3-3B0A5459522B}"/>
              </a:ext>
            </a:extLst>
          </p:cNvPr>
          <p:cNvSpPr txBox="1"/>
          <p:nvPr/>
        </p:nvSpPr>
        <p:spPr>
          <a:xfrm>
            <a:off x="881063" y="1258888"/>
            <a:ext cx="8929687" cy="1311128"/>
          </a:xfrm>
          <a:prstGeom prst="rect">
            <a:avLst/>
          </a:prstGeom>
          <a:noFill/>
        </p:spPr>
        <p:txBody>
          <a:bodyPr wrap="square" rtlCol="0">
            <a:spAutoFit/>
          </a:bodyPr>
          <a:lstStyle/>
          <a:p>
            <a:pPr>
              <a:lnSpc>
                <a:spcPct val="110000"/>
              </a:lnSpc>
            </a:pPr>
            <a:r>
              <a:rPr lang="ja-JP" altLang="en-US" sz="2400" dirty="0">
                <a:latin typeface="メイリオ" panose="020B0604030504040204" pitchFamily="50" charset="-128"/>
                <a:ea typeface="メイリオ" panose="020B0604030504040204" pitchFamily="50" charset="-128"/>
              </a:rPr>
              <a:t>生命保険の活用は、相続税の非課税枠を増やすだけでなく、現金で受け取れることから納税資金の準備として活用できるメリットもあります。</a:t>
            </a:r>
            <a:endParaRPr lang="en-US" altLang="ja-JP" sz="2400" dirty="0">
              <a:latin typeface="メイリオ" panose="020B0604030504040204" pitchFamily="50" charset="-128"/>
              <a:ea typeface="メイリオ" panose="020B0604030504040204" pitchFamily="50" charset="-128"/>
            </a:endParaRPr>
          </a:p>
        </p:txBody>
      </p:sp>
      <p:sp>
        <p:nvSpPr>
          <p:cNvPr id="5" name="角丸四角形 8">
            <a:extLst>
              <a:ext uri="{FF2B5EF4-FFF2-40B4-BE49-F238E27FC236}">
                <a16:creationId xmlns:a16="http://schemas.microsoft.com/office/drawing/2014/main" id="{511B0301-CDA5-BAE1-4D57-73A813B0EE57}"/>
              </a:ext>
            </a:extLst>
          </p:cNvPr>
          <p:cNvSpPr/>
          <p:nvPr/>
        </p:nvSpPr>
        <p:spPr>
          <a:xfrm>
            <a:off x="881063" y="3107048"/>
            <a:ext cx="8929687" cy="1679622"/>
          </a:xfrm>
          <a:prstGeom prst="roundRect">
            <a:avLst>
              <a:gd name="adj" fmla="val 6277"/>
            </a:avLst>
          </a:prstGeom>
          <a:noFill/>
          <a:ln w="57150">
            <a:solidFill>
              <a:srgbClr val="FF6600"/>
            </a:solidFill>
          </a:ln>
          <a:effectLst/>
        </p:spPr>
        <p:style>
          <a:lnRef idx="2">
            <a:schemeClr val="accent1">
              <a:shade val="50000"/>
            </a:schemeClr>
          </a:lnRef>
          <a:fillRef idx="1">
            <a:schemeClr val="accent1"/>
          </a:fillRef>
          <a:effectRef idx="0">
            <a:schemeClr val="accent1"/>
          </a:effectRef>
          <a:fontRef idx="minor">
            <a:schemeClr val="lt1"/>
          </a:fontRef>
        </p:style>
        <p:txBody>
          <a:bodyPr tIns="360000" bIns="72000" anchor="ctr"/>
          <a:lstStyle/>
          <a:p>
            <a:pPr>
              <a:lnSpc>
                <a:spcPct val="110000"/>
              </a:lnSpc>
              <a:defRPr/>
            </a:pPr>
            <a:r>
              <a:rPr lang="ja-JP" altLang="en-US" b="1" dirty="0">
                <a:solidFill>
                  <a:schemeClr val="tx1"/>
                </a:solidFill>
                <a:latin typeface="メイリオ" panose="020B0604030504040204" pitchFamily="50" charset="-128"/>
                <a:ea typeface="メイリオ" panose="020B0604030504040204" pitchFamily="50" charset="-128"/>
              </a:rPr>
              <a:t>相続税法第</a:t>
            </a:r>
            <a:r>
              <a:rPr lang="en-US" altLang="ja-JP" b="1" dirty="0">
                <a:solidFill>
                  <a:schemeClr val="tx1"/>
                </a:solidFill>
                <a:latin typeface="メイリオ" panose="020B0604030504040204" pitchFamily="50" charset="-128"/>
                <a:ea typeface="メイリオ" panose="020B0604030504040204" pitchFamily="50" charset="-128"/>
              </a:rPr>
              <a:t>12</a:t>
            </a:r>
            <a:r>
              <a:rPr lang="ja-JP" altLang="en-US" b="1" dirty="0">
                <a:solidFill>
                  <a:schemeClr val="tx1"/>
                </a:solidFill>
                <a:latin typeface="メイリオ" panose="020B0604030504040204" pitchFamily="50" charset="-128"/>
                <a:ea typeface="メイリオ" panose="020B0604030504040204" pitchFamily="50" charset="-128"/>
              </a:rPr>
              <a:t>条：「相続税の非課税財産」</a:t>
            </a:r>
            <a:endParaRPr lang="en-US" altLang="ja-JP" b="1" dirty="0">
              <a:solidFill>
                <a:schemeClr val="tx1"/>
              </a:solidFill>
              <a:latin typeface="メイリオ" panose="020B0604030504040204" pitchFamily="50" charset="-128"/>
              <a:ea typeface="メイリオ" panose="020B0604030504040204" pitchFamily="50" charset="-128"/>
            </a:endParaRPr>
          </a:p>
          <a:p>
            <a:pPr>
              <a:defRPr/>
            </a:pPr>
            <a:r>
              <a:rPr lang="en-US" altLang="ja-JP" sz="3600" b="1" dirty="0">
                <a:solidFill>
                  <a:srgbClr val="FF0000"/>
                </a:solidFill>
                <a:latin typeface="メイリオ" panose="020B0604030504040204" pitchFamily="50" charset="-128"/>
                <a:ea typeface="メイリオ" panose="020B0604030504040204" pitchFamily="50" charset="-128"/>
              </a:rPr>
              <a:t>500</a:t>
            </a:r>
            <a:r>
              <a:rPr lang="ja-JP" altLang="en-US" sz="3600" b="1" dirty="0">
                <a:solidFill>
                  <a:srgbClr val="FF0000"/>
                </a:solidFill>
                <a:latin typeface="メイリオ" panose="020B0604030504040204" pitchFamily="50" charset="-128"/>
                <a:ea typeface="メイリオ" panose="020B0604030504040204" pitchFamily="50" charset="-128"/>
              </a:rPr>
              <a:t>万円</a:t>
            </a:r>
            <a:r>
              <a:rPr lang="en-US" altLang="ja-JP" sz="3600" b="1" dirty="0">
                <a:solidFill>
                  <a:schemeClr val="tx1"/>
                </a:solidFill>
                <a:latin typeface="メイリオ" panose="020B0604030504040204" pitchFamily="50" charset="-128"/>
                <a:ea typeface="メイリオ" panose="020B0604030504040204" pitchFamily="50" charset="-128"/>
              </a:rPr>
              <a:t>×</a:t>
            </a:r>
            <a:r>
              <a:rPr lang="ja-JP" altLang="en-US" sz="3600" b="1" dirty="0">
                <a:solidFill>
                  <a:schemeClr val="tx1"/>
                </a:solidFill>
                <a:latin typeface="メイリオ" panose="020B0604030504040204" pitchFamily="50" charset="-128"/>
                <a:ea typeface="メイリオ" panose="020B0604030504040204" pitchFamily="50" charset="-128"/>
              </a:rPr>
              <a:t>法定相続人の数＝</a:t>
            </a:r>
            <a:r>
              <a:rPr lang="ja-JP" altLang="en-US" sz="3600" b="1" dirty="0">
                <a:solidFill>
                  <a:srgbClr val="FF6600"/>
                </a:solidFill>
                <a:latin typeface="メイリオ" panose="020B0604030504040204" pitchFamily="50" charset="-128"/>
                <a:ea typeface="メイリオ" panose="020B0604030504040204" pitchFamily="50" charset="-128"/>
              </a:rPr>
              <a:t>非課税限度額</a:t>
            </a:r>
            <a:endParaRPr lang="en-US" altLang="ja-JP" sz="3455" b="1" dirty="0">
              <a:solidFill>
                <a:srgbClr val="FF6600"/>
              </a:solidFill>
              <a:latin typeface="メイリオ" panose="020B0604030504040204" pitchFamily="50" charset="-128"/>
              <a:ea typeface="メイリオ" panose="020B0604030504040204" pitchFamily="50" charset="-128"/>
            </a:endParaRPr>
          </a:p>
        </p:txBody>
      </p:sp>
      <p:sp>
        <p:nvSpPr>
          <p:cNvPr id="6" name="正方形/長方形 5">
            <a:extLst>
              <a:ext uri="{FF2B5EF4-FFF2-40B4-BE49-F238E27FC236}">
                <a16:creationId xmlns:a16="http://schemas.microsoft.com/office/drawing/2014/main" id="{36440D3F-828F-06F4-C1D4-8BFAB7E3BCF9}"/>
              </a:ext>
            </a:extLst>
          </p:cNvPr>
          <p:cNvSpPr/>
          <p:nvPr/>
        </p:nvSpPr>
        <p:spPr>
          <a:xfrm>
            <a:off x="1308633" y="2928604"/>
            <a:ext cx="8074546" cy="468000"/>
          </a:xfrm>
          <a:prstGeom prst="rect">
            <a:avLst/>
          </a:prstGeom>
          <a:solidFill>
            <a:srgbClr val="FF66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400" b="1" dirty="0">
                <a:latin typeface="メイリオ" panose="020B0604030504040204" pitchFamily="50" charset="-128"/>
                <a:ea typeface="メイリオ" panose="020B0604030504040204" pitchFamily="50" charset="-128"/>
              </a:rPr>
              <a:t>「生命保険の非課税枠」</a:t>
            </a:r>
          </a:p>
        </p:txBody>
      </p:sp>
    </p:spTree>
    <p:extLst>
      <p:ext uri="{BB962C8B-B14F-4D97-AF65-F5344CB8AC3E}">
        <p14:creationId xmlns:p14="http://schemas.microsoft.com/office/powerpoint/2010/main" val="25056945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71DC18FD-B728-C479-4CD6-B79F74F55DB7}"/>
              </a:ext>
            </a:extLst>
          </p:cNvPr>
          <p:cNvSpPr txBox="1">
            <a:spLocks/>
          </p:cNvSpPr>
          <p:nvPr/>
        </p:nvSpPr>
        <p:spPr>
          <a:xfrm>
            <a:off x="0" y="2264229"/>
            <a:ext cx="10691813" cy="3048000"/>
          </a:xfrm>
          <a:prstGeom prst="rect">
            <a:avLst/>
          </a:prstGeom>
        </p:spPr>
        <p:txBody>
          <a:bodyPr vert="horz" lIns="91440" tIns="45720" rIns="91440" bIns="45720" rtlCol="0" anchor="ctr">
            <a:normAutofit fontScale="97500"/>
          </a:bodyPr>
          <a:lstStyle>
            <a:lvl1pPr algn="l" defTabSz="1007943" rtl="0" eaLnBrk="1" latinLnBrk="0" hangingPunct="1">
              <a:lnSpc>
                <a:spcPct val="90000"/>
              </a:lnSpc>
              <a:spcBef>
                <a:spcPct val="0"/>
              </a:spcBef>
              <a:buNone/>
              <a:defRPr kumimoji="1" sz="4850" kern="1200">
                <a:solidFill>
                  <a:schemeClr val="tx1"/>
                </a:solidFill>
                <a:latin typeface="+mj-lt"/>
                <a:ea typeface="+mj-ea"/>
                <a:cs typeface="+mj-cs"/>
              </a:defRPr>
            </a:lvl1pPr>
          </a:lstStyle>
          <a:p>
            <a:pPr algn="ctr">
              <a:lnSpc>
                <a:spcPct val="120000"/>
              </a:lnSpc>
            </a:pPr>
            <a:r>
              <a:rPr lang="ja-JP" altLang="ja-JP" b="1" dirty="0">
                <a:solidFill>
                  <a:schemeClr val="bg1"/>
                </a:solidFill>
                <a:latin typeface="メイリオ" panose="020B0604030504040204" pitchFamily="50" charset="-128"/>
                <a:ea typeface="メイリオ" panose="020B0604030504040204" pitchFamily="50" charset="-128"/>
                <a:cs typeface="Meiryo"/>
                <a:sym typeface="Meiryo"/>
              </a:rPr>
              <a:t>【</a:t>
            </a:r>
            <a:r>
              <a:rPr lang="en-US" altLang="ja-JP" b="1" dirty="0">
                <a:solidFill>
                  <a:schemeClr val="bg1"/>
                </a:solidFill>
                <a:latin typeface="メイリオ" panose="020B0604030504040204" pitchFamily="50" charset="-128"/>
                <a:ea typeface="メイリオ" panose="020B0604030504040204" pitchFamily="50" charset="-128"/>
                <a:cs typeface="Meiryo"/>
                <a:sym typeface="Meiryo"/>
              </a:rPr>
              <a:t> </a:t>
            </a:r>
            <a:r>
              <a:rPr lang="ja-JP" altLang="ja-JP" b="1" dirty="0">
                <a:solidFill>
                  <a:schemeClr val="bg1"/>
                </a:solidFill>
                <a:latin typeface="メイリオ" panose="020B0604030504040204" pitchFamily="50" charset="-128"/>
                <a:ea typeface="メイリオ" panose="020B0604030504040204" pitchFamily="50" charset="-128"/>
                <a:cs typeface="Meiryo"/>
                <a:sym typeface="Meiryo"/>
              </a:rPr>
              <a:t>第</a:t>
            </a:r>
            <a:r>
              <a:rPr lang="ja-JP" altLang="en-US" b="1" dirty="0">
                <a:solidFill>
                  <a:schemeClr val="bg1"/>
                </a:solidFill>
                <a:latin typeface="メイリオ" panose="020B0604030504040204" pitchFamily="50" charset="-128"/>
                <a:ea typeface="メイリオ" panose="020B0604030504040204" pitchFamily="50" charset="-128"/>
                <a:cs typeface="Meiryo"/>
                <a:sym typeface="Meiryo"/>
              </a:rPr>
              <a:t>３</a:t>
            </a:r>
            <a:r>
              <a:rPr lang="ja-JP" altLang="ja-JP" b="1" dirty="0">
                <a:solidFill>
                  <a:schemeClr val="bg1"/>
                </a:solidFill>
                <a:latin typeface="メイリオ" panose="020B0604030504040204" pitchFamily="50" charset="-128"/>
                <a:ea typeface="メイリオ" panose="020B0604030504040204" pitchFamily="50" charset="-128"/>
                <a:cs typeface="Meiryo"/>
                <a:sym typeface="Meiryo"/>
              </a:rPr>
              <a:t>章</a:t>
            </a:r>
            <a:r>
              <a:rPr lang="en-US" altLang="ja-JP" b="1" dirty="0">
                <a:solidFill>
                  <a:schemeClr val="bg1"/>
                </a:solidFill>
                <a:latin typeface="メイリオ" panose="020B0604030504040204" pitchFamily="50" charset="-128"/>
                <a:ea typeface="メイリオ" panose="020B0604030504040204" pitchFamily="50" charset="-128"/>
                <a:cs typeface="Meiryo"/>
                <a:sym typeface="Meiryo"/>
              </a:rPr>
              <a:t> </a:t>
            </a:r>
            <a:r>
              <a:rPr lang="ja-JP" altLang="ja-JP" b="1" dirty="0">
                <a:solidFill>
                  <a:schemeClr val="bg1"/>
                </a:solidFill>
                <a:latin typeface="メイリオ" panose="020B0604030504040204" pitchFamily="50" charset="-128"/>
                <a:ea typeface="メイリオ" panose="020B0604030504040204" pitchFamily="50" charset="-128"/>
                <a:cs typeface="Meiryo"/>
                <a:sym typeface="Meiryo"/>
              </a:rPr>
              <a:t>】</a:t>
            </a:r>
            <a:br>
              <a:rPr lang="en-US" altLang="ja-JP" b="1" dirty="0">
                <a:solidFill>
                  <a:schemeClr val="bg1"/>
                </a:solidFill>
                <a:latin typeface="メイリオ" panose="020B0604030504040204" pitchFamily="50" charset="-128"/>
                <a:ea typeface="メイリオ" panose="020B0604030504040204" pitchFamily="50" charset="-128"/>
                <a:cs typeface="Meiryo"/>
                <a:sym typeface="Meiryo"/>
              </a:rPr>
            </a:br>
            <a:r>
              <a:rPr lang="ja-JP" altLang="en-US" b="1" dirty="0">
                <a:solidFill>
                  <a:schemeClr val="bg1"/>
                </a:solidFill>
                <a:latin typeface="メイリオ" panose="020B0604030504040204" pitchFamily="50" charset="-128"/>
                <a:ea typeface="メイリオ" panose="020B0604030504040204" pitchFamily="50" charset="-128"/>
                <a:cs typeface="Meiryo"/>
                <a:sym typeface="Meiryo"/>
              </a:rPr>
              <a:t>争族</a:t>
            </a:r>
            <a:r>
              <a:rPr lang="ja-JP" altLang="en-US" b="1" dirty="0">
                <a:solidFill>
                  <a:schemeClr val="bg1"/>
                </a:solidFill>
                <a:latin typeface="メイリオ" panose="020B0604030504040204" pitchFamily="50" charset="-128"/>
                <a:ea typeface="メイリオ" panose="020B0604030504040204" pitchFamily="50" charset="-128"/>
              </a:rPr>
              <a:t>対策</a:t>
            </a:r>
          </a:p>
        </p:txBody>
      </p:sp>
    </p:spTree>
    <p:extLst>
      <p:ext uri="{BB962C8B-B14F-4D97-AF65-F5344CB8AC3E}">
        <p14:creationId xmlns:p14="http://schemas.microsoft.com/office/powerpoint/2010/main" val="3477464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041E118-967E-BFAE-CF5B-4DCABF09C499}"/>
              </a:ext>
            </a:extLst>
          </p:cNvPr>
          <p:cNvSpPr>
            <a:spLocks noGrp="1"/>
          </p:cNvSpPr>
          <p:nvPr>
            <p:ph type="title"/>
          </p:nvPr>
        </p:nvSpPr>
        <p:spPr/>
        <p:txBody>
          <a:bodyPr/>
          <a:lstStyle/>
          <a:p>
            <a:r>
              <a:rPr kumimoji="1" lang="ja-JP" altLang="en-US" dirty="0"/>
              <a:t>争族対策の概要</a:t>
            </a:r>
          </a:p>
        </p:txBody>
      </p:sp>
      <p:sp>
        <p:nvSpPr>
          <p:cNvPr id="3" name="テキスト ボックス 2">
            <a:extLst>
              <a:ext uri="{FF2B5EF4-FFF2-40B4-BE49-F238E27FC236}">
                <a16:creationId xmlns:a16="http://schemas.microsoft.com/office/drawing/2014/main" id="{AEA889D3-92C3-905E-08BE-D63AEF7662D0}"/>
              </a:ext>
            </a:extLst>
          </p:cNvPr>
          <p:cNvSpPr txBox="1"/>
          <p:nvPr/>
        </p:nvSpPr>
        <p:spPr>
          <a:xfrm>
            <a:off x="890562" y="1378642"/>
            <a:ext cx="8839251" cy="2936188"/>
          </a:xfrm>
          <a:prstGeom prst="rect">
            <a:avLst/>
          </a:prstGeom>
          <a:noFill/>
        </p:spPr>
        <p:txBody>
          <a:bodyPr wrap="square" rtlCol="0">
            <a:spAutoFit/>
          </a:bodyPr>
          <a:lstStyle/>
          <a:p>
            <a:pPr>
              <a:lnSpc>
                <a:spcPct val="110000"/>
              </a:lnSpc>
            </a:pPr>
            <a:r>
              <a:rPr lang="ja-JP" altLang="en-US" sz="2400" dirty="0">
                <a:latin typeface="メイリオ" panose="020B0604030504040204" pitchFamily="50" charset="-128"/>
                <a:ea typeface="メイリオ" panose="020B0604030504040204" pitchFamily="50" charset="-128"/>
              </a:rPr>
              <a:t>争族対策とは、遺産分割の時に相続人同士が財産をめぐって争わないように、あらかじめ対策をすることです。</a:t>
            </a:r>
            <a:endParaRPr lang="en-US" altLang="ja-JP" sz="2400" dirty="0">
              <a:latin typeface="メイリオ" panose="020B0604030504040204" pitchFamily="50" charset="-128"/>
              <a:ea typeface="メイリオ" panose="020B0604030504040204" pitchFamily="50" charset="-128"/>
            </a:endParaRPr>
          </a:p>
          <a:p>
            <a:pPr>
              <a:lnSpc>
                <a:spcPct val="110000"/>
              </a:lnSpc>
            </a:pPr>
            <a:r>
              <a:rPr lang="ja-JP" altLang="en-US" sz="2400" dirty="0">
                <a:latin typeface="メイリオ" panose="020B0604030504040204" pitchFamily="50" charset="-128"/>
                <a:ea typeface="メイリオ" panose="020B0604030504040204" pitchFamily="50" charset="-128"/>
              </a:rPr>
              <a:t>遺産分割は相続人同士が話し合いで円満に決めることが理想ですが、相続人が多い場合や関係が複雑な場合、もめごとに発展しかねません。</a:t>
            </a:r>
            <a:endParaRPr lang="en-US" altLang="ja-JP" sz="2400" dirty="0">
              <a:latin typeface="メイリオ" panose="020B0604030504040204" pitchFamily="50" charset="-128"/>
              <a:ea typeface="メイリオ" panose="020B0604030504040204" pitchFamily="50" charset="-128"/>
            </a:endParaRPr>
          </a:p>
          <a:p>
            <a:pPr>
              <a:lnSpc>
                <a:spcPct val="110000"/>
              </a:lnSpc>
            </a:pPr>
            <a:r>
              <a:rPr lang="ja-JP" altLang="en-US" sz="2400" dirty="0">
                <a:latin typeface="メイリオ" panose="020B0604030504040204" pitchFamily="50" charset="-128"/>
                <a:ea typeface="メイリオ" panose="020B0604030504040204" pitchFamily="50" charset="-128"/>
              </a:rPr>
              <a:t>その場合に備えて、財産を持っている人が、あらかじめ分割案を決めておくことができます。</a:t>
            </a:r>
            <a:r>
              <a:rPr lang="ja-JP" altLang="en-US" sz="2400" b="1" dirty="0">
                <a:latin typeface="メイリオ" panose="020B0604030504040204" pitchFamily="50" charset="-128"/>
                <a:ea typeface="メイリオ" panose="020B0604030504040204" pitchFamily="50" charset="-128"/>
              </a:rPr>
              <a:t>（＝遺言書）</a:t>
            </a:r>
            <a:endParaRPr lang="en-US" altLang="ja-JP" sz="2400" b="1" dirty="0">
              <a:latin typeface="メイリオ" panose="020B0604030504040204" pitchFamily="50" charset="-128"/>
              <a:ea typeface="メイリオ" panose="020B0604030504040204" pitchFamily="50" charset="-128"/>
            </a:endParaRPr>
          </a:p>
        </p:txBody>
      </p:sp>
      <p:pic>
        <p:nvPicPr>
          <p:cNvPr id="6" name="図 5" descr="屋内, テーブル, 座る, 小さい が含まれている画像&#10;&#10;自動的に生成された説明">
            <a:extLst>
              <a:ext uri="{FF2B5EF4-FFF2-40B4-BE49-F238E27FC236}">
                <a16:creationId xmlns:a16="http://schemas.microsoft.com/office/drawing/2014/main" id="{531F56F1-5113-72AD-4E86-7435D683A7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7894" y="4009635"/>
            <a:ext cx="4239533" cy="3179650"/>
          </a:xfrm>
          <a:prstGeom prst="rect">
            <a:avLst/>
          </a:prstGeom>
        </p:spPr>
      </p:pic>
    </p:spTree>
    <p:extLst>
      <p:ext uri="{BB962C8B-B14F-4D97-AF65-F5344CB8AC3E}">
        <p14:creationId xmlns:p14="http://schemas.microsoft.com/office/powerpoint/2010/main" val="3921303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Google Shape;36;p2"/>
          <p:cNvSpPr txBox="1">
            <a:spLocks noGrp="1"/>
          </p:cNvSpPr>
          <p:nvPr>
            <p:ph type="title"/>
          </p:nvPr>
        </p:nvSpPr>
        <p:spPr>
          <a:noFill/>
          <a:ln>
            <a:noFill/>
          </a:ln>
        </p:spPr>
        <p:txBody>
          <a:bodyPr spcFirstLastPara="1" wrap="square" lIns="89518" tIns="44747" rIns="89518" bIns="44747" anchor="ctr" anchorCtr="0">
            <a:normAutofit/>
          </a:bodyPr>
          <a:lstStyle/>
          <a:p>
            <a:pPr lvl="0"/>
            <a:r>
              <a:rPr lang="ja-JP" altLang="en-US" b="1" dirty="0">
                <a:solidFill>
                  <a:schemeClr val="bg1"/>
                </a:solidFill>
              </a:rPr>
              <a:t>事務所概要</a:t>
            </a:r>
          </a:p>
        </p:txBody>
      </p:sp>
      <p:sp>
        <p:nvSpPr>
          <p:cNvPr id="6" name="Google Shape;47;p3">
            <a:extLst>
              <a:ext uri="{FF2B5EF4-FFF2-40B4-BE49-F238E27FC236}">
                <a16:creationId xmlns:a16="http://schemas.microsoft.com/office/drawing/2014/main" id="{4711F620-94FC-A4A9-A223-0A23CCC6C663}"/>
              </a:ext>
            </a:extLst>
          </p:cNvPr>
          <p:cNvSpPr/>
          <p:nvPr/>
        </p:nvSpPr>
        <p:spPr>
          <a:xfrm>
            <a:off x="6887001" y="1737537"/>
            <a:ext cx="3195958" cy="4315885"/>
          </a:xfrm>
          <a:prstGeom prst="rect">
            <a:avLst/>
          </a:prstGeom>
          <a:solidFill>
            <a:schemeClr val="bg1">
              <a:lumMod val="85000"/>
            </a:schemeClr>
          </a:solidFill>
          <a:ln w="12700" cap="flat" cmpd="sng">
            <a:noFill/>
            <a:prstDash val="solid"/>
            <a:miter lim="800000"/>
            <a:headEnd type="none" w="sm" len="sm"/>
            <a:tailEnd type="none" w="sm" len="sm"/>
          </a:ln>
        </p:spPr>
        <p:txBody>
          <a:bodyPr spcFirstLastPara="1" wrap="square" lIns="89518" tIns="44747" rIns="89518" bIns="44747" anchor="ctr" anchorCtr="0">
            <a:noAutofit/>
          </a:bodyPr>
          <a:lstStyle/>
          <a:p>
            <a:pPr algn="ctr"/>
            <a:r>
              <a:rPr lang="ja-JP" altLang="en-US" sz="2350" dirty="0">
                <a:solidFill>
                  <a:schemeClr val="lt1"/>
                </a:solidFill>
                <a:latin typeface="Meiryo"/>
                <a:ea typeface="Meiryo"/>
                <a:cs typeface="Meiryo"/>
                <a:sym typeface="Meiryo"/>
              </a:rPr>
              <a:t>事務所写真</a:t>
            </a:r>
            <a:endParaRPr sz="1888" dirty="0"/>
          </a:p>
        </p:txBody>
      </p:sp>
      <p:sp>
        <p:nvSpPr>
          <p:cNvPr id="5" name="Google Shape;38;p2">
            <a:extLst>
              <a:ext uri="{FF2B5EF4-FFF2-40B4-BE49-F238E27FC236}">
                <a16:creationId xmlns:a16="http://schemas.microsoft.com/office/drawing/2014/main" id="{BFD87537-1A39-251B-16D5-811397CAD123}"/>
              </a:ext>
            </a:extLst>
          </p:cNvPr>
          <p:cNvSpPr txBox="1"/>
          <p:nvPr/>
        </p:nvSpPr>
        <p:spPr>
          <a:xfrm>
            <a:off x="881063" y="1282943"/>
            <a:ext cx="5688908" cy="4993789"/>
          </a:xfrm>
          <a:prstGeom prst="rect">
            <a:avLst/>
          </a:prstGeom>
          <a:noFill/>
          <a:ln>
            <a:noFill/>
          </a:ln>
        </p:spPr>
        <p:txBody>
          <a:bodyPr spcFirstLastPara="1" wrap="square" lIns="89518" tIns="44747" rIns="89518" bIns="44747" anchor="t" anchorCtr="0">
            <a:noAutofit/>
          </a:bodyPr>
          <a:lstStyle/>
          <a:p>
            <a:pPr defTabSz="1042798">
              <a:lnSpc>
                <a:spcPct val="200000"/>
              </a:lnSpc>
              <a:buClr>
                <a:srgbClr val="3F3F3F"/>
              </a:buClr>
              <a:buSzPts val="2500"/>
            </a:pPr>
            <a:r>
              <a:rPr kumimoji="1" lang="ja-JP" altLang="en-US" sz="2000" b="1" dirty="0">
                <a:solidFill>
                  <a:srgbClr val="3F3F3F"/>
                </a:solidFill>
                <a:latin typeface="Meiryo"/>
                <a:ea typeface="Meiryo"/>
                <a:cs typeface="Meiryo"/>
                <a:sym typeface="Meiryo"/>
              </a:rPr>
              <a:t>◆事務所名</a:t>
            </a:r>
            <a:r>
              <a:rPr kumimoji="1" lang="en-US" altLang="ja-JP" sz="2000" b="1" dirty="0">
                <a:solidFill>
                  <a:srgbClr val="3F3F3F"/>
                </a:solidFill>
                <a:latin typeface="Meiryo"/>
                <a:ea typeface="Meiryo"/>
                <a:cs typeface="Meiryo"/>
                <a:sym typeface="Meiryo"/>
              </a:rPr>
              <a:t>	</a:t>
            </a:r>
            <a:r>
              <a:rPr kumimoji="1" lang="ja-JP" altLang="en-US" sz="2000" dirty="0">
                <a:solidFill>
                  <a:srgbClr val="3F3F3F"/>
                </a:solidFill>
                <a:latin typeface="Meiryo"/>
                <a:ea typeface="Meiryo"/>
                <a:cs typeface="Meiryo"/>
                <a:sym typeface="Meiryo"/>
              </a:rPr>
              <a:t>●●●●事務所</a:t>
            </a:r>
            <a:endParaRPr kumimoji="1" sz="2000" dirty="0">
              <a:solidFill>
                <a:srgbClr val="000000"/>
              </a:solidFill>
              <a:latin typeface="Meiryo"/>
              <a:ea typeface="Meiryo"/>
              <a:cs typeface="Meiryo"/>
              <a:sym typeface="Meiryo"/>
            </a:endParaRPr>
          </a:p>
          <a:p>
            <a:pPr defTabSz="1042798">
              <a:lnSpc>
                <a:spcPct val="200000"/>
              </a:lnSpc>
              <a:buClr>
                <a:srgbClr val="000000"/>
              </a:buClr>
              <a:buSzPts val="2800"/>
            </a:pPr>
            <a:r>
              <a:rPr kumimoji="1" lang="ja-JP" altLang="en-US" sz="2000" b="1" dirty="0">
                <a:solidFill>
                  <a:srgbClr val="3F3F3F"/>
                </a:solidFill>
                <a:latin typeface="Meiryo"/>
                <a:ea typeface="Meiryo"/>
                <a:cs typeface="Meiryo"/>
                <a:sym typeface="Meiryo"/>
              </a:rPr>
              <a:t>◆創設</a:t>
            </a:r>
            <a:r>
              <a:rPr kumimoji="1" lang="en-US" altLang="ja-JP" sz="2000" b="1" dirty="0">
                <a:solidFill>
                  <a:srgbClr val="3F3F3F"/>
                </a:solidFill>
                <a:latin typeface="Meiryo"/>
                <a:ea typeface="Meiryo"/>
                <a:cs typeface="Meiryo"/>
                <a:sym typeface="Meiryo"/>
              </a:rPr>
              <a:t>		</a:t>
            </a:r>
            <a:r>
              <a:rPr kumimoji="1" lang="en-US" altLang="ja-JP" sz="2000" dirty="0">
                <a:solidFill>
                  <a:srgbClr val="3F3F3F"/>
                </a:solidFill>
                <a:latin typeface="Meiryo"/>
                <a:ea typeface="Meiryo"/>
                <a:cs typeface="Meiryo"/>
                <a:sym typeface="Meiryo"/>
              </a:rPr>
              <a:t>XXXX</a:t>
            </a:r>
            <a:r>
              <a:rPr kumimoji="1" lang="ja-JP" altLang="en-US" sz="2000" dirty="0">
                <a:solidFill>
                  <a:srgbClr val="3F3F3F"/>
                </a:solidFill>
                <a:latin typeface="Meiryo"/>
                <a:ea typeface="Meiryo"/>
                <a:cs typeface="Meiryo"/>
                <a:sym typeface="Meiryo"/>
              </a:rPr>
              <a:t>年（昭和</a:t>
            </a:r>
            <a:r>
              <a:rPr kumimoji="1" lang="en-US" altLang="ja-JP" sz="2000" dirty="0">
                <a:solidFill>
                  <a:srgbClr val="3F3F3F"/>
                </a:solidFill>
                <a:latin typeface="Meiryo"/>
                <a:ea typeface="Meiryo"/>
                <a:cs typeface="Meiryo"/>
                <a:sym typeface="Meiryo"/>
              </a:rPr>
              <a:t>XX</a:t>
            </a:r>
            <a:r>
              <a:rPr kumimoji="1" lang="ja-JP" altLang="en-US" sz="2000" dirty="0">
                <a:solidFill>
                  <a:srgbClr val="3F3F3F"/>
                </a:solidFill>
                <a:latin typeface="Meiryo"/>
                <a:ea typeface="Meiryo"/>
                <a:cs typeface="Meiryo"/>
                <a:sym typeface="Meiryo"/>
              </a:rPr>
              <a:t>年）</a:t>
            </a:r>
            <a:r>
              <a:rPr kumimoji="1" lang="en-US" altLang="ja-JP" sz="2000" dirty="0">
                <a:solidFill>
                  <a:srgbClr val="3F3F3F"/>
                </a:solidFill>
                <a:latin typeface="Meiryo"/>
                <a:ea typeface="Meiryo"/>
                <a:cs typeface="Meiryo"/>
                <a:sym typeface="Meiryo"/>
              </a:rPr>
              <a:t>XX</a:t>
            </a:r>
            <a:r>
              <a:rPr kumimoji="1" lang="ja-JP" altLang="en-US" sz="2000" dirty="0">
                <a:solidFill>
                  <a:srgbClr val="3F3F3F"/>
                </a:solidFill>
                <a:latin typeface="Meiryo"/>
                <a:ea typeface="Meiryo"/>
                <a:cs typeface="Meiryo"/>
                <a:sym typeface="Meiryo"/>
              </a:rPr>
              <a:t>月</a:t>
            </a:r>
            <a:endParaRPr kumimoji="1" lang="en-US" altLang="ja-JP" sz="2000" dirty="0">
              <a:solidFill>
                <a:srgbClr val="3F3F3F"/>
              </a:solidFill>
              <a:latin typeface="Meiryo"/>
              <a:ea typeface="Meiryo"/>
              <a:cs typeface="Meiryo"/>
              <a:sym typeface="Meiryo"/>
            </a:endParaRPr>
          </a:p>
          <a:p>
            <a:pPr defTabSz="1042798">
              <a:lnSpc>
                <a:spcPct val="200000"/>
              </a:lnSpc>
              <a:buClr>
                <a:srgbClr val="000000"/>
              </a:buClr>
              <a:buSzPts val="2800"/>
            </a:pPr>
            <a:r>
              <a:rPr kumimoji="1" lang="ja-JP" altLang="en-US" sz="2000" b="1" dirty="0">
                <a:solidFill>
                  <a:srgbClr val="3F3F3F"/>
                </a:solidFill>
                <a:latin typeface="Meiryo"/>
                <a:ea typeface="Meiryo"/>
                <a:cs typeface="Meiryo"/>
                <a:sym typeface="Meiryo"/>
              </a:rPr>
              <a:t>◆スタッフ総数</a:t>
            </a:r>
            <a:r>
              <a:rPr kumimoji="1" lang="en-US" altLang="ja-JP" sz="2000" b="1" dirty="0">
                <a:solidFill>
                  <a:srgbClr val="3F3F3F"/>
                </a:solidFill>
                <a:latin typeface="Meiryo"/>
                <a:ea typeface="Meiryo"/>
                <a:cs typeface="Meiryo"/>
                <a:sym typeface="Meiryo"/>
              </a:rPr>
              <a:t>	</a:t>
            </a:r>
            <a:r>
              <a:rPr kumimoji="1" lang="en-US" altLang="zh-TW" sz="2000" dirty="0">
                <a:solidFill>
                  <a:srgbClr val="3F3F3F"/>
                </a:solidFill>
                <a:latin typeface="Meiryo"/>
                <a:ea typeface="Meiryo"/>
                <a:cs typeface="Meiryo"/>
                <a:sym typeface="Meiryo"/>
              </a:rPr>
              <a:t>XX</a:t>
            </a:r>
            <a:r>
              <a:rPr kumimoji="1" lang="zh-TW" altLang="en-US" sz="2000" dirty="0">
                <a:solidFill>
                  <a:srgbClr val="3F3F3F"/>
                </a:solidFill>
                <a:latin typeface="Meiryo"/>
                <a:ea typeface="Meiryo"/>
                <a:cs typeface="Meiryo"/>
                <a:sym typeface="Meiryo"/>
              </a:rPr>
              <a:t>名（</a:t>
            </a:r>
            <a:r>
              <a:rPr kumimoji="1" lang="en-US" altLang="zh-TW" sz="2000" dirty="0">
                <a:solidFill>
                  <a:srgbClr val="3F3F3F"/>
                </a:solidFill>
                <a:latin typeface="Meiryo"/>
                <a:ea typeface="Meiryo"/>
                <a:cs typeface="Meiryo"/>
                <a:sym typeface="Meiryo"/>
              </a:rPr>
              <a:t>202X</a:t>
            </a:r>
            <a:r>
              <a:rPr kumimoji="1" lang="zh-TW" altLang="en-US" sz="2000" dirty="0">
                <a:solidFill>
                  <a:srgbClr val="3F3F3F"/>
                </a:solidFill>
                <a:latin typeface="Meiryo"/>
                <a:ea typeface="Meiryo"/>
                <a:cs typeface="Meiryo"/>
                <a:sym typeface="Meiryo"/>
              </a:rPr>
              <a:t>年</a:t>
            </a:r>
            <a:r>
              <a:rPr kumimoji="1" lang="en-US" altLang="zh-TW" sz="2000" dirty="0">
                <a:solidFill>
                  <a:srgbClr val="3F3F3F"/>
                </a:solidFill>
                <a:latin typeface="Meiryo"/>
                <a:ea typeface="Meiryo"/>
                <a:cs typeface="Meiryo"/>
                <a:sym typeface="Meiryo"/>
              </a:rPr>
              <a:t>XX</a:t>
            </a:r>
            <a:r>
              <a:rPr kumimoji="1" lang="zh-TW" altLang="en-US" sz="2000" dirty="0">
                <a:solidFill>
                  <a:srgbClr val="3F3F3F"/>
                </a:solidFill>
                <a:latin typeface="Meiryo"/>
                <a:ea typeface="Meiryo"/>
                <a:cs typeface="Meiryo"/>
                <a:sym typeface="Meiryo"/>
              </a:rPr>
              <a:t>月現在）</a:t>
            </a:r>
            <a:endParaRPr kumimoji="1" lang="en-US" altLang="ja-JP" sz="2000" dirty="0">
              <a:solidFill>
                <a:srgbClr val="3F3F3F"/>
              </a:solidFill>
              <a:latin typeface="Meiryo"/>
              <a:ea typeface="Meiryo"/>
              <a:cs typeface="Meiryo"/>
              <a:sym typeface="Meiryo"/>
            </a:endParaRPr>
          </a:p>
          <a:p>
            <a:pPr defTabSz="1042798">
              <a:lnSpc>
                <a:spcPct val="200000"/>
              </a:lnSpc>
              <a:buClr>
                <a:srgbClr val="000000"/>
              </a:buClr>
              <a:buSzPts val="2800"/>
            </a:pPr>
            <a:r>
              <a:rPr kumimoji="1" lang="ja-JP" altLang="en-US" sz="2000" b="1" dirty="0">
                <a:solidFill>
                  <a:srgbClr val="3F3F3F"/>
                </a:solidFill>
                <a:latin typeface="Meiryo"/>
                <a:ea typeface="Meiryo"/>
                <a:cs typeface="Meiryo"/>
                <a:sym typeface="Meiryo"/>
              </a:rPr>
              <a:t>◆代表者名</a:t>
            </a:r>
            <a:r>
              <a:rPr kumimoji="1" lang="en-US" altLang="ja-JP" sz="2000" b="1" dirty="0">
                <a:solidFill>
                  <a:srgbClr val="3F3F3F"/>
                </a:solidFill>
                <a:latin typeface="Meiryo"/>
                <a:ea typeface="Meiryo"/>
                <a:cs typeface="Meiryo"/>
                <a:sym typeface="Meiryo"/>
              </a:rPr>
              <a:t>	</a:t>
            </a:r>
            <a:r>
              <a:rPr kumimoji="1" lang="en-US" altLang="ja-JP" sz="2000" dirty="0">
                <a:solidFill>
                  <a:srgbClr val="3F3F3F"/>
                </a:solidFill>
                <a:latin typeface="Meiryo"/>
                <a:ea typeface="Meiryo"/>
                <a:cs typeface="Meiryo"/>
                <a:sym typeface="Meiryo"/>
              </a:rPr>
              <a:t>●●</a:t>
            </a:r>
            <a:r>
              <a:rPr kumimoji="1" lang="ja-JP" altLang="en-US" sz="2000" dirty="0">
                <a:solidFill>
                  <a:srgbClr val="3F3F3F"/>
                </a:solidFill>
                <a:latin typeface="Meiryo"/>
                <a:ea typeface="Meiryo"/>
                <a:cs typeface="Meiryo"/>
                <a:sym typeface="Meiryo"/>
              </a:rPr>
              <a:t>●●</a:t>
            </a:r>
            <a:endParaRPr kumimoji="1" lang="en-US" altLang="ja-JP" sz="2000" dirty="0">
              <a:solidFill>
                <a:srgbClr val="3F3F3F"/>
              </a:solidFill>
              <a:latin typeface="Meiryo"/>
              <a:ea typeface="Meiryo"/>
              <a:cs typeface="Meiryo"/>
              <a:sym typeface="Meiryo"/>
            </a:endParaRPr>
          </a:p>
          <a:p>
            <a:pPr defTabSz="1042798">
              <a:lnSpc>
                <a:spcPct val="200000"/>
              </a:lnSpc>
              <a:buClr>
                <a:srgbClr val="000000"/>
              </a:buClr>
              <a:buSzPts val="2800"/>
            </a:pPr>
            <a:r>
              <a:rPr kumimoji="1" lang="ja-JP" altLang="en-US" sz="2000" b="1" dirty="0">
                <a:solidFill>
                  <a:srgbClr val="3F3F3F"/>
                </a:solidFill>
                <a:latin typeface="Meiryo"/>
                <a:ea typeface="Meiryo"/>
                <a:cs typeface="Meiryo"/>
                <a:sym typeface="Meiryo"/>
              </a:rPr>
              <a:t>◆業務内容</a:t>
            </a:r>
            <a:r>
              <a:rPr kumimoji="1" lang="en-US" altLang="ja-JP" sz="2000" b="1" dirty="0">
                <a:solidFill>
                  <a:srgbClr val="3F3F3F"/>
                </a:solidFill>
                <a:latin typeface="Meiryo"/>
                <a:ea typeface="Meiryo"/>
                <a:cs typeface="Meiryo"/>
                <a:sym typeface="Meiryo"/>
              </a:rPr>
              <a:t>	</a:t>
            </a:r>
            <a:r>
              <a:rPr kumimoji="1" lang="en-US" altLang="ja-JP" sz="2000" dirty="0">
                <a:solidFill>
                  <a:srgbClr val="3F3F3F"/>
                </a:solidFill>
                <a:latin typeface="Meiryo"/>
                <a:ea typeface="Meiryo"/>
                <a:cs typeface="Meiryo"/>
                <a:sym typeface="Meiryo"/>
              </a:rPr>
              <a:t>XXXXXXX</a:t>
            </a:r>
            <a:r>
              <a:rPr kumimoji="1" lang="ja-JP" altLang="en-US" sz="2000" dirty="0">
                <a:solidFill>
                  <a:srgbClr val="3F3F3F"/>
                </a:solidFill>
                <a:latin typeface="Meiryo"/>
                <a:ea typeface="Meiryo"/>
                <a:cs typeface="Meiryo"/>
                <a:sym typeface="Meiryo"/>
              </a:rPr>
              <a:t>／ </a:t>
            </a:r>
            <a:r>
              <a:rPr kumimoji="1" lang="en-US" altLang="ja-JP" sz="2000" dirty="0">
                <a:solidFill>
                  <a:srgbClr val="3F3F3F"/>
                </a:solidFill>
                <a:latin typeface="Meiryo"/>
                <a:ea typeface="Meiryo"/>
                <a:cs typeface="Meiryo"/>
                <a:sym typeface="Meiryo"/>
              </a:rPr>
              <a:t>XXXXXXX</a:t>
            </a:r>
            <a:r>
              <a:rPr kumimoji="1" lang="ja-JP" altLang="en-US" sz="2000" dirty="0">
                <a:solidFill>
                  <a:srgbClr val="3F3F3F"/>
                </a:solidFill>
                <a:latin typeface="Meiryo"/>
                <a:ea typeface="Meiryo"/>
                <a:cs typeface="Meiryo"/>
                <a:sym typeface="Meiryo"/>
              </a:rPr>
              <a:t>／</a:t>
            </a:r>
          </a:p>
          <a:p>
            <a:pPr defTabSz="1042798">
              <a:lnSpc>
                <a:spcPct val="200000"/>
              </a:lnSpc>
              <a:buClr>
                <a:srgbClr val="000000"/>
              </a:buClr>
              <a:buSzPts val="2800"/>
            </a:pPr>
            <a:r>
              <a:rPr kumimoji="1" lang="en-US" altLang="ja-JP" sz="2000" dirty="0">
                <a:solidFill>
                  <a:srgbClr val="3F3F3F"/>
                </a:solidFill>
                <a:latin typeface="Meiryo"/>
                <a:ea typeface="Meiryo"/>
                <a:cs typeface="Meiryo"/>
                <a:sym typeface="Meiryo"/>
              </a:rPr>
              <a:t>		XXXXXXX</a:t>
            </a:r>
            <a:r>
              <a:rPr kumimoji="1" lang="ja-JP" altLang="en-US" sz="2000" dirty="0">
                <a:solidFill>
                  <a:srgbClr val="3F3F3F"/>
                </a:solidFill>
                <a:latin typeface="Meiryo"/>
                <a:ea typeface="Meiryo"/>
                <a:cs typeface="Meiryo"/>
                <a:sym typeface="Meiryo"/>
              </a:rPr>
              <a:t>／ </a:t>
            </a:r>
            <a:r>
              <a:rPr kumimoji="1" lang="en-US" altLang="ja-JP" sz="2000" dirty="0">
                <a:solidFill>
                  <a:srgbClr val="3F3F3F"/>
                </a:solidFill>
                <a:latin typeface="Meiryo"/>
                <a:ea typeface="Meiryo"/>
                <a:cs typeface="Meiryo"/>
                <a:sym typeface="Meiryo"/>
              </a:rPr>
              <a:t>XXXXXXX</a:t>
            </a:r>
            <a:r>
              <a:rPr kumimoji="1" lang="ja-JP" altLang="en-US" sz="2000" dirty="0">
                <a:solidFill>
                  <a:srgbClr val="3F3F3F"/>
                </a:solidFill>
                <a:latin typeface="Meiryo"/>
                <a:ea typeface="Meiryo"/>
                <a:cs typeface="Meiryo"/>
                <a:sym typeface="Meiryo"/>
              </a:rPr>
              <a:t>／</a:t>
            </a:r>
          </a:p>
          <a:p>
            <a:pPr defTabSz="1042798">
              <a:lnSpc>
                <a:spcPct val="200000"/>
              </a:lnSpc>
              <a:buClr>
                <a:srgbClr val="000000"/>
              </a:buClr>
              <a:buSzPts val="2800"/>
            </a:pPr>
            <a:r>
              <a:rPr kumimoji="1" lang="ja-JP" altLang="en-US" sz="2000" b="1" dirty="0">
                <a:solidFill>
                  <a:srgbClr val="3F3F3F"/>
                </a:solidFill>
                <a:latin typeface="Meiryo"/>
                <a:ea typeface="Meiryo"/>
                <a:cs typeface="Meiryo"/>
                <a:sym typeface="Meiryo"/>
              </a:rPr>
              <a:t>◆相続対応件数</a:t>
            </a:r>
            <a:r>
              <a:rPr kumimoji="1" lang="en-US" altLang="ja-JP" sz="2000" b="1" dirty="0">
                <a:solidFill>
                  <a:srgbClr val="3F3F3F"/>
                </a:solidFill>
                <a:latin typeface="Meiryo"/>
                <a:ea typeface="Meiryo"/>
                <a:cs typeface="Meiryo"/>
                <a:sym typeface="Meiryo"/>
              </a:rPr>
              <a:t>	</a:t>
            </a:r>
            <a:r>
              <a:rPr kumimoji="1" lang="ja-JP" altLang="en-US" sz="2000" b="1" dirty="0">
                <a:solidFill>
                  <a:srgbClr val="3F3F3F"/>
                </a:solidFill>
                <a:latin typeface="Meiryo"/>
                <a:ea typeface="Meiryo"/>
                <a:cs typeface="Meiryo"/>
                <a:sym typeface="Meiryo"/>
              </a:rPr>
              <a:t> </a:t>
            </a:r>
            <a:r>
              <a:rPr kumimoji="1" lang="en-US" altLang="ja-JP" sz="2000" dirty="0">
                <a:solidFill>
                  <a:srgbClr val="3F3F3F"/>
                </a:solidFill>
                <a:latin typeface="Meiryo"/>
                <a:ea typeface="Meiryo"/>
                <a:cs typeface="Meiryo"/>
                <a:sym typeface="Meiryo"/>
              </a:rPr>
              <a:t>×</a:t>
            </a:r>
            <a:r>
              <a:rPr kumimoji="1" lang="ja-JP" altLang="en-US" sz="2000" dirty="0">
                <a:solidFill>
                  <a:srgbClr val="3F3F3F"/>
                </a:solidFill>
                <a:latin typeface="Meiryo"/>
                <a:ea typeface="Meiryo"/>
                <a:cs typeface="Meiryo"/>
                <a:sym typeface="Meiryo"/>
              </a:rPr>
              <a:t>件／年間</a:t>
            </a:r>
            <a:endParaRPr kumimoji="1" lang="en-US" altLang="ja-JP" sz="2000" dirty="0">
              <a:solidFill>
                <a:srgbClr val="3F3F3F"/>
              </a:solidFill>
              <a:latin typeface="Meiryo"/>
              <a:ea typeface="Meiryo"/>
              <a:cs typeface="Meiryo"/>
              <a:sym typeface="Meiryo"/>
            </a:endParaRPr>
          </a:p>
          <a:p>
            <a:pPr defTabSz="1042798">
              <a:lnSpc>
                <a:spcPct val="200000"/>
              </a:lnSpc>
              <a:buClr>
                <a:srgbClr val="000000"/>
              </a:buClr>
              <a:buSzPts val="2800"/>
            </a:pPr>
            <a:endParaRPr kumimoji="1" lang="en-US" sz="1958" b="1" dirty="0">
              <a:solidFill>
                <a:srgbClr val="3F3F3F"/>
              </a:solidFill>
              <a:latin typeface="Meiryo"/>
              <a:ea typeface="Meiryo"/>
              <a:cs typeface="Meiryo"/>
              <a:sym typeface="Meiryo"/>
            </a:endParaRPr>
          </a:p>
          <a:p>
            <a:pPr defTabSz="1042798">
              <a:lnSpc>
                <a:spcPct val="200000"/>
              </a:lnSpc>
              <a:buClr>
                <a:srgbClr val="000000"/>
              </a:buClr>
              <a:buSzPts val="2800"/>
            </a:pPr>
            <a:endParaRPr kumimoji="1" sz="1958" b="1" dirty="0">
              <a:solidFill>
                <a:srgbClr val="3F3F3F"/>
              </a:solidFill>
              <a:latin typeface="Meiryo"/>
              <a:ea typeface="Meiryo"/>
              <a:cs typeface="Meiryo"/>
              <a:sym typeface="Meiryo"/>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BC2C12-90CB-1B8F-4DFF-189FF04ADE96}"/>
              </a:ext>
            </a:extLst>
          </p:cNvPr>
          <p:cNvSpPr>
            <a:spLocks noGrp="1"/>
          </p:cNvSpPr>
          <p:nvPr>
            <p:ph type="title"/>
          </p:nvPr>
        </p:nvSpPr>
        <p:spPr/>
        <p:txBody>
          <a:bodyPr/>
          <a:lstStyle/>
          <a:p>
            <a:r>
              <a:rPr kumimoji="1" lang="ja-JP" altLang="en-US" sz="2800" dirty="0"/>
              <a:t>遺言書の種類</a:t>
            </a:r>
          </a:p>
        </p:txBody>
      </p:sp>
      <p:sp>
        <p:nvSpPr>
          <p:cNvPr id="4" name="テキスト ボックス 3">
            <a:extLst>
              <a:ext uri="{FF2B5EF4-FFF2-40B4-BE49-F238E27FC236}">
                <a16:creationId xmlns:a16="http://schemas.microsoft.com/office/drawing/2014/main" id="{614B00F6-1DD1-98D4-A948-23CE891B7357}"/>
              </a:ext>
            </a:extLst>
          </p:cNvPr>
          <p:cNvSpPr txBox="1"/>
          <p:nvPr/>
        </p:nvSpPr>
        <p:spPr>
          <a:xfrm>
            <a:off x="881063" y="1258888"/>
            <a:ext cx="8929687" cy="1717393"/>
          </a:xfrm>
          <a:prstGeom prst="rect">
            <a:avLst/>
          </a:prstGeom>
          <a:noFill/>
        </p:spPr>
        <p:txBody>
          <a:bodyPr wrap="square" rtlCol="0">
            <a:spAutoFit/>
          </a:bodyPr>
          <a:lstStyle/>
          <a:p>
            <a:pPr>
              <a:lnSpc>
                <a:spcPct val="110000"/>
              </a:lnSpc>
            </a:pPr>
            <a:r>
              <a:rPr lang="ja-JP" altLang="en-US" sz="2400" dirty="0">
                <a:latin typeface="メイリオ" panose="020B0604030504040204" pitchFamily="50" charset="-128"/>
                <a:ea typeface="メイリオ" panose="020B0604030504040204" pitchFamily="50" charset="-128"/>
              </a:rPr>
              <a:t>遺言書の種類や書き方の形式は法律で厳格に定められていて、口頭で伝えたことや、ルールに則っていない書き方のものには法的効力がありません。遺言書には</a:t>
            </a:r>
            <a:r>
              <a:rPr lang="en-US" altLang="ja-JP" sz="2400" b="1" dirty="0">
                <a:latin typeface="メイリオ" panose="020B0604030504040204" pitchFamily="50" charset="-128"/>
                <a:ea typeface="メイリオ" panose="020B0604030504040204" pitchFamily="50" charset="-128"/>
              </a:rPr>
              <a:t>『</a:t>
            </a:r>
            <a:r>
              <a:rPr lang="ja-JP" altLang="en-US" sz="2400" b="1" dirty="0">
                <a:latin typeface="メイリオ" panose="020B0604030504040204" pitchFamily="50" charset="-128"/>
                <a:ea typeface="メイリオ" panose="020B0604030504040204" pitchFamily="50" charset="-128"/>
              </a:rPr>
              <a:t>公正証書遺言</a:t>
            </a:r>
            <a:r>
              <a:rPr lang="en-US" altLang="ja-JP" sz="2400" b="1"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と</a:t>
            </a:r>
            <a:r>
              <a:rPr lang="en-US" altLang="ja-JP" sz="2400" b="1" dirty="0">
                <a:latin typeface="メイリオ" panose="020B0604030504040204" pitchFamily="50" charset="-128"/>
                <a:ea typeface="メイリオ" panose="020B0604030504040204" pitchFamily="50" charset="-128"/>
              </a:rPr>
              <a:t>『</a:t>
            </a:r>
            <a:r>
              <a:rPr lang="ja-JP" altLang="en-US" sz="2400" b="1" dirty="0">
                <a:latin typeface="メイリオ" panose="020B0604030504040204" pitchFamily="50" charset="-128"/>
                <a:ea typeface="メイリオ" panose="020B0604030504040204" pitchFamily="50" charset="-128"/>
              </a:rPr>
              <a:t>自筆証書遺言</a:t>
            </a:r>
            <a:r>
              <a:rPr lang="en-US" altLang="ja-JP" sz="2400" b="1"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の</a:t>
            </a:r>
            <a:r>
              <a:rPr lang="en-US" altLang="ja-JP" sz="2400" dirty="0">
                <a:latin typeface="メイリオ" panose="020B0604030504040204" pitchFamily="50" charset="-128"/>
                <a:ea typeface="メイリオ" panose="020B0604030504040204" pitchFamily="50" charset="-128"/>
              </a:rPr>
              <a:t>2</a:t>
            </a:r>
            <a:r>
              <a:rPr lang="ja-JP" altLang="en-US" sz="2400" dirty="0">
                <a:latin typeface="メイリオ" panose="020B0604030504040204" pitchFamily="50" charset="-128"/>
                <a:ea typeface="メイリオ" panose="020B0604030504040204" pitchFamily="50" charset="-128"/>
              </a:rPr>
              <a:t>種類があります。</a:t>
            </a:r>
            <a:endParaRPr lang="en-US" altLang="ja-JP" sz="2400" dirty="0">
              <a:latin typeface="メイリオ" panose="020B0604030504040204" pitchFamily="50" charset="-128"/>
              <a:ea typeface="メイリオ" panose="020B0604030504040204" pitchFamily="50" charset="-128"/>
            </a:endParaRPr>
          </a:p>
        </p:txBody>
      </p:sp>
      <p:graphicFrame>
        <p:nvGraphicFramePr>
          <p:cNvPr id="5" name="表 4">
            <a:extLst>
              <a:ext uri="{FF2B5EF4-FFF2-40B4-BE49-F238E27FC236}">
                <a16:creationId xmlns:a16="http://schemas.microsoft.com/office/drawing/2014/main" id="{DFCA2C78-A71D-21A5-8818-6CD8EC88E852}"/>
              </a:ext>
            </a:extLst>
          </p:cNvPr>
          <p:cNvGraphicFramePr>
            <a:graphicFrameLocks noGrp="1"/>
          </p:cNvGraphicFramePr>
          <p:nvPr>
            <p:extLst>
              <p:ext uri="{D42A27DB-BD31-4B8C-83A1-F6EECF244321}">
                <p14:modId xmlns:p14="http://schemas.microsoft.com/office/powerpoint/2010/main" val="254619753"/>
              </p:ext>
            </p:extLst>
          </p:nvPr>
        </p:nvGraphicFramePr>
        <p:xfrm>
          <a:off x="881063" y="2976281"/>
          <a:ext cx="8929686" cy="3873870"/>
        </p:xfrm>
        <a:graphic>
          <a:graphicData uri="http://schemas.openxmlformats.org/drawingml/2006/table">
            <a:tbl>
              <a:tblPr firstRow="1" bandRow="1">
                <a:tableStyleId>{5C22544A-7EE6-4342-B048-85BDC9FD1C3A}</a:tableStyleId>
              </a:tblPr>
              <a:tblGrid>
                <a:gridCol w="1069884">
                  <a:extLst>
                    <a:ext uri="{9D8B030D-6E8A-4147-A177-3AD203B41FA5}">
                      <a16:colId xmlns:a16="http://schemas.microsoft.com/office/drawing/2014/main" val="2143984107"/>
                    </a:ext>
                  </a:extLst>
                </a:gridCol>
                <a:gridCol w="3929901">
                  <a:extLst>
                    <a:ext uri="{9D8B030D-6E8A-4147-A177-3AD203B41FA5}">
                      <a16:colId xmlns:a16="http://schemas.microsoft.com/office/drawing/2014/main" val="1801783676"/>
                    </a:ext>
                  </a:extLst>
                </a:gridCol>
                <a:gridCol w="3929901">
                  <a:extLst>
                    <a:ext uri="{9D8B030D-6E8A-4147-A177-3AD203B41FA5}">
                      <a16:colId xmlns:a16="http://schemas.microsoft.com/office/drawing/2014/main" val="3512774880"/>
                    </a:ext>
                  </a:extLst>
                </a:gridCol>
              </a:tblGrid>
              <a:tr h="588603">
                <a:tc>
                  <a:txBody>
                    <a:bodyPr/>
                    <a:lstStyle/>
                    <a:p>
                      <a:endParaRPr kumimoji="1" lang="ja-JP" altLang="en-US" sz="1400" dirty="0">
                        <a:latin typeface="メイリオ" panose="020B0604030504040204" pitchFamily="50" charset="-128"/>
                        <a:ea typeface="メイリオ" panose="020B0604030504040204" pitchFamily="50" charset="-128"/>
                      </a:endParaRPr>
                    </a:p>
                  </a:txBody>
                  <a:tcPr marL="80189" marR="80189" marT="40094" marB="40094"/>
                </a:tc>
                <a:tc>
                  <a:txBody>
                    <a:bodyPr/>
                    <a:lstStyle/>
                    <a:p>
                      <a:pPr algn="ctr"/>
                      <a:r>
                        <a:rPr kumimoji="1" lang="ja-JP" altLang="en-US" sz="1600" dirty="0">
                          <a:latin typeface="メイリオ" panose="020B0604030504040204" pitchFamily="50" charset="-128"/>
                          <a:ea typeface="メイリオ" panose="020B0604030504040204" pitchFamily="50" charset="-128"/>
                        </a:rPr>
                        <a:t>公正証書遺言</a:t>
                      </a:r>
                    </a:p>
                  </a:txBody>
                  <a:tcPr marL="80189" marR="80189" marT="40094" marB="40094" anchor="ctr"/>
                </a:tc>
                <a:tc>
                  <a:txBody>
                    <a:bodyPr/>
                    <a:lstStyle/>
                    <a:p>
                      <a:pPr algn="ctr"/>
                      <a:r>
                        <a:rPr kumimoji="1" lang="ja-JP" altLang="en-US" sz="1600" dirty="0">
                          <a:latin typeface="メイリオ" panose="020B0604030504040204" pitchFamily="50" charset="-128"/>
                          <a:ea typeface="メイリオ" panose="020B0604030504040204" pitchFamily="50" charset="-128"/>
                        </a:rPr>
                        <a:t>自筆証書遺言</a:t>
                      </a:r>
                    </a:p>
                  </a:txBody>
                  <a:tcPr marL="80189" marR="80189" marT="40094" marB="40094" anchor="ctr"/>
                </a:tc>
                <a:extLst>
                  <a:ext uri="{0D108BD9-81ED-4DB2-BD59-A6C34878D82A}">
                    <a16:rowId xmlns:a16="http://schemas.microsoft.com/office/drawing/2014/main" val="3708694231"/>
                  </a:ext>
                </a:extLst>
              </a:tr>
              <a:tr h="1071479">
                <a:tc>
                  <a:txBody>
                    <a:bodyPr/>
                    <a:lstStyle/>
                    <a:p>
                      <a:pPr algn="ctr"/>
                      <a:r>
                        <a:rPr kumimoji="1" lang="ja-JP" altLang="en-US" sz="1600" b="1" dirty="0">
                          <a:latin typeface="メイリオ" panose="020B0604030504040204" pitchFamily="50" charset="-128"/>
                          <a:ea typeface="メイリオ" panose="020B0604030504040204" pitchFamily="50" charset="-128"/>
                        </a:rPr>
                        <a:t>概 要</a:t>
                      </a:r>
                    </a:p>
                  </a:txBody>
                  <a:tcPr marL="80189" marR="80189" marT="40094" marB="40094"/>
                </a:tc>
                <a:tc>
                  <a:txBody>
                    <a:bodyPr/>
                    <a:lstStyle/>
                    <a:p>
                      <a:r>
                        <a:rPr kumimoji="1" lang="ja-JP" altLang="en-US" sz="1600" b="1" dirty="0">
                          <a:latin typeface="メイリオ" panose="020B0604030504040204" pitchFamily="50" charset="-128"/>
                          <a:ea typeface="メイリオ" panose="020B0604030504040204" pitchFamily="50" charset="-128"/>
                        </a:rPr>
                        <a:t>公証役場で２名以上の証人の前で遺言内容を公証人に口頭で伝えて、公証人が遺言書を作成</a:t>
                      </a:r>
                    </a:p>
                  </a:txBody>
                  <a:tcPr marL="80189" marR="80189" marT="40094" marB="40094"/>
                </a:tc>
                <a:tc>
                  <a:txBody>
                    <a:bodyPr/>
                    <a:lstStyle/>
                    <a:p>
                      <a:r>
                        <a:rPr kumimoji="1" lang="ja-JP" altLang="en-US" sz="1600" b="1" dirty="0">
                          <a:latin typeface="メイリオ" panose="020B0604030504040204" pitchFamily="50" charset="-128"/>
                          <a:ea typeface="メイリオ" panose="020B0604030504040204" pitchFamily="50" charset="-128"/>
                        </a:rPr>
                        <a:t>自筆で遺言書を作成し、日付・氏名を記入のうえ、押印</a:t>
                      </a:r>
                      <a:endParaRPr kumimoji="1" lang="en-US" altLang="ja-JP" sz="1600" b="1" dirty="0">
                        <a:latin typeface="メイリオ" panose="020B0604030504040204" pitchFamily="50" charset="-128"/>
                        <a:ea typeface="メイリオ" panose="020B0604030504040204" pitchFamily="50" charset="-128"/>
                      </a:endParaRPr>
                    </a:p>
                    <a:p>
                      <a:endParaRPr kumimoji="1" lang="ja-JP" altLang="en-US" sz="1600" b="1" dirty="0">
                        <a:latin typeface="メイリオ" panose="020B0604030504040204" pitchFamily="50" charset="-128"/>
                        <a:ea typeface="メイリオ" panose="020B0604030504040204" pitchFamily="50" charset="-128"/>
                      </a:endParaRPr>
                    </a:p>
                  </a:txBody>
                  <a:tcPr marL="80189" marR="80189" marT="40094" marB="40094"/>
                </a:tc>
                <a:extLst>
                  <a:ext uri="{0D108BD9-81ED-4DB2-BD59-A6C34878D82A}">
                    <a16:rowId xmlns:a16="http://schemas.microsoft.com/office/drawing/2014/main" val="3314188966"/>
                  </a:ext>
                </a:extLst>
              </a:tr>
              <a:tr h="2181126">
                <a:tc>
                  <a:txBody>
                    <a:bodyPr/>
                    <a:lstStyle/>
                    <a:p>
                      <a:pPr algn="ctr"/>
                      <a:r>
                        <a:rPr kumimoji="1" lang="ja-JP" altLang="en-US" sz="1600" b="1" dirty="0">
                          <a:latin typeface="メイリオ" panose="020B0604030504040204" pitchFamily="50" charset="-128"/>
                          <a:ea typeface="メイリオ" panose="020B0604030504040204" pitchFamily="50" charset="-128"/>
                        </a:rPr>
                        <a:t>長所／</a:t>
                      </a:r>
                      <a:endParaRPr kumimoji="1" lang="en-US" altLang="ja-JP" sz="1600" b="1" dirty="0">
                        <a:latin typeface="メイリオ" panose="020B0604030504040204" pitchFamily="50" charset="-128"/>
                        <a:ea typeface="メイリオ" panose="020B0604030504040204" pitchFamily="50" charset="-128"/>
                      </a:endParaRPr>
                    </a:p>
                    <a:p>
                      <a:pPr algn="ctr"/>
                      <a:r>
                        <a:rPr kumimoji="1" lang="ja-JP" altLang="en-US" sz="1600" b="1" dirty="0">
                          <a:latin typeface="メイリオ" panose="020B0604030504040204" pitchFamily="50" charset="-128"/>
                          <a:ea typeface="メイリオ" panose="020B0604030504040204" pitchFamily="50" charset="-128"/>
                        </a:rPr>
                        <a:t>短所</a:t>
                      </a:r>
                      <a:endParaRPr kumimoji="1" lang="ja-JP" altLang="en-US" sz="1200" b="1" dirty="0">
                        <a:latin typeface="メイリオ" panose="020B0604030504040204" pitchFamily="50" charset="-128"/>
                        <a:ea typeface="メイリオ" panose="020B0604030504040204" pitchFamily="50" charset="-128"/>
                      </a:endParaRPr>
                    </a:p>
                  </a:txBody>
                  <a:tcPr marL="80189" marR="80189" marT="40094" marB="40094"/>
                </a:tc>
                <a:tc>
                  <a:txBody>
                    <a:bodyPr/>
                    <a:lstStyle/>
                    <a:p>
                      <a:pPr marL="342900" indent="-342900">
                        <a:buFont typeface="Wingdings" panose="05000000000000000000" pitchFamily="2" charset="2"/>
                        <a:buChar char="l"/>
                      </a:pPr>
                      <a:r>
                        <a:rPr kumimoji="1" lang="ja-JP" altLang="en-US" sz="1600" dirty="0">
                          <a:latin typeface="メイリオ" panose="020B0604030504040204" pitchFamily="50" charset="-128"/>
                          <a:ea typeface="メイリオ" panose="020B0604030504040204" pitchFamily="50" charset="-128"/>
                        </a:rPr>
                        <a:t>公文書として強力な効力を持つ</a:t>
                      </a:r>
                      <a:endParaRPr kumimoji="1" lang="en-US" altLang="ja-JP" sz="1600" dirty="0">
                        <a:latin typeface="メイリオ" panose="020B0604030504040204" pitchFamily="50" charset="-128"/>
                        <a:ea typeface="メイリオ" panose="020B0604030504040204" pitchFamily="50" charset="-128"/>
                      </a:endParaRPr>
                    </a:p>
                    <a:p>
                      <a:pPr marL="342900" indent="-342900">
                        <a:buFont typeface="Wingdings" panose="05000000000000000000" pitchFamily="2" charset="2"/>
                        <a:buChar char="l"/>
                      </a:pPr>
                      <a:r>
                        <a:rPr kumimoji="1" lang="ja-JP" altLang="en-US" sz="1600" dirty="0">
                          <a:latin typeface="メイリオ" panose="020B0604030504040204" pitchFamily="50" charset="-128"/>
                          <a:ea typeface="メイリオ" panose="020B0604030504040204" pitchFamily="50" charset="-128"/>
                        </a:rPr>
                        <a:t>家庭裁判所での検認手続が不要</a:t>
                      </a:r>
                      <a:endParaRPr kumimoji="1" lang="en-US" altLang="ja-JP" sz="1600" dirty="0">
                        <a:latin typeface="メイリオ" panose="020B0604030504040204" pitchFamily="50" charset="-128"/>
                        <a:ea typeface="メイリオ" panose="020B0604030504040204" pitchFamily="50" charset="-128"/>
                      </a:endParaRPr>
                    </a:p>
                    <a:p>
                      <a:pPr marL="342900" indent="-342900">
                        <a:buFont typeface="Wingdings" panose="05000000000000000000" pitchFamily="2" charset="2"/>
                        <a:buChar char="l"/>
                      </a:pPr>
                      <a:r>
                        <a:rPr kumimoji="1" lang="ja-JP" altLang="en-US" sz="1600" dirty="0">
                          <a:latin typeface="メイリオ" panose="020B0604030504040204" pitchFamily="50" charset="-128"/>
                          <a:ea typeface="メイリオ" panose="020B0604030504040204" pitchFamily="50" charset="-128"/>
                        </a:rPr>
                        <a:t>原本は公証役場にて保管されるため、紛失や改ざんの心配がない</a:t>
                      </a:r>
                    </a:p>
                    <a:p>
                      <a:pPr marL="342900" indent="-342900">
                        <a:buFont typeface="Wingdings" panose="05000000000000000000" pitchFamily="2" charset="2"/>
                        <a:buChar char="l"/>
                      </a:pPr>
                      <a:r>
                        <a:rPr kumimoji="1" lang="ja-JP" altLang="en-US" sz="1600" dirty="0">
                          <a:latin typeface="メイリオ" panose="020B0604030504040204" pitchFamily="50" charset="-128"/>
                          <a:ea typeface="メイリオ" panose="020B0604030504040204" pitchFamily="50" charset="-128"/>
                        </a:rPr>
                        <a:t>証人が２人必要</a:t>
                      </a:r>
                    </a:p>
                    <a:p>
                      <a:pPr marL="342900" indent="-342900">
                        <a:buFont typeface="Wingdings" panose="05000000000000000000" pitchFamily="2" charset="2"/>
                        <a:buChar char="l"/>
                      </a:pPr>
                      <a:r>
                        <a:rPr kumimoji="1" lang="ja-JP" altLang="en-US" sz="1600" dirty="0">
                          <a:latin typeface="メイリオ" panose="020B0604030504040204" pitchFamily="50" charset="-128"/>
                          <a:ea typeface="メイリオ" panose="020B0604030504040204" pitchFamily="50" charset="-128"/>
                        </a:rPr>
                        <a:t>費用や手間がかかる</a:t>
                      </a:r>
                    </a:p>
                  </a:txBody>
                  <a:tcPr marL="80189" marR="80189" marT="40094" marB="40094"/>
                </a:tc>
                <a:tc>
                  <a:txBody>
                    <a:bodyPr/>
                    <a:lstStyle/>
                    <a:p>
                      <a:pPr marL="342900" indent="-342900">
                        <a:buFont typeface="Wingdings" panose="05000000000000000000" pitchFamily="2" charset="2"/>
                        <a:buChar char="l"/>
                      </a:pPr>
                      <a:r>
                        <a:rPr kumimoji="1" lang="ja-JP" altLang="en-US" sz="1600" dirty="0">
                          <a:latin typeface="メイリオ" panose="020B0604030504040204" pitchFamily="50" charset="-128"/>
                          <a:ea typeface="メイリオ" panose="020B0604030504040204" pitchFamily="50" charset="-128"/>
                        </a:rPr>
                        <a:t>費用や手間がかからない</a:t>
                      </a:r>
                    </a:p>
                    <a:p>
                      <a:pPr marL="342900" indent="-342900">
                        <a:buFont typeface="Wingdings" panose="05000000000000000000" pitchFamily="2" charset="2"/>
                        <a:buChar char="l"/>
                      </a:pPr>
                      <a:r>
                        <a:rPr kumimoji="1" lang="ja-JP" altLang="en-US" sz="1600" dirty="0">
                          <a:latin typeface="メイリオ" panose="020B0604030504040204" pitchFamily="50" charset="-128"/>
                          <a:ea typeface="メイリオ" panose="020B0604030504040204" pitchFamily="50" charset="-128"/>
                        </a:rPr>
                        <a:t>法律（税法や民法）を網羅できておらず不明確な内容になりやすい</a:t>
                      </a:r>
                      <a:endParaRPr kumimoji="1" lang="en-US" altLang="ja-JP" sz="1600" dirty="0">
                        <a:latin typeface="メイリオ" panose="020B0604030504040204" pitchFamily="50" charset="-128"/>
                        <a:ea typeface="メイリオ" panose="020B0604030504040204" pitchFamily="50" charset="-128"/>
                      </a:endParaRPr>
                    </a:p>
                    <a:p>
                      <a:pPr marL="342900" indent="-342900">
                        <a:buFont typeface="Wingdings" panose="05000000000000000000" pitchFamily="2" charset="2"/>
                        <a:buChar char="l"/>
                      </a:pPr>
                      <a:r>
                        <a:rPr kumimoji="1" lang="ja-JP" altLang="en-US" sz="1600" dirty="0">
                          <a:latin typeface="メイリオ" panose="020B0604030504040204" pitchFamily="50" charset="-128"/>
                          <a:ea typeface="メイリオ" panose="020B0604030504040204" pitchFamily="50" charset="-128"/>
                        </a:rPr>
                        <a:t>形式の不備で無効になりやすい</a:t>
                      </a:r>
                      <a:endParaRPr kumimoji="1" lang="en-US" altLang="ja-JP" sz="1600" dirty="0">
                        <a:latin typeface="メイリオ" panose="020B0604030504040204" pitchFamily="50" charset="-128"/>
                        <a:ea typeface="メイリオ" panose="020B0604030504040204" pitchFamily="50" charset="-128"/>
                      </a:endParaRPr>
                    </a:p>
                    <a:p>
                      <a:pPr marL="342900" indent="-342900">
                        <a:buFont typeface="Wingdings" panose="05000000000000000000" pitchFamily="2" charset="2"/>
                        <a:buChar char="l"/>
                      </a:pPr>
                      <a:r>
                        <a:rPr kumimoji="1" lang="ja-JP" altLang="en-US" sz="1600" dirty="0">
                          <a:latin typeface="メイリオ" panose="020B0604030504040204" pitchFamily="50" charset="-128"/>
                          <a:ea typeface="メイリオ" panose="020B0604030504040204" pitchFamily="50" charset="-128"/>
                        </a:rPr>
                        <a:t>紛失や改ざん、隠蔽の恐れがある</a:t>
                      </a:r>
                      <a:br>
                        <a:rPr kumimoji="1" lang="en-US" altLang="ja-JP" sz="1600" dirty="0">
                          <a:latin typeface="メイリオ" panose="020B0604030504040204" pitchFamily="50" charset="-128"/>
                          <a:ea typeface="メイリオ" panose="020B0604030504040204" pitchFamily="50" charset="-128"/>
                        </a:rPr>
                      </a:br>
                      <a:r>
                        <a:rPr kumimoji="1" lang="en-US" altLang="ja-JP" sz="1400" b="1" dirty="0">
                          <a:solidFill>
                            <a:srgbClr val="FF0000"/>
                          </a:solidFill>
                          <a:latin typeface="メイリオ" panose="020B0604030504040204" pitchFamily="50" charset="-128"/>
                          <a:ea typeface="メイリオ" panose="020B0604030504040204" pitchFamily="50" charset="-128"/>
                        </a:rPr>
                        <a:t>※</a:t>
                      </a:r>
                      <a:r>
                        <a:rPr kumimoji="1" lang="ja-JP" altLang="en-US" sz="1400" b="1" dirty="0">
                          <a:solidFill>
                            <a:srgbClr val="FF0000"/>
                          </a:solidFill>
                          <a:latin typeface="メイリオ" panose="020B0604030504040204" pitchFamily="50" charset="-128"/>
                          <a:ea typeface="メイリオ" panose="020B0604030504040204" pitchFamily="50" charset="-128"/>
                        </a:rPr>
                        <a:t>自筆証書遺言も法務局で保管ができるようになりました</a:t>
                      </a:r>
                      <a:endParaRPr kumimoji="1" lang="en-US" altLang="ja-JP" sz="1600" b="1" dirty="0">
                        <a:solidFill>
                          <a:srgbClr val="FF0000"/>
                        </a:solidFill>
                        <a:latin typeface="メイリオ" panose="020B0604030504040204" pitchFamily="50" charset="-128"/>
                        <a:ea typeface="メイリオ" panose="020B0604030504040204" pitchFamily="50" charset="-128"/>
                      </a:endParaRPr>
                    </a:p>
                    <a:p>
                      <a:pPr marL="342900" indent="-342900">
                        <a:buFont typeface="Wingdings" panose="05000000000000000000" pitchFamily="2" charset="2"/>
                        <a:buChar char="l"/>
                      </a:pPr>
                      <a:r>
                        <a:rPr kumimoji="1" lang="ja-JP" altLang="en-US" sz="1600" dirty="0">
                          <a:latin typeface="メイリオ" panose="020B0604030504040204" pitchFamily="50" charset="-128"/>
                          <a:ea typeface="メイリオ" panose="020B0604030504040204" pitchFamily="50" charset="-128"/>
                        </a:rPr>
                        <a:t>相続時、家庭裁判所での検認手続が必要</a:t>
                      </a:r>
                      <a:endParaRPr kumimoji="1" lang="en-US" altLang="ja-JP" sz="1600" dirty="0">
                        <a:latin typeface="メイリオ" panose="020B0604030504040204" pitchFamily="50" charset="-128"/>
                        <a:ea typeface="メイリオ" panose="020B0604030504040204" pitchFamily="50" charset="-128"/>
                      </a:endParaRPr>
                    </a:p>
                  </a:txBody>
                  <a:tcPr marL="80189" marR="80189" marT="40094" marB="40094"/>
                </a:tc>
                <a:extLst>
                  <a:ext uri="{0D108BD9-81ED-4DB2-BD59-A6C34878D82A}">
                    <a16:rowId xmlns:a16="http://schemas.microsoft.com/office/drawing/2014/main" val="476285962"/>
                  </a:ext>
                </a:extLst>
              </a:tr>
            </a:tbl>
          </a:graphicData>
        </a:graphic>
      </p:graphicFrame>
    </p:spTree>
    <p:extLst>
      <p:ext uri="{BB962C8B-B14F-4D97-AF65-F5344CB8AC3E}">
        <p14:creationId xmlns:p14="http://schemas.microsoft.com/office/powerpoint/2010/main" val="16259532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直線コネクタ 29">
            <a:extLst>
              <a:ext uri="{FF2B5EF4-FFF2-40B4-BE49-F238E27FC236}">
                <a16:creationId xmlns:a16="http://schemas.microsoft.com/office/drawing/2014/main" id="{E18CF4E1-0B70-059F-9E76-26FB1105DC67}"/>
              </a:ext>
            </a:extLst>
          </p:cNvPr>
          <p:cNvCxnSpPr>
            <a:cxnSpLocks/>
          </p:cNvCxnSpPr>
          <p:nvPr/>
        </p:nvCxnSpPr>
        <p:spPr>
          <a:xfrm>
            <a:off x="1912150" y="5053999"/>
            <a:ext cx="0" cy="579117"/>
          </a:xfrm>
          <a:prstGeom prst="line">
            <a:avLst/>
          </a:prstGeom>
          <a:ln w="38100">
            <a:solidFill>
              <a:srgbClr val="0070C0"/>
            </a:solidFill>
          </a:ln>
        </p:spPr>
        <p:style>
          <a:lnRef idx="2">
            <a:schemeClr val="accent1"/>
          </a:lnRef>
          <a:fillRef idx="0">
            <a:schemeClr val="accent1"/>
          </a:fillRef>
          <a:effectRef idx="1">
            <a:schemeClr val="accent1"/>
          </a:effectRef>
          <a:fontRef idx="minor">
            <a:schemeClr val="tx1"/>
          </a:fontRef>
        </p:style>
      </p:cxnSp>
      <p:grpSp>
        <p:nvGrpSpPr>
          <p:cNvPr id="39" name="グループ化 38">
            <a:extLst>
              <a:ext uri="{FF2B5EF4-FFF2-40B4-BE49-F238E27FC236}">
                <a16:creationId xmlns:a16="http://schemas.microsoft.com/office/drawing/2014/main" id="{04A9AC4F-889A-5008-67D7-6172A835DD13}"/>
              </a:ext>
            </a:extLst>
          </p:cNvPr>
          <p:cNvGrpSpPr/>
          <p:nvPr/>
        </p:nvGrpSpPr>
        <p:grpSpPr>
          <a:xfrm>
            <a:off x="3078908" y="5053999"/>
            <a:ext cx="1158804" cy="579117"/>
            <a:chOff x="3030217" y="5053999"/>
            <a:chExt cx="1158804" cy="579117"/>
          </a:xfrm>
        </p:grpSpPr>
        <p:cxnSp>
          <p:nvCxnSpPr>
            <p:cNvPr id="37" name="直線コネクタ 36">
              <a:extLst>
                <a:ext uri="{FF2B5EF4-FFF2-40B4-BE49-F238E27FC236}">
                  <a16:creationId xmlns:a16="http://schemas.microsoft.com/office/drawing/2014/main" id="{F0094927-D4AD-6196-E5AA-3ACF81B4D8A3}"/>
                </a:ext>
              </a:extLst>
            </p:cNvPr>
            <p:cNvCxnSpPr>
              <a:cxnSpLocks/>
            </p:cNvCxnSpPr>
            <p:nvPr/>
          </p:nvCxnSpPr>
          <p:spPr>
            <a:xfrm>
              <a:off x="4189021" y="5053999"/>
              <a:ext cx="0" cy="579117"/>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8" name="直線コネクタ 37">
              <a:extLst>
                <a:ext uri="{FF2B5EF4-FFF2-40B4-BE49-F238E27FC236}">
                  <a16:creationId xmlns:a16="http://schemas.microsoft.com/office/drawing/2014/main" id="{23F0ECCB-EF96-EE07-942E-3E924B06574B}"/>
                </a:ext>
              </a:extLst>
            </p:cNvPr>
            <p:cNvCxnSpPr>
              <a:cxnSpLocks/>
            </p:cNvCxnSpPr>
            <p:nvPr/>
          </p:nvCxnSpPr>
          <p:spPr>
            <a:xfrm flipH="1">
              <a:off x="3030217" y="5073052"/>
              <a:ext cx="1158804" cy="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grpSp>
      <p:cxnSp>
        <p:nvCxnSpPr>
          <p:cNvPr id="35" name="直線コネクタ 34">
            <a:extLst>
              <a:ext uri="{FF2B5EF4-FFF2-40B4-BE49-F238E27FC236}">
                <a16:creationId xmlns:a16="http://schemas.microsoft.com/office/drawing/2014/main" id="{BCA78831-6505-592E-D96E-640840C943EC}"/>
              </a:ext>
            </a:extLst>
          </p:cNvPr>
          <p:cNvCxnSpPr>
            <a:cxnSpLocks/>
          </p:cNvCxnSpPr>
          <p:nvPr/>
        </p:nvCxnSpPr>
        <p:spPr>
          <a:xfrm>
            <a:off x="6514488" y="5053999"/>
            <a:ext cx="0" cy="579117"/>
          </a:xfrm>
          <a:prstGeom prst="line">
            <a:avLst/>
          </a:prstGeom>
          <a:ln w="38100">
            <a:solidFill>
              <a:srgbClr val="0070C0"/>
            </a:solidFill>
          </a:ln>
        </p:spPr>
        <p:style>
          <a:lnRef idx="2">
            <a:schemeClr val="accent1"/>
          </a:lnRef>
          <a:fillRef idx="0">
            <a:schemeClr val="accent1"/>
          </a:fillRef>
          <a:effectRef idx="1">
            <a:schemeClr val="accent1"/>
          </a:effectRef>
          <a:fontRef idx="minor">
            <a:schemeClr val="tx1"/>
          </a:fontRef>
        </p:style>
      </p:cxnSp>
      <p:grpSp>
        <p:nvGrpSpPr>
          <p:cNvPr id="40" name="グループ化 39">
            <a:extLst>
              <a:ext uri="{FF2B5EF4-FFF2-40B4-BE49-F238E27FC236}">
                <a16:creationId xmlns:a16="http://schemas.microsoft.com/office/drawing/2014/main" id="{2C1BB136-B773-20CD-0FA3-B24129418F2F}"/>
              </a:ext>
            </a:extLst>
          </p:cNvPr>
          <p:cNvGrpSpPr/>
          <p:nvPr/>
        </p:nvGrpSpPr>
        <p:grpSpPr>
          <a:xfrm>
            <a:off x="7681970" y="5053999"/>
            <a:ext cx="1158804" cy="579117"/>
            <a:chOff x="3030217" y="5053999"/>
            <a:chExt cx="1158804" cy="579117"/>
          </a:xfrm>
        </p:grpSpPr>
        <p:cxnSp>
          <p:nvCxnSpPr>
            <p:cNvPr id="41" name="直線コネクタ 40">
              <a:extLst>
                <a:ext uri="{FF2B5EF4-FFF2-40B4-BE49-F238E27FC236}">
                  <a16:creationId xmlns:a16="http://schemas.microsoft.com/office/drawing/2014/main" id="{C4464B9F-7F84-6B76-C77D-D0E7616AF676}"/>
                </a:ext>
              </a:extLst>
            </p:cNvPr>
            <p:cNvCxnSpPr>
              <a:cxnSpLocks/>
            </p:cNvCxnSpPr>
            <p:nvPr/>
          </p:nvCxnSpPr>
          <p:spPr>
            <a:xfrm>
              <a:off x="4189021" y="5053999"/>
              <a:ext cx="0" cy="579117"/>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2" name="直線コネクタ 41">
              <a:extLst>
                <a:ext uri="{FF2B5EF4-FFF2-40B4-BE49-F238E27FC236}">
                  <a16:creationId xmlns:a16="http://schemas.microsoft.com/office/drawing/2014/main" id="{6F91D255-EF50-7405-1FD1-B8069C1A8EC5}"/>
                </a:ext>
              </a:extLst>
            </p:cNvPr>
            <p:cNvCxnSpPr>
              <a:cxnSpLocks/>
            </p:cNvCxnSpPr>
            <p:nvPr/>
          </p:nvCxnSpPr>
          <p:spPr>
            <a:xfrm flipH="1">
              <a:off x="3030217" y="5073052"/>
              <a:ext cx="1158804" cy="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2" name="タイトル 1">
            <a:extLst>
              <a:ext uri="{FF2B5EF4-FFF2-40B4-BE49-F238E27FC236}">
                <a16:creationId xmlns:a16="http://schemas.microsoft.com/office/drawing/2014/main" id="{44DA3B4C-E49A-0B66-5B7D-4D6D2CA02134}"/>
              </a:ext>
            </a:extLst>
          </p:cNvPr>
          <p:cNvSpPr>
            <a:spLocks noGrp="1"/>
          </p:cNvSpPr>
          <p:nvPr>
            <p:ph type="title"/>
          </p:nvPr>
        </p:nvSpPr>
        <p:spPr/>
        <p:txBody>
          <a:bodyPr/>
          <a:lstStyle/>
          <a:p>
            <a:r>
              <a:rPr lang="ja-JP" altLang="en-US" dirty="0"/>
              <a:t>遺産分割の流れ</a:t>
            </a:r>
            <a:endParaRPr kumimoji="1" lang="ja-JP" altLang="en-US" dirty="0"/>
          </a:p>
        </p:txBody>
      </p:sp>
      <p:cxnSp>
        <p:nvCxnSpPr>
          <p:cNvPr id="12" name="直線コネクタ 11">
            <a:extLst>
              <a:ext uri="{FF2B5EF4-FFF2-40B4-BE49-F238E27FC236}">
                <a16:creationId xmlns:a16="http://schemas.microsoft.com/office/drawing/2014/main" id="{E0B226C4-02F3-FEF4-8316-357813BBA0AF}"/>
              </a:ext>
            </a:extLst>
          </p:cNvPr>
          <p:cNvCxnSpPr>
            <a:cxnSpLocks/>
          </p:cNvCxnSpPr>
          <p:nvPr/>
        </p:nvCxnSpPr>
        <p:spPr>
          <a:xfrm>
            <a:off x="5310188" y="2121223"/>
            <a:ext cx="0" cy="656902"/>
          </a:xfrm>
          <a:prstGeom prst="line">
            <a:avLst/>
          </a:prstGeom>
          <a:ln w="38100">
            <a:solidFill>
              <a:srgbClr val="0070C0"/>
            </a:solidFill>
          </a:ln>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D5D50CBE-7F05-D9AA-BC25-5B74CD79EEDB}"/>
              </a:ext>
            </a:extLst>
          </p:cNvPr>
          <p:cNvCxnSpPr>
            <a:cxnSpLocks/>
          </p:cNvCxnSpPr>
          <p:nvPr/>
        </p:nvCxnSpPr>
        <p:spPr>
          <a:xfrm>
            <a:off x="3060583" y="4236622"/>
            <a:ext cx="0" cy="853961"/>
          </a:xfrm>
          <a:prstGeom prst="line">
            <a:avLst/>
          </a:prstGeom>
          <a:ln w="38100">
            <a:solidFill>
              <a:srgbClr val="0070C0"/>
            </a:solidFill>
          </a:ln>
        </p:spPr>
        <p:style>
          <a:lnRef idx="2">
            <a:schemeClr val="accent1"/>
          </a:lnRef>
          <a:fillRef idx="0">
            <a:schemeClr val="accent1"/>
          </a:fillRef>
          <a:effectRef idx="1">
            <a:schemeClr val="accent1"/>
          </a:effectRef>
          <a:fontRef idx="minor">
            <a:schemeClr val="tx1"/>
          </a:fontRef>
        </p:style>
      </p:cxnSp>
      <p:sp>
        <p:nvSpPr>
          <p:cNvPr id="15" name="テキスト ボックス 14">
            <a:extLst>
              <a:ext uri="{FF2B5EF4-FFF2-40B4-BE49-F238E27FC236}">
                <a16:creationId xmlns:a16="http://schemas.microsoft.com/office/drawing/2014/main" id="{AF9D211C-FC02-226C-2E44-C0197449D568}"/>
              </a:ext>
            </a:extLst>
          </p:cNvPr>
          <p:cNvSpPr txBox="1"/>
          <p:nvPr/>
        </p:nvSpPr>
        <p:spPr>
          <a:xfrm>
            <a:off x="1620583" y="3323052"/>
            <a:ext cx="2880000" cy="889402"/>
          </a:xfrm>
          <a:prstGeom prst="rect">
            <a:avLst/>
          </a:prstGeom>
          <a:solidFill>
            <a:schemeClr val="bg1"/>
          </a:solidFill>
          <a:ln w="19050">
            <a:solidFill>
              <a:schemeClr val="tx1"/>
            </a:solidFill>
          </a:ln>
        </p:spPr>
        <p:txBody>
          <a:bodyPr wrap="square" lIns="288000" tIns="288000" rIns="288000" bIns="288000" rtlCol="0" anchor="ctr" anchorCtr="0">
            <a:spAutoFit/>
          </a:bodyPr>
          <a:lstStyle/>
          <a:p>
            <a:pPr algn="ctr"/>
            <a:r>
              <a:rPr lang="ja-JP" altLang="en-US" sz="2000" dirty="0">
                <a:latin typeface="メイリオ" panose="020B0604030504040204" pitchFamily="50" charset="-128"/>
                <a:ea typeface="メイリオ" panose="020B0604030504040204" pitchFamily="50" charset="-128"/>
              </a:rPr>
              <a:t>遺産をもとに分割</a:t>
            </a:r>
            <a:endParaRPr lang="en-US" altLang="ja-JP" sz="2000"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4862C36E-D2DE-DB2C-A2D7-264722E40CAB}"/>
              </a:ext>
            </a:extLst>
          </p:cNvPr>
          <p:cNvSpPr txBox="1"/>
          <p:nvPr/>
        </p:nvSpPr>
        <p:spPr>
          <a:xfrm>
            <a:off x="6214317" y="3324264"/>
            <a:ext cx="2880000" cy="888190"/>
          </a:xfrm>
          <a:prstGeom prst="rect">
            <a:avLst/>
          </a:prstGeom>
          <a:solidFill>
            <a:schemeClr val="bg1"/>
          </a:solidFill>
          <a:ln w="19050">
            <a:solidFill>
              <a:schemeClr val="tx1"/>
            </a:solidFill>
          </a:ln>
        </p:spPr>
        <p:txBody>
          <a:bodyPr wrap="square" lIns="288000" tIns="126000" rIns="288000" bIns="126000" rtlCol="0" anchor="ctr" anchorCtr="0">
            <a:spAutoFit/>
          </a:bodyPr>
          <a:lstStyle/>
          <a:p>
            <a:pPr algn="ctr"/>
            <a:r>
              <a:rPr lang="ja-JP" altLang="en-US" sz="2000" dirty="0">
                <a:latin typeface="メイリオ" panose="020B0604030504040204" pitchFamily="50" charset="-128"/>
                <a:ea typeface="メイリオ" panose="020B0604030504040204" pitchFamily="50" charset="-128"/>
              </a:rPr>
              <a:t>話し合いで遺産分割（遺産分割協議）</a:t>
            </a:r>
          </a:p>
        </p:txBody>
      </p:sp>
      <p:grpSp>
        <p:nvGrpSpPr>
          <p:cNvPr id="21" name="グループ化 20">
            <a:extLst>
              <a:ext uri="{FF2B5EF4-FFF2-40B4-BE49-F238E27FC236}">
                <a16:creationId xmlns:a16="http://schemas.microsoft.com/office/drawing/2014/main" id="{05288F97-6A40-D182-DA85-2715CB7D04D2}"/>
              </a:ext>
            </a:extLst>
          </p:cNvPr>
          <p:cNvGrpSpPr/>
          <p:nvPr/>
        </p:nvGrpSpPr>
        <p:grpSpPr>
          <a:xfrm>
            <a:off x="5497884" y="5629458"/>
            <a:ext cx="4312866" cy="1152000"/>
            <a:chOff x="5497884" y="5629458"/>
            <a:chExt cx="4312866" cy="1152000"/>
          </a:xfrm>
        </p:grpSpPr>
        <p:sp>
          <p:nvSpPr>
            <p:cNvPr id="17" name="テキスト ボックス 16">
              <a:extLst>
                <a:ext uri="{FF2B5EF4-FFF2-40B4-BE49-F238E27FC236}">
                  <a16:creationId xmlns:a16="http://schemas.microsoft.com/office/drawing/2014/main" id="{649946AA-8F59-2EFA-E637-080D572F168D}"/>
                </a:ext>
              </a:extLst>
            </p:cNvPr>
            <p:cNvSpPr txBox="1"/>
            <p:nvPr/>
          </p:nvSpPr>
          <p:spPr>
            <a:xfrm>
              <a:off x="5497884" y="5629458"/>
              <a:ext cx="2016000" cy="1152000"/>
            </a:xfrm>
            <a:prstGeom prst="rect">
              <a:avLst/>
            </a:prstGeom>
            <a:solidFill>
              <a:schemeClr val="bg1"/>
            </a:solidFill>
            <a:ln w="19050">
              <a:solidFill>
                <a:schemeClr val="tx1"/>
              </a:solidFill>
            </a:ln>
          </p:spPr>
          <p:txBody>
            <a:bodyPr wrap="square" lIns="144000" tIns="108000" rIns="144000" bIns="108000" rtlCol="0" anchor="ctr" anchorCtr="0">
              <a:spAutoFit/>
            </a:bodyPr>
            <a:lstStyle/>
            <a:p>
              <a:pPr algn="ctr"/>
              <a:r>
                <a:rPr lang="ja-JP" altLang="en-US" sz="2000" dirty="0">
                  <a:latin typeface="メイリオ" panose="020B0604030504040204" pitchFamily="50" charset="-128"/>
                  <a:ea typeface="メイリオ" panose="020B0604030504040204" pitchFamily="50" charset="-128"/>
                </a:rPr>
                <a:t>皆さんで</a:t>
              </a:r>
            </a:p>
            <a:p>
              <a:pPr algn="ctr"/>
              <a:r>
                <a:rPr lang="ja-JP" altLang="en-US" sz="2000" dirty="0">
                  <a:latin typeface="メイリオ" panose="020B0604030504040204" pitchFamily="50" charset="-128"/>
                  <a:ea typeface="メイリオ" panose="020B0604030504040204" pitchFamily="50" charset="-128"/>
                </a:rPr>
                <a:t>決めた内容で</a:t>
              </a:r>
              <a:endParaRPr lang="en-US" altLang="ja-JP" sz="2000" dirty="0">
                <a:latin typeface="メイリオ" panose="020B0604030504040204" pitchFamily="50" charset="-128"/>
                <a:ea typeface="メイリオ" panose="020B0604030504040204" pitchFamily="50" charset="-128"/>
              </a:endParaRPr>
            </a:p>
            <a:p>
              <a:pPr algn="ctr"/>
              <a:r>
                <a:rPr lang="ja-JP" altLang="en-US" sz="2000" dirty="0">
                  <a:latin typeface="メイリオ" panose="020B0604030504040204" pitchFamily="50" charset="-128"/>
                  <a:ea typeface="メイリオ" panose="020B0604030504040204" pitchFamily="50" charset="-128"/>
                </a:rPr>
                <a:t>分割</a:t>
              </a:r>
            </a:p>
          </p:txBody>
        </p:sp>
        <p:sp>
          <p:nvSpPr>
            <p:cNvPr id="18" name="テキスト ボックス 17">
              <a:extLst>
                <a:ext uri="{FF2B5EF4-FFF2-40B4-BE49-F238E27FC236}">
                  <a16:creationId xmlns:a16="http://schemas.microsoft.com/office/drawing/2014/main" id="{A02C870E-6E85-66D6-9F05-343D29181E2D}"/>
                </a:ext>
              </a:extLst>
            </p:cNvPr>
            <p:cNvSpPr txBox="1"/>
            <p:nvPr/>
          </p:nvSpPr>
          <p:spPr>
            <a:xfrm>
              <a:off x="7794750" y="5629458"/>
              <a:ext cx="2016000" cy="1152000"/>
            </a:xfrm>
            <a:prstGeom prst="rect">
              <a:avLst/>
            </a:prstGeom>
            <a:solidFill>
              <a:schemeClr val="bg1"/>
            </a:solidFill>
            <a:ln w="19050">
              <a:solidFill>
                <a:schemeClr val="tx1"/>
              </a:solidFill>
            </a:ln>
          </p:spPr>
          <p:txBody>
            <a:bodyPr wrap="square" lIns="144000" tIns="288000" rIns="144000" bIns="288000" rtlCol="0" anchor="ctr" anchorCtr="0">
              <a:spAutoFit/>
            </a:bodyPr>
            <a:lstStyle/>
            <a:p>
              <a:pPr algn="ctr"/>
              <a:r>
                <a:rPr lang="ja-JP" altLang="en-US" sz="2000" dirty="0">
                  <a:latin typeface="メイリオ" panose="020B0604030504040204" pitchFamily="50" charset="-128"/>
                  <a:ea typeface="メイリオ" panose="020B0604030504040204" pitchFamily="50" charset="-128"/>
                </a:rPr>
                <a:t>法定相続分をベースに分割</a:t>
              </a:r>
            </a:p>
          </p:txBody>
        </p:sp>
      </p:grpSp>
      <p:sp>
        <p:nvSpPr>
          <p:cNvPr id="16" name="テキスト ボックス 15">
            <a:extLst>
              <a:ext uri="{FF2B5EF4-FFF2-40B4-BE49-F238E27FC236}">
                <a16:creationId xmlns:a16="http://schemas.microsoft.com/office/drawing/2014/main" id="{585A043F-AD3C-6886-8E7D-4C07A9C72F46}"/>
              </a:ext>
            </a:extLst>
          </p:cNvPr>
          <p:cNvSpPr txBox="1"/>
          <p:nvPr/>
        </p:nvSpPr>
        <p:spPr>
          <a:xfrm>
            <a:off x="904150" y="5629458"/>
            <a:ext cx="2016000" cy="1152000"/>
          </a:xfrm>
          <a:prstGeom prst="rect">
            <a:avLst/>
          </a:prstGeom>
          <a:solidFill>
            <a:schemeClr val="bg1"/>
          </a:solidFill>
          <a:ln w="19050">
            <a:solidFill>
              <a:schemeClr val="tx1"/>
            </a:solidFill>
          </a:ln>
        </p:spPr>
        <p:txBody>
          <a:bodyPr wrap="square" lIns="72000" tIns="288000" rIns="72000" bIns="288000" rtlCol="0" anchor="ctr" anchorCtr="0">
            <a:spAutoFit/>
          </a:bodyPr>
          <a:lstStyle/>
          <a:p>
            <a:pPr algn="ctr"/>
            <a:r>
              <a:rPr lang="ja-JP" altLang="en-US" sz="2000" dirty="0">
                <a:latin typeface="メイリオ" panose="020B0604030504040204" pitchFamily="50" charset="-128"/>
                <a:ea typeface="メイリオ" panose="020B0604030504040204" pitchFamily="50" charset="-128"/>
              </a:rPr>
              <a:t>遺留分を基本に</a:t>
            </a:r>
            <a:endParaRPr lang="en-US" altLang="ja-JP" sz="2000" dirty="0">
              <a:latin typeface="メイリオ" panose="020B0604030504040204" pitchFamily="50" charset="-128"/>
              <a:ea typeface="メイリオ" panose="020B0604030504040204" pitchFamily="50" charset="-128"/>
            </a:endParaRPr>
          </a:p>
          <a:p>
            <a:pPr algn="ctr"/>
            <a:r>
              <a:rPr lang="ja-JP" altLang="en-US" sz="2000" dirty="0">
                <a:latin typeface="メイリオ" panose="020B0604030504040204" pitchFamily="50" charset="-128"/>
                <a:ea typeface="メイリオ" panose="020B0604030504040204" pitchFamily="50" charset="-128"/>
              </a:rPr>
              <a:t>分割</a:t>
            </a:r>
          </a:p>
        </p:txBody>
      </p:sp>
      <p:sp>
        <p:nvSpPr>
          <p:cNvPr id="19" name="テキスト ボックス 18">
            <a:extLst>
              <a:ext uri="{FF2B5EF4-FFF2-40B4-BE49-F238E27FC236}">
                <a16:creationId xmlns:a16="http://schemas.microsoft.com/office/drawing/2014/main" id="{A60B1F9B-501A-A102-815C-D7F46F24A8AB}"/>
              </a:ext>
            </a:extLst>
          </p:cNvPr>
          <p:cNvSpPr txBox="1"/>
          <p:nvPr/>
        </p:nvSpPr>
        <p:spPr>
          <a:xfrm>
            <a:off x="3201017" y="5629458"/>
            <a:ext cx="2016000" cy="1152000"/>
          </a:xfrm>
          <a:prstGeom prst="rect">
            <a:avLst/>
          </a:prstGeom>
          <a:solidFill>
            <a:schemeClr val="bg1"/>
          </a:solidFill>
          <a:ln w="19050">
            <a:solidFill>
              <a:schemeClr val="tx1"/>
            </a:solidFill>
          </a:ln>
        </p:spPr>
        <p:txBody>
          <a:bodyPr wrap="square" lIns="144000" tIns="288000" rIns="144000" bIns="288000" rtlCol="0" anchor="ctr" anchorCtr="0">
            <a:spAutoFit/>
          </a:bodyPr>
          <a:lstStyle/>
          <a:p>
            <a:pPr algn="ctr"/>
            <a:r>
              <a:rPr lang="ja-JP" altLang="en-US" sz="2000" dirty="0">
                <a:latin typeface="メイリオ" panose="020B0604030504040204" pitchFamily="50" charset="-128"/>
                <a:ea typeface="メイリオ" panose="020B0604030504040204" pitchFamily="50" charset="-128"/>
              </a:rPr>
              <a:t>遺言どおり</a:t>
            </a:r>
          </a:p>
          <a:p>
            <a:pPr algn="ctr"/>
            <a:r>
              <a:rPr lang="ja-JP" altLang="en-US" sz="2000" dirty="0">
                <a:latin typeface="メイリオ" panose="020B0604030504040204" pitchFamily="50" charset="-128"/>
                <a:ea typeface="メイリオ" panose="020B0604030504040204" pitchFamily="50" charset="-128"/>
              </a:rPr>
              <a:t>分割</a:t>
            </a:r>
          </a:p>
        </p:txBody>
      </p:sp>
      <p:cxnSp>
        <p:nvCxnSpPr>
          <p:cNvPr id="24" name="直線コネクタ 23">
            <a:extLst>
              <a:ext uri="{FF2B5EF4-FFF2-40B4-BE49-F238E27FC236}">
                <a16:creationId xmlns:a16="http://schemas.microsoft.com/office/drawing/2014/main" id="{46C5ED5C-7D65-D321-A6F2-5410543C35B9}"/>
              </a:ext>
            </a:extLst>
          </p:cNvPr>
          <p:cNvCxnSpPr>
            <a:cxnSpLocks/>
          </p:cNvCxnSpPr>
          <p:nvPr/>
        </p:nvCxnSpPr>
        <p:spPr>
          <a:xfrm>
            <a:off x="3060583" y="2743935"/>
            <a:ext cx="0" cy="579117"/>
          </a:xfrm>
          <a:prstGeom prst="line">
            <a:avLst/>
          </a:prstGeom>
          <a:ln w="38100">
            <a:solidFill>
              <a:srgbClr val="0070C0"/>
            </a:solidFill>
          </a:ln>
        </p:spPr>
        <p:style>
          <a:lnRef idx="2">
            <a:schemeClr val="accent1"/>
          </a:lnRef>
          <a:fillRef idx="0">
            <a:schemeClr val="accent1"/>
          </a:fillRef>
          <a:effectRef idx="1">
            <a:schemeClr val="accent1"/>
          </a:effectRef>
          <a:fontRef idx="minor">
            <a:schemeClr val="tx1"/>
          </a:fontRef>
        </p:style>
      </p:cxnSp>
      <p:cxnSp>
        <p:nvCxnSpPr>
          <p:cNvPr id="25" name="直線コネクタ 24">
            <a:extLst>
              <a:ext uri="{FF2B5EF4-FFF2-40B4-BE49-F238E27FC236}">
                <a16:creationId xmlns:a16="http://schemas.microsoft.com/office/drawing/2014/main" id="{411C14B3-AF7E-ECFF-4E1B-ACC29CFC30F6}"/>
              </a:ext>
            </a:extLst>
          </p:cNvPr>
          <p:cNvCxnSpPr>
            <a:cxnSpLocks/>
          </p:cNvCxnSpPr>
          <p:nvPr/>
        </p:nvCxnSpPr>
        <p:spPr>
          <a:xfrm flipH="1">
            <a:off x="3051979" y="2762988"/>
            <a:ext cx="2274084" cy="0"/>
          </a:xfrm>
          <a:prstGeom prst="line">
            <a:avLst/>
          </a:prstGeom>
          <a:ln w="38100">
            <a:solidFill>
              <a:srgbClr val="0070C0"/>
            </a:solidFill>
          </a:ln>
        </p:spPr>
        <p:style>
          <a:lnRef idx="2">
            <a:schemeClr val="accent1"/>
          </a:lnRef>
          <a:fillRef idx="0">
            <a:schemeClr val="accent1"/>
          </a:fillRef>
          <a:effectRef idx="1">
            <a:schemeClr val="accent1"/>
          </a:effectRef>
          <a:fontRef idx="minor">
            <a:schemeClr val="tx1"/>
          </a:fontRef>
        </p:style>
      </p:cxnSp>
      <p:sp>
        <p:nvSpPr>
          <p:cNvPr id="3" name="テキスト ボックス 2">
            <a:extLst>
              <a:ext uri="{FF2B5EF4-FFF2-40B4-BE49-F238E27FC236}">
                <a16:creationId xmlns:a16="http://schemas.microsoft.com/office/drawing/2014/main" id="{B26E3E7A-B9BC-E801-77A7-9864DF482DFA}"/>
              </a:ext>
            </a:extLst>
          </p:cNvPr>
          <p:cNvSpPr txBox="1"/>
          <p:nvPr/>
        </p:nvSpPr>
        <p:spPr>
          <a:xfrm>
            <a:off x="3150188" y="1223881"/>
            <a:ext cx="4320000" cy="889402"/>
          </a:xfrm>
          <a:prstGeom prst="rect">
            <a:avLst/>
          </a:prstGeom>
          <a:solidFill>
            <a:schemeClr val="bg1"/>
          </a:solidFill>
          <a:ln w="19050">
            <a:solidFill>
              <a:schemeClr val="tx1"/>
            </a:solidFill>
          </a:ln>
        </p:spPr>
        <p:txBody>
          <a:bodyPr wrap="square" lIns="288000" tIns="288000" rIns="288000" bIns="288000" rtlCol="0" anchor="ctr" anchorCtr="0">
            <a:spAutoFit/>
          </a:bodyPr>
          <a:lstStyle/>
          <a:p>
            <a:pPr algn="ctr"/>
            <a:r>
              <a:rPr lang="ja-JP" altLang="en-US" sz="2000" dirty="0">
                <a:latin typeface="メイリオ" panose="020B0604030504040204" pitchFamily="50" charset="-128"/>
                <a:ea typeface="メイリオ" panose="020B0604030504040204" pitchFamily="50" charset="-128"/>
              </a:rPr>
              <a:t>遺言があるかどうか？</a:t>
            </a:r>
            <a:endParaRPr lang="en-US" altLang="ja-JP" sz="2000" dirty="0">
              <a:latin typeface="メイリオ" panose="020B0604030504040204" pitchFamily="50" charset="-128"/>
              <a:ea typeface="メイリオ" panose="020B0604030504040204" pitchFamily="50" charset="-128"/>
            </a:endParaRPr>
          </a:p>
        </p:txBody>
      </p:sp>
      <p:cxnSp>
        <p:nvCxnSpPr>
          <p:cNvPr id="31" name="直線コネクタ 30">
            <a:extLst>
              <a:ext uri="{FF2B5EF4-FFF2-40B4-BE49-F238E27FC236}">
                <a16:creationId xmlns:a16="http://schemas.microsoft.com/office/drawing/2014/main" id="{014AD861-7DC0-8CE2-B07E-9DAE396A2060}"/>
              </a:ext>
            </a:extLst>
          </p:cNvPr>
          <p:cNvCxnSpPr>
            <a:cxnSpLocks/>
          </p:cNvCxnSpPr>
          <p:nvPr/>
        </p:nvCxnSpPr>
        <p:spPr>
          <a:xfrm flipH="1">
            <a:off x="1893175" y="5073052"/>
            <a:ext cx="1158804" cy="0"/>
          </a:xfrm>
          <a:prstGeom prst="line">
            <a:avLst/>
          </a:prstGeom>
          <a:ln w="38100">
            <a:solidFill>
              <a:srgbClr val="0070C0"/>
            </a:solidFill>
          </a:ln>
        </p:spPr>
        <p:style>
          <a:lnRef idx="2">
            <a:schemeClr val="accent1"/>
          </a:lnRef>
          <a:fillRef idx="0">
            <a:schemeClr val="accent1"/>
          </a:fillRef>
          <a:effectRef idx="1">
            <a:schemeClr val="accent1"/>
          </a:effectRef>
          <a:fontRef idx="minor">
            <a:schemeClr val="tx1"/>
          </a:fontRef>
        </p:style>
      </p:cxnSp>
      <p:cxnSp>
        <p:nvCxnSpPr>
          <p:cNvPr id="34" name="直線コネクタ 33">
            <a:extLst>
              <a:ext uri="{FF2B5EF4-FFF2-40B4-BE49-F238E27FC236}">
                <a16:creationId xmlns:a16="http://schemas.microsoft.com/office/drawing/2014/main" id="{DBF36AD0-3683-EE59-C4CE-C9B7BDE963D0}"/>
              </a:ext>
            </a:extLst>
          </p:cNvPr>
          <p:cNvCxnSpPr>
            <a:cxnSpLocks/>
          </p:cNvCxnSpPr>
          <p:nvPr/>
        </p:nvCxnSpPr>
        <p:spPr>
          <a:xfrm>
            <a:off x="7662921" y="4236622"/>
            <a:ext cx="0" cy="853961"/>
          </a:xfrm>
          <a:prstGeom prst="line">
            <a:avLst/>
          </a:prstGeom>
          <a:ln w="38100">
            <a:solidFill>
              <a:srgbClr val="0070C0"/>
            </a:solidFill>
          </a:ln>
        </p:spPr>
        <p:style>
          <a:lnRef idx="2">
            <a:schemeClr val="accent1"/>
          </a:lnRef>
          <a:fillRef idx="0">
            <a:schemeClr val="accent1"/>
          </a:fillRef>
          <a:effectRef idx="1">
            <a:schemeClr val="accent1"/>
          </a:effectRef>
          <a:fontRef idx="minor">
            <a:schemeClr val="tx1"/>
          </a:fontRef>
        </p:style>
      </p:cxnSp>
      <p:cxnSp>
        <p:nvCxnSpPr>
          <p:cNvPr id="36" name="直線コネクタ 35">
            <a:extLst>
              <a:ext uri="{FF2B5EF4-FFF2-40B4-BE49-F238E27FC236}">
                <a16:creationId xmlns:a16="http://schemas.microsoft.com/office/drawing/2014/main" id="{B2C1D01E-00F9-6F5B-D6F7-8A06A6D136E8}"/>
              </a:ext>
            </a:extLst>
          </p:cNvPr>
          <p:cNvCxnSpPr>
            <a:cxnSpLocks/>
          </p:cNvCxnSpPr>
          <p:nvPr/>
        </p:nvCxnSpPr>
        <p:spPr>
          <a:xfrm flipH="1">
            <a:off x="6495513" y="5073052"/>
            <a:ext cx="1158804" cy="0"/>
          </a:xfrm>
          <a:prstGeom prst="line">
            <a:avLst/>
          </a:prstGeom>
          <a:ln w="38100">
            <a:solidFill>
              <a:srgbClr val="0070C0"/>
            </a:solidFill>
          </a:ln>
        </p:spPr>
        <p:style>
          <a:lnRef idx="2">
            <a:schemeClr val="accent1"/>
          </a:lnRef>
          <a:fillRef idx="0">
            <a:schemeClr val="accent1"/>
          </a:fillRef>
          <a:effectRef idx="1">
            <a:schemeClr val="accent1"/>
          </a:effectRef>
          <a:fontRef idx="minor">
            <a:schemeClr val="tx1"/>
          </a:fontRef>
        </p:style>
      </p:cxnSp>
      <p:cxnSp>
        <p:nvCxnSpPr>
          <p:cNvPr id="44" name="直線コネクタ 43">
            <a:extLst>
              <a:ext uri="{FF2B5EF4-FFF2-40B4-BE49-F238E27FC236}">
                <a16:creationId xmlns:a16="http://schemas.microsoft.com/office/drawing/2014/main" id="{2F6F34D6-2545-DCEB-8FD3-83221050E571}"/>
              </a:ext>
            </a:extLst>
          </p:cNvPr>
          <p:cNvCxnSpPr>
            <a:cxnSpLocks/>
          </p:cNvCxnSpPr>
          <p:nvPr/>
        </p:nvCxnSpPr>
        <p:spPr>
          <a:xfrm>
            <a:off x="7662921" y="2743935"/>
            <a:ext cx="0" cy="573479"/>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5" name="直線コネクタ 44">
            <a:extLst>
              <a:ext uri="{FF2B5EF4-FFF2-40B4-BE49-F238E27FC236}">
                <a16:creationId xmlns:a16="http://schemas.microsoft.com/office/drawing/2014/main" id="{D533ED47-DB22-90FE-6482-E2D149554D43}"/>
              </a:ext>
            </a:extLst>
          </p:cNvPr>
          <p:cNvCxnSpPr>
            <a:cxnSpLocks/>
          </p:cNvCxnSpPr>
          <p:nvPr/>
        </p:nvCxnSpPr>
        <p:spPr>
          <a:xfrm flipH="1">
            <a:off x="5327651" y="2760526"/>
            <a:ext cx="2354319" cy="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sp>
        <p:nvSpPr>
          <p:cNvPr id="50" name="テキスト ボックス 49">
            <a:extLst>
              <a:ext uri="{FF2B5EF4-FFF2-40B4-BE49-F238E27FC236}">
                <a16:creationId xmlns:a16="http://schemas.microsoft.com/office/drawing/2014/main" id="{B1BB9B68-FC46-BC78-0E8E-69192D2128FD}"/>
              </a:ext>
            </a:extLst>
          </p:cNvPr>
          <p:cNvSpPr txBox="1"/>
          <p:nvPr/>
        </p:nvSpPr>
        <p:spPr>
          <a:xfrm>
            <a:off x="7013362" y="2385944"/>
            <a:ext cx="859255" cy="246221"/>
          </a:xfrm>
          <a:prstGeom prst="rect">
            <a:avLst/>
          </a:prstGeom>
          <a:noFill/>
          <a:ln w="19050">
            <a:noFill/>
          </a:ln>
        </p:spPr>
        <p:txBody>
          <a:bodyPr wrap="square" lIns="0" tIns="0" rIns="0" bIns="0" rtlCol="0" anchor="ctr" anchorCtr="0">
            <a:spAutoFit/>
          </a:bodyPr>
          <a:lstStyle/>
          <a:p>
            <a:pPr algn="ctr"/>
            <a:r>
              <a:rPr lang="ja-JP" altLang="en-US" sz="1600" b="1" dirty="0">
                <a:solidFill>
                  <a:srgbClr val="FF0000"/>
                </a:solidFill>
                <a:latin typeface="メイリオ" panose="020B0604030504040204" pitchFamily="50" charset="-128"/>
                <a:ea typeface="メイリオ" panose="020B0604030504040204" pitchFamily="50" charset="-128"/>
              </a:rPr>
              <a:t>ない</a:t>
            </a:r>
            <a:endParaRPr lang="en-US" altLang="ja-JP" sz="1600" b="1" dirty="0">
              <a:solidFill>
                <a:srgbClr val="FF0000"/>
              </a:solidFill>
              <a:latin typeface="メイリオ" panose="020B0604030504040204" pitchFamily="50" charset="-128"/>
              <a:ea typeface="メイリオ" panose="020B0604030504040204" pitchFamily="50" charset="-128"/>
            </a:endParaRPr>
          </a:p>
        </p:txBody>
      </p:sp>
      <p:sp>
        <p:nvSpPr>
          <p:cNvPr id="51" name="テキスト ボックス 50">
            <a:extLst>
              <a:ext uri="{FF2B5EF4-FFF2-40B4-BE49-F238E27FC236}">
                <a16:creationId xmlns:a16="http://schemas.microsoft.com/office/drawing/2014/main" id="{0585E1AD-3D0F-2D1B-3A09-3310DD8C922F}"/>
              </a:ext>
            </a:extLst>
          </p:cNvPr>
          <p:cNvSpPr txBox="1"/>
          <p:nvPr/>
        </p:nvSpPr>
        <p:spPr>
          <a:xfrm>
            <a:off x="8507172" y="4454843"/>
            <a:ext cx="1740416" cy="492443"/>
          </a:xfrm>
          <a:prstGeom prst="rect">
            <a:avLst/>
          </a:prstGeom>
          <a:noFill/>
          <a:ln w="19050">
            <a:noFill/>
          </a:ln>
        </p:spPr>
        <p:txBody>
          <a:bodyPr wrap="square" lIns="0" tIns="0" rIns="0" bIns="0" rtlCol="0" anchor="ctr" anchorCtr="0">
            <a:spAutoFit/>
          </a:bodyPr>
          <a:lstStyle/>
          <a:p>
            <a:pPr algn="ctr"/>
            <a:r>
              <a:rPr lang="ja-JP" altLang="en-US" sz="1600" b="1" dirty="0">
                <a:solidFill>
                  <a:srgbClr val="FF0000"/>
                </a:solidFill>
                <a:latin typeface="メイリオ" panose="020B0604030504040204" pitchFamily="50" charset="-128"/>
                <a:ea typeface="メイリオ" panose="020B0604030504040204" pitchFamily="50" charset="-128"/>
              </a:rPr>
              <a:t>話が</a:t>
            </a:r>
            <a:endParaRPr lang="en-US" altLang="ja-JP" sz="1600" b="1" dirty="0">
              <a:solidFill>
                <a:srgbClr val="FF0000"/>
              </a:solidFill>
              <a:latin typeface="メイリオ" panose="020B0604030504040204" pitchFamily="50" charset="-128"/>
              <a:ea typeface="メイリオ" panose="020B0604030504040204" pitchFamily="50" charset="-128"/>
            </a:endParaRPr>
          </a:p>
          <a:p>
            <a:pPr algn="ctr"/>
            <a:r>
              <a:rPr lang="ja-JP" altLang="en-US" sz="1600" b="1" dirty="0">
                <a:solidFill>
                  <a:srgbClr val="FF0000"/>
                </a:solidFill>
                <a:latin typeface="メイリオ" panose="020B0604030504040204" pitchFamily="50" charset="-128"/>
                <a:ea typeface="メイリオ" panose="020B0604030504040204" pitchFamily="50" charset="-128"/>
              </a:rPr>
              <a:t>まとまらない</a:t>
            </a:r>
            <a:endParaRPr lang="en-US" altLang="ja-JP" sz="1600" b="1" dirty="0">
              <a:solidFill>
                <a:srgbClr val="FF0000"/>
              </a:solidFill>
              <a:latin typeface="メイリオ" panose="020B0604030504040204" pitchFamily="50" charset="-128"/>
              <a:ea typeface="メイリオ" panose="020B0604030504040204" pitchFamily="50" charset="-128"/>
            </a:endParaRPr>
          </a:p>
        </p:txBody>
      </p:sp>
      <p:sp>
        <p:nvSpPr>
          <p:cNvPr id="52" name="テキスト ボックス 51">
            <a:extLst>
              <a:ext uri="{FF2B5EF4-FFF2-40B4-BE49-F238E27FC236}">
                <a16:creationId xmlns:a16="http://schemas.microsoft.com/office/drawing/2014/main" id="{5A0235F7-44E0-8484-EEB5-600E93770091}"/>
              </a:ext>
            </a:extLst>
          </p:cNvPr>
          <p:cNvSpPr txBox="1"/>
          <p:nvPr/>
        </p:nvSpPr>
        <p:spPr>
          <a:xfrm>
            <a:off x="3492583" y="4454843"/>
            <a:ext cx="2015999" cy="492443"/>
          </a:xfrm>
          <a:prstGeom prst="rect">
            <a:avLst/>
          </a:prstGeom>
          <a:noFill/>
          <a:ln w="19050">
            <a:noFill/>
          </a:ln>
        </p:spPr>
        <p:txBody>
          <a:bodyPr wrap="square" lIns="0" tIns="0" rIns="0" bIns="0" rtlCol="0" anchor="ctr" anchorCtr="0">
            <a:spAutoFit/>
          </a:bodyPr>
          <a:lstStyle/>
          <a:p>
            <a:pPr algn="ctr"/>
            <a:r>
              <a:rPr lang="ja-JP" altLang="en-US" sz="1600" b="1" dirty="0">
                <a:solidFill>
                  <a:srgbClr val="FF0000"/>
                </a:solidFill>
                <a:latin typeface="メイリオ" panose="020B0604030504040204" pitchFamily="50" charset="-128"/>
                <a:ea typeface="メイリオ" panose="020B0604030504040204" pitchFamily="50" charset="-128"/>
              </a:rPr>
              <a:t>遺留分を</a:t>
            </a:r>
            <a:endParaRPr lang="en-US" altLang="ja-JP" sz="1600" b="1" dirty="0">
              <a:solidFill>
                <a:srgbClr val="FF0000"/>
              </a:solidFill>
              <a:latin typeface="メイリオ" panose="020B0604030504040204" pitchFamily="50" charset="-128"/>
              <a:ea typeface="メイリオ" panose="020B0604030504040204" pitchFamily="50" charset="-128"/>
            </a:endParaRPr>
          </a:p>
          <a:p>
            <a:pPr algn="ctr"/>
            <a:r>
              <a:rPr lang="ja-JP" altLang="en-US" sz="1600" b="1" dirty="0">
                <a:solidFill>
                  <a:srgbClr val="FF0000"/>
                </a:solidFill>
                <a:latin typeface="メイリオ" panose="020B0604030504040204" pitchFamily="50" charset="-128"/>
                <a:ea typeface="メイリオ" panose="020B0604030504040204" pitchFamily="50" charset="-128"/>
              </a:rPr>
              <a:t>おかしていない場合</a:t>
            </a:r>
            <a:endParaRPr lang="en-US" altLang="ja-JP" sz="1600" b="1" dirty="0">
              <a:solidFill>
                <a:srgbClr val="FF0000"/>
              </a:solidFill>
              <a:latin typeface="メイリオ" panose="020B0604030504040204" pitchFamily="50" charset="-128"/>
              <a:ea typeface="メイリオ" panose="020B0604030504040204" pitchFamily="50" charset="-128"/>
            </a:endParaRPr>
          </a:p>
        </p:txBody>
      </p:sp>
      <p:sp>
        <p:nvSpPr>
          <p:cNvPr id="53" name="テキスト ボックス 52">
            <a:extLst>
              <a:ext uri="{FF2B5EF4-FFF2-40B4-BE49-F238E27FC236}">
                <a16:creationId xmlns:a16="http://schemas.microsoft.com/office/drawing/2014/main" id="{5F96FEC2-402C-48CE-65DC-FFBF575E9F1C}"/>
              </a:ext>
            </a:extLst>
          </p:cNvPr>
          <p:cNvSpPr txBox="1"/>
          <p:nvPr/>
        </p:nvSpPr>
        <p:spPr>
          <a:xfrm>
            <a:off x="5634602" y="4454843"/>
            <a:ext cx="1740416" cy="492443"/>
          </a:xfrm>
          <a:prstGeom prst="rect">
            <a:avLst/>
          </a:prstGeom>
          <a:noFill/>
          <a:ln w="19050">
            <a:noFill/>
          </a:ln>
        </p:spPr>
        <p:txBody>
          <a:bodyPr wrap="square" lIns="0" tIns="0" rIns="0" bIns="0" rtlCol="0" anchor="ctr" anchorCtr="0">
            <a:spAutoFit/>
          </a:bodyPr>
          <a:lstStyle/>
          <a:p>
            <a:pPr algn="ctr"/>
            <a:r>
              <a:rPr lang="ja-JP" altLang="en-US" sz="1600" b="1" dirty="0">
                <a:solidFill>
                  <a:srgbClr val="0070C0"/>
                </a:solidFill>
                <a:latin typeface="メイリオ" panose="020B0604030504040204" pitchFamily="50" charset="-128"/>
                <a:ea typeface="メイリオ" panose="020B0604030504040204" pitchFamily="50" charset="-128"/>
              </a:rPr>
              <a:t>話が</a:t>
            </a:r>
            <a:endParaRPr lang="en-US" altLang="ja-JP" sz="1600" b="1" dirty="0">
              <a:solidFill>
                <a:srgbClr val="0070C0"/>
              </a:solidFill>
              <a:latin typeface="メイリオ" panose="020B0604030504040204" pitchFamily="50" charset="-128"/>
              <a:ea typeface="メイリオ" panose="020B0604030504040204" pitchFamily="50" charset="-128"/>
            </a:endParaRPr>
          </a:p>
          <a:p>
            <a:pPr algn="ctr"/>
            <a:r>
              <a:rPr lang="ja-JP" altLang="en-US" sz="1600" b="1" dirty="0">
                <a:solidFill>
                  <a:srgbClr val="0070C0"/>
                </a:solidFill>
                <a:latin typeface="メイリオ" panose="020B0604030504040204" pitchFamily="50" charset="-128"/>
                <a:ea typeface="メイリオ" panose="020B0604030504040204" pitchFamily="50" charset="-128"/>
              </a:rPr>
              <a:t>まとまった</a:t>
            </a:r>
            <a:endParaRPr lang="en-US" altLang="ja-JP" sz="1600" b="1" dirty="0">
              <a:solidFill>
                <a:srgbClr val="0070C0"/>
              </a:solidFill>
              <a:latin typeface="メイリオ" panose="020B0604030504040204" pitchFamily="50" charset="-128"/>
              <a:ea typeface="メイリオ" panose="020B0604030504040204" pitchFamily="50" charset="-128"/>
            </a:endParaRPr>
          </a:p>
        </p:txBody>
      </p:sp>
      <p:sp>
        <p:nvSpPr>
          <p:cNvPr id="54" name="テキスト ボックス 53">
            <a:extLst>
              <a:ext uri="{FF2B5EF4-FFF2-40B4-BE49-F238E27FC236}">
                <a16:creationId xmlns:a16="http://schemas.microsoft.com/office/drawing/2014/main" id="{40AACE63-B1BD-C1C1-007B-13F51CF50AC0}"/>
              </a:ext>
            </a:extLst>
          </p:cNvPr>
          <p:cNvSpPr txBox="1"/>
          <p:nvPr/>
        </p:nvSpPr>
        <p:spPr>
          <a:xfrm>
            <a:off x="756681" y="4454844"/>
            <a:ext cx="2015999" cy="492443"/>
          </a:xfrm>
          <a:prstGeom prst="rect">
            <a:avLst/>
          </a:prstGeom>
          <a:noFill/>
          <a:ln w="19050">
            <a:noFill/>
          </a:ln>
        </p:spPr>
        <p:txBody>
          <a:bodyPr wrap="square" lIns="0" tIns="0" rIns="0" bIns="0" rtlCol="0" anchor="ctr" anchorCtr="0">
            <a:spAutoFit/>
          </a:bodyPr>
          <a:lstStyle/>
          <a:p>
            <a:pPr algn="ctr"/>
            <a:r>
              <a:rPr lang="ja-JP" altLang="en-US" sz="1600" b="1" dirty="0">
                <a:solidFill>
                  <a:srgbClr val="0070C0"/>
                </a:solidFill>
                <a:latin typeface="メイリオ" panose="020B0604030504040204" pitchFamily="50" charset="-128"/>
                <a:ea typeface="メイリオ" panose="020B0604030504040204" pitchFamily="50" charset="-128"/>
              </a:rPr>
              <a:t>遺留分を</a:t>
            </a:r>
            <a:endParaRPr lang="en-US" altLang="ja-JP" sz="1600" b="1" dirty="0">
              <a:solidFill>
                <a:srgbClr val="0070C0"/>
              </a:solidFill>
              <a:latin typeface="メイリオ" panose="020B0604030504040204" pitchFamily="50" charset="-128"/>
              <a:ea typeface="メイリオ" panose="020B0604030504040204" pitchFamily="50" charset="-128"/>
            </a:endParaRPr>
          </a:p>
          <a:p>
            <a:pPr algn="ctr"/>
            <a:r>
              <a:rPr lang="ja-JP" altLang="en-US" sz="1600" b="1" dirty="0">
                <a:solidFill>
                  <a:srgbClr val="0070C0"/>
                </a:solidFill>
                <a:latin typeface="メイリオ" panose="020B0604030504040204" pitchFamily="50" charset="-128"/>
                <a:ea typeface="メイリオ" panose="020B0604030504040204" pitchFamily="50" charset="-128"/>
              </a:rPr>
              <a:t>おかしている場合</a:t>
            </a:r>
            <a:endParaRPr lang="en-US" altLang="ja-JP" sz="1600" b="1" dirty="0">
              <a:solidFill>
                <a:srgbClr val="0070C0"/>
              </a:solidFill>
              <a:latin typeface="メイリオ" panose="020B0604030504040204" pitchFamily="50" charset="-128"/>
              <a:ea typeface="メイリオ" panose="020B0604030504040204" pitchFamily="50" charset="-128"/>
            </a:endParaRPr>
          </a:p>
        </p:txBody>
      </p:sp>
      <p:sp>
        <p:nvSpPr>
          <p:cNvPr id="55" name="テキスト ボックス 54">
            <a:extLst>
              <a:ext uri="{FF2B5EF4-FFF2-40B4-BE49-F238E27FC236}">
                <a16:creationId xmlns:a16="http://schemas.microsoft.com/office/drawing/2014/main" id="{7E2477E9-B7A9-AC61-0D6C-2FE926632176}"/>
              </a:ext>
            </a:extLst>
          </p:cNvPr>
          <p:cNvSpPr txBox="1"/>
          <p:nvPr/>
        </p:nvSpPr>
        <p:spPr>
          <a:xfrm>
            <a:off x="2771389" y="2385944"/>
            <a:ext cx="859255" cy="246221"/>
          </a:xfrm>
          <a:prstGeom prst="rect">
            <a:avLst/>
          </a:prstGeom>
          <a:noFill/>
          <a:ln w="19050">
            <a:noFill/>
          </a:ln>
        </p:spPr>
        <p:txBody>
          <a:bodyPr wrap="square" lIns="0" tIns="0" rIns="0" bIns="0" rtlCol="0" anchor="ctr" anchorCtr="0">
            <a:spAutoFit/>
          </a:bodyPr>
          <a:lstStyle/>
          <a:p>
            <a:pPr algn="ctr"/>
            <a:r>
              <a:rPr lang="ja-JP" altLang="en-US" sz="1600" b="1" dirty="0">
                <a:solidFill>
                  <a:srgbClr val="0070C0"/>
                </a:solidFill>
                <a:latin typeface="メイリオ" panose="020B0604030504040204" pitchFamily="50" charset="-128"/>
                <a:ea typeface="メイリオ" panose="020B0604030504040204" pitchFamily="50" charset="-128"/>
              </a:rPr>
              <a:t>ある</a:t>
            </a:r>
            <a:endParaRPr lang="en-US" altLang="ja-JP" sz="1600" b="1" dirty="0">
              <a:solidFill>
                <a:srgbClr val="0070C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162756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4766E157-7855-596B-F4EF-74CFA6A2D462}"/>
              </a:ext>
            </a:extLst>
          </p:cNvPr>
          <p:cNvSpPr txBox="1">
            <a:spLocks/>
          </p:cNvSpPr>
          <p:nvPr/>
        </p:nvSpPr>
        <p:spPr>
          <a:xfrm>
            <a:off x="0" y="2264229"/>
            <a:ext cx="10691813" cy="3048000"/>
          </a:xfrm>
          <a:prstGeom prst="rect">
            <a:avLst/>
          </a:prstGeom>
        </p:spPr>
        <p:txBody>
          <a:bodyPr vert="horz" lIns="91440" tIns="45720" rIns="91440" bIns="45720" rtlCol="0" anchor="ctr">
            <a:normAutofit fontScale="97500"/>
          </a:bodyPr>
          <a:lstStyle>
            <a:lvl1pPr algn="l" defTabSz="1007943" rtl="0" eaLnBrk="1" latinLnBrk="0" hangingPunct="1">
              <a:lnSpc>
                <a:spcPct val="90000"/>
              </a:lnSpc>
              <a:spcBef>
                <a:spcPct val="0"/>
              </a:spcBef>
              <a:buNone/>
              <a:defRPr kumimoji="1" sz="4850" kern="1200">
                <a:solidFill>
                  <a:schemeClr val="tx1"/>
                </a:solidFill>
                <a:latin typeface="+mj-lt"/>
                <a:ea typeface="+mj-ea"/>
                <a:cs typeface="+mj-cs"/>
              </a:defRPr>
            </a:lvl1pPr>
          </a:lstStyle>
          <a:p>
            <a:pPr algn="ctr">
              <a:lnSpc>
                <a:spcPct val="120000"/>
              </a:lnSpc>
            </a:pPr>
            <a:r>
              <a:rPr lang="ja-JP" altLang="ja-JP" b="1" dirty="0">
                <a:solidFill>
                  <a:schemeClr val="bg1"/>
                </a:solidFill>
                <a:latin typeface="メイリオ" panose="020B0604030504040204" pitchFamily="50" charset="-128"/>
                <a:ea typeface="メイリオ" panose="020B0604030504040204" pitchFamily="50" charset="-128"/>
                <a:cs typeface="Meiryo"/>
                <a:sym typeface="Meiryo"/>
              </a:rPr>
              <a:t>【</a:t>
            </a:r>
            <a:r>
              <a:rPr lang="en-US" altLang="ja-JP" b="1" dirty="0">
                <a:solidFill>
                  <a:schemeClr val="bg1"/>
                </a:solidFill>
                <a:latin typeface="メイリオ" panose="020B0604030504040204" pitchFamily="50" charset="-128"/>
                <a:ea typeface="メイリオ" panose="020B0604030504040204" pitchFamily="50" charset="-128"/>
                <a:cs typeface="Meiryo"/>
                <a:sym typeface="Meiryo"/>
              </a:rPr>
              <a:t> </a:t>
            </a:r>
            <a:r>
              <a:rPr lang="ja-JP" altLang="ja-JP" b="1" dirty="0">
                <a:solidFill>
                  <a:schemeClr val="bg1"/>
                </a:solidFill>
                <a:latin typeface="メイリオ" panose="020B0604030504040204" pitchFamily="50" charset="-128"/>
                <a:ea typeface="メイリオ" panose="020B0604030504040204" pitchFamily="50" charset="-128"/>
                <a:cs typeface="Meiryo"/>
                <a:sym typeface="Meiryo"/>
              </a:rPr>
              <a:t>第</a:t>
            </a:r>
            <a:r>
              <a:rPr lang="ja-JP" altLang="en-US" b="1" dirty="0">
                <a:solidFill>
                  <a:schemeClr val="bg1"/>
                </a:solidFill>
                <a:latin typeface="メイリオ" panose="020B0604030504040204" pitchFamily="50" charset="-128"/>
                <a:ea typeface="メイリオ" panose="020B0604030504040204" pitchFamily="50" charset="-128"/>
                <a:cs typeface="Meiryo"/>
                <a:sym typeface="Meiryo"/>
              </a:rPr>
              <a:t>４</a:t>
            </a:r>
            <a:r>
              <a:rPr lang="ja-JP" altLang="ja-JP" b="1" dirty="0">
                <a:solidFill>
                  <a:schemeClr val="bg1"/>
                </a:solidFill>
                <a:latin typeface="メイリオ" panose="020B0604030504040204" pitchFamily="50" charset="-128"/>
                <a:ea typeface="メイリオ" panose="020B0604030504040204" pitchFamily="50" charset="-128"/>
                <a:cs typeface="Meiryo"/>
                <a:sym typeface="Meiryo"/>
              </a:rPr>
              <a:t>章</a:t>
            </a:r>
            <a:r>
              <a:rPr lang="en-US" altLang="ja-JP" b="1" dirty="0">
                <a:solidFill>
                  <a:schemeClr val="bg1"/>
                </a:solidFill>
                <a:latin typeface="メイリオ" panose="020B0604030504040204" pitchFamily="50" charset="-128"/>
                <a:ea typeface="メイリオ" panose="020B0604030504040204" pitchFamily="50" charset="-128"/>
                <a:cs typeface="Meiryo"/>
                <a:sym typeface="Meiryo"/>
              </a:rPr>
              <a:t> </a:t>
            </a:r>
            <a:r>
              <a:rPr lang="ja-JP" altLang="ja-JP" b="1" dirty="0">
                <a:solidFill>
                  <a:schemeClr val="bg1"/>
                </a:solidFill>
                <a:latin typeface="メイリオ" panose="020B0604030504040204" pitchFamily="50" charset="-128"/>
                <a:ea typeface="メイリオ" panose="020B0604030504040204" pitchFamily="50" charset="-128"/>
                <a:cs typeface="Meiryo"/>
                <a:sym typeface="Meiryo"/>
              </a:rPr>
              <a:t>】</a:t>
            </a:r>
            <a:br>
              <a:rPr lang="en-US" altLang="ja-JP" b="1" dirty="0">
                <a:solidFill>
                  <a:schemeClr val="bg1"/>
                </a:solidFill>
                <a:latin typeface="メイリオ" panose="020B0604030504040204" pitchFamily="50" charset="-128"/>
                <a:ea typeface="メイリオ" panose="020B0604030504040204" pitchFamily="50" charset="-128"/>
                <a:cs typeface="Meiryo"/>
                <a:sym typeface="Meiryo"/>
              </a:rPr>
            </a:br>
            <a:r>
              <a:rPr lang="ja-JP" altLang="en-US" b="1" dirty="0">
                <a:solidFill>
                  <a:schemeClr val="bg1"/>
                </a:solidFill>
                <a:latin typeface="メイリオ" panose="020B0604030504040204" pitchFamily="50" charset="-128"/>
                <a:ea typeface="メイリオ" panose="020B0604030504040204" pitchFamily="50" charset="-128"/>
                <a:cs typeface="Meiryo"/>
                <a:sym typeface="Meiryo"/>
              </a:rPr>
              <a:t>認知症</a:t>
            </a:r>
            <a:r>
              <a:rPr lang="ja-JP" altLang="en-US" b="1" dirty="0">
                <a:solidFill>
                  <a:schemeClr val="bg1"/>
                </a:solidFill>
                <a:latin typeface="メイリオ" panose="020B0604030504040204" pitchFamily="50" charset="-128"/>
                <a:ea typeface="メイリオ" panose="020B0604030504040204" pitchFamily="50" charset="-128"/>
              </a:rPr>
              <a:t>対策</a:t>
            </a:r>
          </a:p>
        </p:txBody>
      </p:sp>
    </p:spTree>
    <p:extLst>
      <p:ext uri="{BB962C8B-B14F-4D97-AF65-F5344CB8AC3E}">
        <p14:creationId xmlns:p14="http://schemas.microsoft.com/office/powerpoint/2010/main" val="33913841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6829CDB-33AC-BE39-B7B3-CCC7CA4548AC}"/>
              </a:ext>
            </a:extLst>
          </p:cNvPr>
          <p:cNvSpPr>
            <a:spLocks noGrp="1"/>
          </p:cNvSpPr>
          <p:nvPr>
            <p:ph type="title"/>
          </p:nvPr>
        </p:nvSpPr>
        <p:spPr/>
        <p:txBody>
          <a:bodyPr>
            <a:normAutofit/>
          </a:bodyPr>
          <a:lstStyle/>
          <a:p>
            <a:r>
              <a:rPr kumimoji="1" lang="ja-JP" altLang="en-US" dirty="0">
                <a:latin typeface="メイリオ" panose="020B0604030504040204" pitchFamily="50" charset="-128"/>
                <a:ea typeface="メイリオ" panose="020B0604030504040204" pitchFamily="50" charset="-128"/>
              </a:rPr>
              <a:t>認知症対策の概要</a:t>
            </a:r>
          </a:p>
        </p:txBody>
      </p:sp>
      <p:sp>
        <p:nvSpPr>
          <p:cNvPr id="4" name="テキスト ボックス 3">
            <a:extLst>
              <a:ext uri="{FF2B5EF4-FFF2-40B4-BE49-F238E27FC236}">
                <a16:creationId xmlns:a16="http://schemas.microsoft.com/office/drawing/2014/main" id="{16FBBD04-A257-D76A-3D84-5BBD5A3FA2B1}"/>
              </a:ext>
            </a:extLst>
          </p:cNvPr>
          <p:cNvSpPr txBox="1"/>
          <p:nvPr/>
        </p:nvSpPr>
        <p:spPr>
          <a:xfrm>
            <a:off x="890562" y="1258888"/>
            <a:ext cx="8839251" cy="4154984"/>
          </a:xfrm>
          <a:prstGeom prst="rect">
            <a:avLst/>
          </a:prstGeom>
          <a:noFill/>
        </p:spPr>
        <p:txBody>
          <a:bodyPr wrap="square" rtlCol="0">
            <a:spAutoFit/>
          </a:bodyPr>
          <a:lstStyle/>
          <a:p>
            <a:pPr>
              <a:lnSpc>
                <a:spcPct val="110000"/>
              </a:lnSpc>
            </a:pPr>
            <a:r>
              <a:rPr lang="ja-JP" altLang="en-US" sz="2400" dirty="0">
                <a:latin typeface="メイリオ" panose="020B0604030504040204" pitchFamily="50" charset="-128"/>
                <a:ea typeface="メイリオ" panose="020B0604030504040204" pitchFamily="50" charset="-128"/>
              </a:rPr>
              <a:t>認知症を発症して困るのは</a:t>
            </a:r>
            <a:endParaRPr lang="en-US" altLang="ja-JP" sz="2400" dirty="0">
              <a:latin typeface="メイリオ" panose="020B0604030504040204" pitchFamily="50" charset="-128"/>
              <a:ea typeface="メイリオ" panose="020B0604030504040204" pitchFamily="50" charset="-128"/>
            </a:endParaRPr>
          </a:p>
          <a:p>
            <a:pPr>
              <a:lnSpc>
                <a:spcPct val="110000"/>
              </a:lnSpc>
            </a:pPr>
            <a:r>
              <a:rPr lang="ja-JP" altLang="en-US" sz="2400" b="1" dirty="0">
                <a:solidFill>
                  <a:srgbClr val="FF0000"/>
                </a:solidFill>
                <a:latin typeface="メイリオ" panose="020B0604030504040204" pitchFamily="50" charset="-128"/>
                <a:ea typeface="メイリオ" panose="020B0604030504040204" pitchFamily="50" charset="-128"/>
              </a:rPr>
              <a:t>①お金の管理ができないこと</a:t>
            </a:r>
            <a:endParaRPr lang="en-US" altLang="ja-JP" sz="2400" b="1" dirty="0">
              <a:solidFill>
                <a:srgbClr val="FF0000"/>
              </a:solidFill>
              <a:latin typeface="メイリオ" panose="020B0604030504040204" pitchFamily="50" charset="-128"/>
              <a:ea typeface="メイリオ" panose="020B0604030504040204" pitchFamily="50" charset="-128"/>
            </a:endParaRPr>
          </a:p>
          <a:p>
            <a:pPr>
              <a:lnSpc>
                <a:spcPct val="110000"/>
              </a:lnSpc>
            </a:pPr>
            <a:r>
              <a:rPr lang="ja-JP" altLang="en-US" sz="2400" b="1" dirty="0">
                <a:solidFill>
                  <a:srgbClr val="FF0000"/>
                </a:solidFill>
                <a:latin typeface="メイリオ" panose="020B0604030504040204" pitchFamily="50" charset="-128"/>
                <a:ea typeface="メイリオ" panose="020B0604030504040204" pitchFamily="50" charset="-128"/>
              </a:rPr>
              <a:t>②身近に頼れる人がいないと日常生活を送ることが困難なこと</a:t>
            </a:r>
            <a:br>
              <a:rPr lang="en-US" altLang="ja-JP" sz="2400" b="1" dirty="0">
                <a:solidFill>
                  <a:srgbClr val="FF0000"/>
                </a:solidFill>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の２つです。</a:t>
            </a:r>
            <a:endParaRPr lang="en-US" altLang="ja-JP" sz="2400" dirty="0">
              <a:latin typeface="メイリオ" panose="020B0604030504040204" pitchFamily="50" charset="-128"/>
              <a:ea typeface="メイリオ" panose="020B0604030504040204" pitchFamily="50" charset="-128"/>
            </a:endParaRPr>
          </a:p>
          <a:p>
            <a:pPr>
              <a:lnSpc>
                <a:spcPct val="110000"/>
              </a:lnSpc>
            </a:pPr>
            <a:endParaRPr lang="en-US" altLang="ja-JP" sz="2400" dirty="0">
              <a:latin typeface="メイリオ" panose="020B0604030504040204" pitchFamily="50" charset="-128"/>
              <a:ea typeface="メイリオ" panose="020B0604030504040204" pitchFamily="50" charset="-128"/>
            </a:endParaRPr>
          </a:p>
          <a:p>
            <a:pPr>
              <a:lnSpc>
                <a:spcPct val="110000"/>
              </a:lnSpc>
            </a:pPr>
            <a:r>
              <a:rPr lang="ja-JP" altLang="en-US" sz="2400" dirty="0">
                <a:latin typeface="メイリオ" panose="020B0604030504040204" pitchFamily="50" charset="-128"/>
                <a:ea typeface="メイリオ" panose="020B0604030504040204" pitchFamily="50" charset="-128"/>
              </a:rPr>
              <a:t>生前にお金や自分の生活をサポートしてくれる人を決めておくことで、安心して暮らせるようにするのが認知症対策です。</a:t>
            </a:r>
            <a:br>
              <a:rPr lang="en-US" altLang="ja-JP"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専門的な言葉では、</a:t>
            </a:r>
            <a:endParaRPr lang="en-US" altLang="ja-JP" sz="2400" dirty="0">
              <a:latin typeface="メイリオ" panose="020B0604030504040204" pitchFamily="50" charset="-128"/>
              <a:ea typeface="メイリオ" panose="020B0604030504040204" pitchFamily="50" charset="-128"/>
            </a:endParaRPr>
          </a:p>
          <a:p>
            <a:pPr>
              <a:lnSpc>
                <a:spcPct val="110000"/>
              </a:lnSpc>
            </a:pPr>
            <a:r>
              <a:rPr lang="ja-JP" altLang="en-US" sz="2400" dirty="0">
                <a:latin typeface="メイリオ" panose="020B0604030504040204" pitchFamily="50" charset="-128"/>
                <a:ea typeface="メイリオ" panose="020B0604030504040204" pitchFamily="50" charset="-128"/>
              </a:rPr>
              <a:t>①を財産管理、</a:t>
            </a:r>
            <a:endParaRPr lang="en-US" altLang="ja-JP" sz="2400" dirty="0">
              <a:latin typeface="メイリオ" panose="020B0604030504040204" pitchFamily="50" charset="-128"/>
              <a:ea typeface="メイリオ" panose="020B0604030504040204" pitchFamily="50" charset="-128"/>
            </a:endParaRPr>
          </a:p>
          <a:p>
            <a:pPr>
              <a:lnSpc>
                <a:spcPct val="110000"/>
              </a:lnSpc>
            </a:pPr>
            <a:r>
              <a:rPr lang="ja-JP" altLang="en-US" sz="2400" dirty="0">
                <a:latin typeface="メイリオ" panose="020B0604030504040204" pitchFamily="50" charset="-128"/>
                <a:ea typeface="メイリオ" panose="020B0604030504040204" pitchFamily="50" charset="-128"/>
              </a:rPr>
              <a:t>②を身上監護（しんじょうかんご）といいます。</a:t>
            </a:r>
            <a:endParaRPr lang="en-US" altLang="ja-JP" sz="2400" dirty="0">
              <a:latin typeface="メイリオ" panose="020B0604030504040204" pitchFamily="50" charset="-128"/>
              <a:ea typeface="メイリオ" panose="020B0604030504040204" pitchFamily="50" charset="-128"/>
            </a:endParaRPr>
          </a:p>
        </p:txBody>
      </p:sp>
      <p:pic>
        <p:nvPicPr>
          <p:cNvPr id="6" name="図 5" descr="グラフィカル ユーザー インターフェイス, アプリケーション&#10;&#10;自動的に生成された説明">
            <a:extLst>
              <a:ext uri="{FF2B5EF4-FFF2-40B4-BE49-F238E27FC236}">
                <a16:creationId xmlns:a16="http://schemas.microsoft.com/office/drawing/2014/main" id="{496841A1-C054-9AB3-0046-3BE56DD215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59557" y="5281519"/>
            <a:ext cx="2651194" cy="1938133"/>
          </a:xfrm>
          <a:prstGeom prst="rect">
            <a:avLst/>
          </a:prstGeom>
        </p:spPr>
      </p:pic>
    </p:spTree>
    <p:extLst>
      <p:ext uri="{BB962C8B-B14F-4D97-AF65-F5344CB8AC3E}">
        <p14:creationId xmlns:p14="http://schemas.microsoft.com/office/powerpoint/2010/main" val="37769480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419574-2528-86B7-BDCE-35A9256C828D}"/>
              </a:ext>
            </a:extLst>
          </p:cNvPr>
          <p:cNvSpPr>
            <a:spLocks noGrp="1"/>
          </p:cNvSpPr>
          <p:nvPr>
            <p:ph type="title"/>
          </p:nvPr>
        </p:nvSpPr>
        <p:spPr/>
        <p:txBody>
          <a:bodyPr/>
          <a:lstStyle/>
          <a:p>
            <a:r>
              <a:rPr kumimoji="1" lang="ja-JP" altLang="en-US" dirty="0">
                <a:latin typeface="メイリオ" panose="020B0604030504040204" pitchFamily="50" charset="-128"/>
                <a:ea typeface="メイリオ" panose="020B0604030504040204" pitchFamily="50" charset="-128"/>
              </a:rPr>
              <a:t>認知症対策の種類</a:t>
            </a:r>
          </a:p>
        </p:txBody>
      </p:sp>
      <p:sp>
        <p:nvSpPr>
          <p:cNvPr id="4" name="テキスト ボックス 3">
            <a:extLst>
              <a:ext uri="{FF2B5EF4-FFF2-40B4-BE49-F238E27FC236}">
                <a16:creationId xmlns:a16="http://schemas.microsoft.com/office/drawing/2014/main" id="{6A196855-1A96-86F9-5FAD-E96B81120C55}"/>
              </a:ext>
            </a:extLst>
          </p:cNvPr>
          <p:cNvSpPr txBox="1"/>
          <p:nvPr/>
        </p:nvSpPr>
        <p:spPr>
          <a:xfrm>
            <a:off x="881063" y="1311156"/>
            <a:ext cx="8929687" cy="461665"/>
          </a:xfrm>
          <a:prstGeom prst="rect">
            <a:avLst/>
          </a:prstGeom>
          <a:noFill/>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認知症対策には、大きく３つの種類があります。</a:t>
            </a:r>
            <a:endParaRPr lang="en-US" altLang="ja-JP" sz="2400" dirty="0">
              <a:latin typeface="メイリオ" panose="020B0604030504040204" pitchFamily="50" charset="-128"/>
              <a:ea typeface="メイリオ" panose="020B0604030504040204" pitchFamily="50" charset="-128"/>
            </a:endParaRPr>
          </a:p>
        </p:txBody>
      </p:sp>
      <p:sp>
        <p:nvSpPr>
          <p:cNvPr id="5" name="四角形: 角を丸くする 4">
            <a:extLst>
              <a:ext uri="{FF2B5EF4-FFF2-40B4-BE49-F238E27FC236}">
                <a16:creationId xmlns:a16="http://schemas.microsoft.com/office/drawing/2014/main" id="{1F5CAA7F-7928-94EB-B185-C653938638A6}"/>
              </a:ext>
            </a:extLst>
          </p:cNvPr>
          <p:cNvSpPr/>
          <p:nvPr/>
        </p:nvSpPr>
        <p:spPr>
          <a:xfrm>
            <a:off x="1065069" y="2039131"/>
            <a:ext cx="8561674" cy="752540"/>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800" b="1" dirty="0">
                <a:solidFill>
                  <a:schemeClr val="tx1"/>
                </a:solidFill>
                <a:latin typeface="メイリオ" panose="020B0604030504040204" pitchFamily="50" charset="-128"/>
                <a:ea typeface="メイリオ" panose="020B0604030504040204" pitchFamily="50" charset="-128"/>
              </a:rPr>
              <a:t>①民事信託</a:t>
            </a:r>
          </a:p>
        </p:txBody>
      </p:sp>
      <p:sp>
        <p:nvSpPr>
          <p:cNvPr id="6" name="四角形: 角を丸くする 5">
            <a:extLst>
              <a:ext uri="{FF2B5EF4-FFF2-40B4-BE49-F238E27FC236}">
                <a16:creationId xmlns:a16="http://schemas.microsoft.com/office/drawing/2014/main" id="{B38303B0-997C-A203-F8B0-D4278F6F01E6}"/>
              </a:ext>
            </a:extLst>
          </p:cNvPr>
          <p:cNvSpPr/>
          <p:nvPr/>
        </p:nvSpPr>
        <p:spPr>
          <a:xfrm>
            <a:off x="1065069" y="3026617"/>
            <a:ext cx="8561674" cy="752540"/>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800" b="1" dirty="0">
                <a:solidFill>
                  <a:schemeClr val="tx1"/>
                </a:solidFill>
                <a:latin typeface="メイリオ" panose="020B0604030504040204" pitchFamily="50" charset="-128"/>
                <a:ea typeface="メイリオ" panose="020B0604030504040204" pitchFamily="50" charset="-128"/>
              </a:rPr>
              <a:t>②任意後見契約</a:t>
            </a:r>
          </a:p>
        </p:txBody>
      </p:sp>
      <p:sp>
        <p:nvSpPr>
          <p:cNvPr id="8" name="四角形: 角を丸くする 7">
            <a:extLst>
              <a:ext uri="{FF2B5EF4-FFF2-40B4-BE49-F238E27FC236}">
                <a16:creationId xmlns:a16="http://schemas.microsoft.com/office/drawing/2014/main" id="{17727E7D-7125-5E9F-D6D5-2517696C8F86}"/>
              </a:ext>
            </a:extLst>
          </p:cNvPr>
          <p:cNvSpPr/>
          <p:nvPr/>
        </p:nvSpPr>
        <p:spPr>
          <a:xfrm>
            <a:off x="1065069" y="4014102"/>
            <a:ext cx="8561674" cy="752540"/>
          </a:xfrm>
          <a:prstGeom prst="roundRect">
            <a:avLst/>
          </a:prstGeom>
          <a:solidFill>
            <a:schemeClr val="bg2">
              <a:lumMod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800" b="1" dirty="0">
                <a:solidFill>
                  <a:schemeClr val="tx1"/>
                </a:solidFill>
                <a:latin typeface="メイリオ" panose="020B0604030504040204" pitchFamily="50" charset="-128"/>
                <a:ea typeface="メイリオ" panose="020B0604030504040204" pitchFamily="50" charset="-128"/>
              </a:rPr>
              <a:t>③法定後見制度　</a:t>
            </a:r>
            <a:r>
              <a:rPr lang="en-US" altLang="ja-JP" sz="2800" b="1" dirty="0">
                <a:solidFill>
                  <a:schemeClr val="tx1"/>
                </a:solidFill>
                <a:latin typeface="メイリオ" panose="020B0604030504040204" pitchFamily="50" charset="-128"/>
                <a:ea typeface="メイリオ" panose="020B0604030504040204" pitchFamily="50" charset="-128"/>
              </a:rPr>
              <a:t>※</a:t>
            </a:r>
            <a:r>
              <a:rPr lang="ja-JP" altLang="en-US" sz="2800" b="1" dirty="0">
                <a:solidFill>
                  <a:schemeClr val="tx1"/>
                </a:solidFill>
                <a:latin typeface="メイリオ" panose="020B0604030504040204" pitchFamily="50" charset="-128"/>
                <a:ea typeface="メイリオ" panose="020B0604030504040204" pitchFamily="50" charset="-128"/>
              </a:rPr>
              <a:t>生前対策ではない</a:t>
            </a:r>
          </a:p>
        </p:txBody>
      </p:sp>
    </p:spTree>
    <p:extLst>
      <p:ext uri="{BB962C8B-B14F-4D97-AF65-F5344CB8AC3E}">
        <p14:creationId xmlns:p14="http://schemas.microsoft.com/office/powerpoint/2010/main" val="5880699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楕円 36">
            <a:extLst>
              <a:ext uri="{FF2B5EF4-FFF2-40B4-BE49-F238E27FC236}">
                <a16:creationId xmlns:a16="http://schemas.microsoft.com/office/drawing/2014/main" id="{B29614A2-1CAE-AD21-575D-BF306B7105BA}"/>
              </a:ext>
            </a:extLst>
          </p:cNvPr>
          <p:cNvSpPr/>
          <p:nvPr/>
        </p:nvSpPr>
        <p:spPr>
          <a:xfrm>
            <a:off x="7199931" y="4476261"/>
            <a:ext cx="2554252" cy="2554252"/>
          </a:xfrm>
          <a:prstGeom prst="ellipse">
            <a:avLst/>
          </a:prstGeom>
          <a:solidFill>
            <a:schemeClr val="bg1">
              <a:lumMod val="85000"/>
            </a:schemeClr>
          </a:solidFill>
          <a:ln>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C86A368E-118C-1E3C-97DC-1EF89EA2B9A0}"/>
              </a:ext>
            </a:extLst>
          </p:cNvPr>
          <p:cNvSpPr>
            <a:spLocks noGrp="1"/>
          </p:cNvSpPr>
          <p:nvPr>
            <p:ph type="title"/>
          </p:nvPr>
        </p:nvSpPr>
        <p:spPr/>
        <p:txBody>
          <a:bodyPr/>
          <a:lstStyle/>
          <a:p>
            <a:r>
              <a:rPr kumimoji="1" lang="ja-JP" altLang="en-US" dirty="0">
                <a:latin typeface="メイリオ" panose="020B0604030504040204" pitchFamily="50" charset="-128"/>
                <a:ea typeface="メイリオ" panose="020B0604030504040204" pitchFamily="50" charset="-128"/>
              </a:rPr>
              <a:t>①民事信託とは</a:t>
            </a:r>
          </a:p>
        </p:txBody>
      </p:sp>
      <p:sp>
        <p:nvSpPr>
          <p:cNvPr id="4" name="テキスト ボックス 3">
            <a:extLst>
              <a:ext uri="{FF2B5EF4-FFF2-40B4-BE49-F238E27FC236}">
                <a16:creationId xmlns:a16="http://schemas.microsoft.com/office/drawing/2014/main" id="{8B13657A-9D49-FDEE-334B-DA857BEC12BB}"/>
              </a:ext>
            </a:extLst>
          </p:cNvPr>
          <p:cNvSpPr txBox="1"/>
          <p:nvPr/>
        </p:nvSpPr>
        <p:spPr>
          <a:xfrm>
            <a:off x="884886" y="1270700"/>
            <a:ext cx="8925863" cy="1717393"/>
          </a:xfrm>
          <a:prstGeom prst="rect">
            <a:avLst/>
          </a:prstGeom>
          <a:noFill/>
        </p:spPr>
        <p:txBody>
          <a:bodyPr wrap="square" rtlCol="0">
            <a:spAutoFit/>
          </a:bodyPr>
          <a:lstStyle/>
          <a:p>
            <a:pPr>
              <a:lnSpc>
                <a:spcPct val="110000"/>
              </a:lnSpc>
            </a:pPr>
            <a:r>
              <a:rPr lang="ja-JP" altLang="en-US" sz="2400" dirty="0">
                <a:latin typeface="メイリオ" panose="020B0604030504040204" pitchFamily="50" charset="-128"/>
                <a:ea typeface="メイリオ" panose="020B0604030504040204" pitchFamily="50" charset="-128"/>
              </a:rPr>
              <a:t>民事信託とは</a:t>
            </a:r>
            <a:r>
              <a:rPr lang="ja-JP" altLang="en-US" sz="2400" b="1" dirty="0">
                <a:latin typeface="メイリオ" panose="020B0604030504040204" pitchFamily="50" charset="-128"/>
                <a:ea typeface="メイリオ" panose="020B0604030504040204" pitchFamily="50" charset="-128"/>
              </a:rPr>
              <a:t>家族の財産を家族で管理する制度</a:t>
            </a:r>
            <a:r>
              <a:rPr lang="ja-JP" altLang="en-US" sz="2400" dirty="0">
                <a:latin typeface="メイリオ" panose="020B0604030504040204" pitchFamily="50" charset="-128"/>
                <a:ea typeface="メイリオ" panose="020B0604030504040204" pitchFamily="50" charset="-128"/>
              </a:rPr>
              <a:t>です。</a:t>
            </a:r>
            <a:endParaRPr lang="en-US" altLang="ja-JP" sz="2400" dirty="0">
              <a:latin typeface="メイリオ" panose="020B0604030504040204" pitchFamily="50" charset="-128"/>
              <a:ea typeface="メイリオ" panose="020B0604030504040204" pitchFamily="50" charset="-128"/>
            </a:endParaRPr>
          </a:p>
          <a:p>
            <a:pPr>
              <a:lnSpc>
                <a:spcPct val="110000"/>
              </a:lnSpc>
            </a:pPr>
            <a:r>
              <a:rPr lang="ja-JP" altLang="en-US" sz="2400" dirty="0">
                <a:latin typeface="メイリオ" panose="020B0604030504040204" pitchFamily="50" charset="-128"/>
                <a:ea typeface="メイリオ" panose="020B0604030504040204" pitchFamily="50" charset="-128"/>
              </a:rPr>
              <a:t>契約内容によって柔軟な対策をすることができます。民事信託は非常に自由度が高く、財産管理対策としても遺産分割対策にも活用できます。</a:t>
            </a:r>
            <a:endParaRPr lang="en-US" altLang="ja-JP" sz="2400" dirty="0">
              <a:latin typeface="メイリオ" panose="020B0604030504040204" pitchFamily="50" charset="-128"/>
              <a:ea typeface="メイリオ" panose="020B0604030504040204" pitchFamily="50" charset="-128"/>
            </a:endParaRPr>
          </a:p>
        </p:txBody>
      </p:sp>
      <p:pic>
        <p:nvPicPr>
          <p:cNvPr id="6" name="図 5" descr="スーツ姿の男性の顔の絵&#10;&#10;低い精度で自動的に生成された説明">
            <a:extLst>
              <a:ext uri="{FF2B5EF4-FFF2-40B4-BE49-F238E27FC236}">
                <a16:creationId xmlns:a16="http://schemas.microsoft.com/office/drawing/2014/main" id="{017ADAD5-1474-6835-6058-9665D8B29AB9}"/>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632660" y="3364364"/>
            <a:ext cx="797618" cy="1080000"/>
          </a:xfrm>
          <a:prstGeom prst="rect">
            <a:avLst/>
          </a:prstGeom>
        </p:spPr>
      </p:pic>
      <p:pic>
        <p:nvPicPr>
          <p:cNvPr id="10" name="図 9">
            <a:extLst>
              <a:ext uri="{FF2B5EF4-FFF2-40B4-BE49-F238E27FC236}">
                <a16:creationId xmlns:a16="http://schemas.microsoft.com/office/drawing/2014/main" id="{57C28022-B501-682B-583E-B65F1D5146E4}"/>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8015366" y="4963663"/>
            <a:ext cx="831865" cy="1080000"/>
          </a:xfrm>
          <a:prstGeom prst="rect">
            <a:avLst/>
          </a:prstGeom>
        </p:spPr>
      </p:pic>
      <p:sp>
        <p:nvSpPr>
          <p:cNvPr id="16" name="四角形: 角を丸くする 15">
            <a:extLst>
              <a:ext uri="{FF2B5EF4-FFF2-40B4-BE49-F238E27FC236}">
                <a16:creationId xmlns:a16="http://schemas.microsoft.com/office/drawing/2014/main" id="{CE7F7E86-9496-8D85-34E8-E7B50B4660DC}"/>
              </a:ext>
            </a:extLst>
          </p:cNvPr>
          <p:cNvSpPr/>
          <p:nvPr/>
        </p:nvSpPr>
        <p:spPr>
          <a:xfrm>
            <a:off x="5510608" y="4444364"/>
            <a:ext cx="1041722" cy="254225"/>
          </a:xfrm>
          <a:prstGeom prst="roundRect">
            <a:avLst>
              <a:gd name="adj" fmla="val 27907"/>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1600" b="1" dirty="0">
                <a:solidFill>
                  <a:schemeClr val="tx1"/>
                </a:solidFill>
                <a:latin typeface="メイリオ" panose="020B0604030504040204" pitchFamily="50" charset="-128"/>
                <a:ea typeface="メイリオ" panose="020B0604030504040204" pitchFamily="50" charset="-128"/>
              </a:rPr>
              <a:t>受託者</a:t>
            </a:r>
          </a:p>
        </p:txBody>
      </p:sp>
      <p:grpSp>
        <p:nvGrpSpPr>
          <p:cNvPr id="20" name="グループ化 19">
            <a:extLst>
              <a:ext uri="{FF2B5EF4-FFF2-40B4-BE49-F238E27FC236}">
                <a16:creationId xmlns:a16="http://schemas.microsoft.com/office/drawing/2014/main" id="{1258CA35-A4B0-8734-EB95-152BABBF4E25}"/>
              </a:ext>
            </a:extLst>
          </p:cNvPr>
          <p:cNvGrpSpPr/>
          <p:nvPr/>
        </p:nvGrpSpPr>
        <p:grpSpPr>
          <a:xfrm>
            <a:off x="2042759" y="3113667"/>
            <a:ext cx="1041722" cy="1697713"/>
            <a:chOff x="2026872" y="3336861"/>
            <a:chExt cx="1041722" cy="1697713"/>
          </a:xfrm>
        </p:grpSpPr>
        <p:grpSp>
          <p:nvGrpSpPr>
            <p:cNvPr id="15" name="グループ化 14">
              <a:extLst>
                <a:ext uri="{FF2B5EF4-FFF2-40B4-BE49-F238E27FC236}">
                  <a16:creationId xmlns:a16="http://schemas.microsoft.com/office/drawing/2014/main" id="{8BB76868-85FC-5C4F-FF2B-0A2837DD4C8F}"/>
                </a:ext>
              </a:extLst>
            </p:cNvPr>
            <p:cNvGrpSpPr/>
            <p:nvPr/>
          </p:nvGrpSpPr>
          <p:grpSpPr>
            <a:xfrm>
              <a:off x="2026872" y="3336861"/>
              <a:ext cx="1041722" cy="1334225"/>
              <a:chOff x="2300639" y="3069770"/>
              <a:chExt cx="1041722" cy="1334225"/>
            </a:xfrm>
          </p:grpSpPr>
          <p:pic>
            <p:nvPicPr>
              <p:cNvPr id="8" name="図 7" descr="シャツ が含まれている画像&#10;&#10;自動的に生成された説明">
                <a:extLst>
                  <a:ext uri="{FF2B5EF4-FFF2-40B4-BE49-F238E27FC236}">
                    <a16:creationId xmlns:a16="http://schemas.microsoft.com/office/drawing/2014/main" id="{74F24E5A-B79E-5A68-28DF-95EF78750A2D}"/>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2452265" y="3069770"/>
                <a:ext cx="738470" cy="1080000"/>
              </a:xfrm>
              <a:prstGeom prst="rect">
                <a:avLst/>
              </a:prstGeom>
            </p:spPr>
          </p:pic>
          <p:sp>
            <p:nvSpPr>
              <p:cNvPr id="11" name="四角形: 角を丸くする 10">
                <a:extLst>
                  <a:ext uri="{FF2B5EF4-FFF2-40B4-BE49-F238E27FC236}">
                    <a16:creationId xmlns:a16="http://schemas.microsoft.com/office/drawing/2014/main" id="{6385FB97-A5F9-D872-3390-23AD2DB2D8A2}"/>
                  </a:ext>
                </a:extLst>
              </p:cNvPr>
              <p:cNvSpPr/>
              <p:nvPr/>
            </p:nvSpPr>
            <p:spPr>
              <a:xfrm>
                <a:off x="2300639" y="4149770"/>
                <a:ext cx="1041722" cy="254225"/>
              </a:xfrm>
              <a:prstGeom prst="roundRect">
                <a:avLst>
                  <a:gd name="adj" fmla="val 27907"/>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1600" b="1" dirty="0">
                    <a:solidFill>
                      <a:schemeClr val="tx1"/>
                    </a:solidFill>
                    <a:latin typeface="メイリオ" panose="020B0604030504040204" pitchFamily="50" charset="-128"/>
                    <a:ea typeface="メイリオ" panose="020B0604030504040204" pitchFamily="50" charset="-128"/>
                  </a:rPr>
                  <a:t>委託者</a:t>
                </a:r>
              </a:p>
            </p:txBody>
          </p:sp>
        </p:grpSp>
        <p:sp>
          <p:nvSpPr>
            <p:cNvPr id="17" name="テキスト ボックス 16">
              <a:extLst>
                <a:ext uri="{FF2B5EF4-FFF2-40B4-BE49-F238E27FC236}">
                  <a16:creationId xmlns:a16="http://schemas.microsoft.com/office/drawing/2014/main" id="{074A942A-C361-6F82-3F30-1C7B40317A7B}"/>
                </a:ext>
              </a:extLst>
            </p:cNvPr>
            <p:cNvSpPr txBox="1"/>
            <p:nvPr/>
          </p:nvSpPr>
          <p:spPr>
            <a:xfrm>
              <a:off x="2178498" y="4726797"/>
              <a:ext cx="738470" cy="307777"/>
            </a:xfrm>
            <a:prstGeom prst="rect">
              <a:avLst/>
            </a:prstGeom>
            <a:noFill/>
          </p:spPr>
          <p:txBody>
            <a:bodyPr wrap="square" lIns="0" rIns="0" rtlCol="0">
              <a:spAutoFit/>
            </a:bodyPr>
            <a:lstStyle/>
            <a:p>
              <a:r>
                <a:rPr kumimoji="1" lang="ja-JP" altLang="en-US" sz="1400" dirty="0"/>
                <a:t>預ける人</a:t>
              </a:r>
            </a:p>
          </p:txBody>
        </p:sp>
      </p:grpSp>
      <p:grpSp>
        <p:nvGrpSpPr>
          <p:cNvPr id="19" name="グループ化 18">
            <a:extLst>
              <a:ext uri="{FF2B5EF4-FFF2-40B4-BE49-F238E27FC236}">
                <a16:creationId xmlns:a16="http://schemas.microsoft.com/office/drawing/2014/main" id="{2FCB8042-865F-4C9B-CBF3-B71F686789A6}"/>
              </a:ext>
            </a:extLst>
          </p:cNvPr>
          <p:cNvGrpSpPr/>
          <p:nvPr/>
        </p:nvGrpSpPr>
        <p:grpSpPr>
          <a:xfrm>
            <a:off x="1908826" y="5144126"/>
            <a:ext cx="1309588" cy="1703117"/>
            <a:chOff x="2042759" y="5201460"/>
            <a:chExt cx="1309588" cy="1703117"/>
          </a:xfrm>
        </p:grpSpPr>
        <p:grpSp>
          <p:nvGrpSpPr>
            <p:cNvPr id="14" name="グループ化 13">
              <a:extLst>
                <a:ext uri="{FF2B5EF4-FFF2-40B4-BE49-F238E27FC236}">
                  <a16:creationId xmlns:a16="http://schemas.microsoft.com/office/drawing/2014/main" id="{60255D55-8E5D-AA3F-1F06-DCE47E4680EC}"/>
                </a:ext>
              </a:extLst>
            </p:cNvPr>
            <p:cNvGrpSpPr/>
            <p:nvPr/>
          </p:nvGrpSpPr>
          <p:grpSpPr>
            <a:xfrm>
              <a:off x="2176692" y="5201460"/>
              <a:ext cx="1041722" cy="1334225"/>
              <a:chOff x="2295376" y="4788572"/>
              <a:chExt cx="1041722" cy="1334225"/>
            </a:xfrm>
          </p:grpSpPr>
          <p:pic>
            <p:nvPicPr>
              <p:cNvPr id="12" name="図 11" descr="シャツ が含まれている画像&#10;&#10;自動的に生成された説明">
                <a:extLst>
                  <a:ext uri="{FF2B5EF4-FFF2-40B4-BE49-F238E27FC236}">
                    <a16:creationId xmlns:a16="http://schemas.microsoft.com/office/drawing/2014/main" id="{EE33AB1F-E745-C3E7-A7FA-9D6ABEFBCAF1}"/>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2447002" y="4788572"/>
                <a:ext cx="738470" cy="1080000"/>
              </a:xfrm>
              <a:prstGeom prst="rect">
                <a:avLst/>
              </a:prstGeom>
            </p:spPr>
          </p:pic>
          <p:sp>
            <p:nvSpPr>
              <p:cNvPr id="13" name="四角形: 角を丸くする 12">
                <a:extLst>
                  <a:ext uri="{FF2B5EF4-FFF2-40B4-BE49-F238E27FC236}">
                    <a16:creationId xmlns:a16="http://schemas.microsoft.com/office/drawing/2014/main" id="{D74D8129-8E89-4A94-8F6D-60A744207489}"/>
                  </a:ext>
                </a:extLst>
              </p:cNvPr>
              <p:cNvSpPr/>
              <p:nvPr/>
            </p:nvSpPr>
            <p:spPr>
              <a:xfrm>
                <a:off x="2295376" y="5868572"/>
                <a:ext cx="1041722" cy="254225"/>
              </a:xfrm>
              <a:prstGeom prst="roundRect">
                <a:avLst>
                  <a:gd name="adj" fmla="val 27907"/>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1600" b="1" dirty="0">
                    <a:solidFill>
                      <a:schemeClr val="tx1"/>
                    </a:solidFill>
                    <a:latin typeface="メイリオ" panose="020B0604030504040204" pitchFamily="50" charset="-128"/>
                    <a:ea typeface="メイリオ" panose="020B0604030504040204" pitchFamily="50" charset="-128"/>
                  </a:rPr>
                  <a:t>受益者</a:t>
                </a:r>
              </a:p>
            </p:txBody>
          </p:sp>
        </p:grpSp>
        <p:sp>
          <p:nvSpPr>
            <p:cNvPr id="18" name="テキスト ボックス 17">
              <a:extLst>
                <a:ext uri="{FF2B5EF4-FFF2-40B4-BE49-F238E27FC236}">
                  <a16:creationId xmlns:a16="http://schemas.microsoft.com/office/drawing/2014/main" id="{1CA9DA6B-BCA0-5700-EFBA-B6F387EA7B22}"/>
                </a:ext>
              </a:extLst>
            </p:cNvPr>
            <p:cNvSpPr txBox="1"/>
            <p:nvPr/>
          </p:nvSpPr>
          <p:spPr>
            <a:xfrm>
              <a:off x="2042759" y="6596800"/>
              <a:ext cx="1309588" cy="307777"/>
            </a:xfrm>
            <a:prstGeom prst="rect">
              <a:avLst/>
            </a:prstGeom>
            <a:noFill/>
          </p:spPr>
          <p:txBody>
            <a:bodyPr wrap="square" lIns="0" rIns="0" rtlCol="0">
              <a:spAutoFit/>
            </a:bodyPr>
            <a:lstStyle/>
            <a:p>
              <a:r>
                <a:rPr kumimoji="1" lang="ja-JP" altLang="en-US" sz="1400" dirty="0"/>
                <a:t>利益を受ける人</a:t>
              </a:r>
            </a:p>
          </p:txBody>
        </p:sp>
      </p:grpSp>
      <p:sp>
        <p:nvSpPr>
          <p:cNvPr id="21" name="矢印: 左右 20">
            <a:extLst>
              <a:ext uri="{FF2B5EF4-FFF2-40B4-BE49-F238E27FC236}">
                <a16:creationId xmlns:a16="http://schemas.microsoft.com/office/drawing/2014/main" id="{55E03690-C69E-F734-92B3-68BB8B158E99}"/>
              </a:ext>
            </a:extLst>
          </p:cNvPr>
          <p:cNvSpPr/>
          <p:nvPr/>
        </p:nvSpPr>
        <p:spPr>
          <a:xfrm>
            <a:off x="3358802" y="3396663"/>
            <a:ext cx="1983370" cy="516634"/>
          </a:xfrm>
          <a:prstGeom prst="leftRightArrow">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400" dirty="0">
                <a:latin typeface="メイリオ" panose="020B0604030504040204" pitchFamily="50" charset="-128"/>
                <a:ea typeface="メイリオ" panose="020B0604030504040204" pitchFamily="50" charset="-128"/>
              </a:rPr>
              <a:t>信託契約の締結</a:t>
            </a:r>
          </a:p>
        </p:txBody>
      </p:sp>
      <p:sp>
        <p:nvSpPr>
          <p:cNvPr id="22" name="矢印: 右 21">
            <a:extLst>
              <a:ext uri="{FF2B5EF4-FFF2-40B4-BE49-F238E27FC236}">
                <a16:creationId xmlns:a16="http://schemas.microsoft.com/office/drawing/2014/main" id="{D84AC263-4640-E99C-7B93-D1D51CA05616}"/>
              </a:ext>
            </a:extLst>
          </p:cNvPr>
          <p:cNvSpPr/>
          <p:nvPr/>
        </p:nvSpPr>
        <p:spPr>
          <a:xfrm>
            <a:off x="3366826" y="4014731"/>
            <a:ext cx="1983370" cy="488872"/>
          </a:xfrm>
          <a:prstGeom prst="rightArrow">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400" b="1" dirty="0">
                <a:solidFill>
                  <a:schemeClr val="tx1"/>
                </a:solidFill>
                <a:latin typeface="メイリオ" panose="020B0604030504040204" pitchFamily="50" charset="-128"/>
                <a:ea typeface="メイリオ" panose="020B0604030504040204" pitchFamily="50" charset="-128"/>
              </a:rPr>
              <a:t>資産などを信託</a:t>
            </a:r>
          </a:p>
        </p:txBody>
      </p:sp>
      <p:sp>
        <p:nvSpPr>
          <p:cNvPr id="23" name="矢印: 右 22">
            <a:extLst>
              <a:ext uri="{FF2B5EF4-FFF2-40B4-BE49-F238E27FC236}">
                <a16:creationId xmlns:a16="http://schemas.microsoft.com/office/drawing/2014/main" id="{690BE03D-EA68-CEFC-6343-9ABC72D1BEDF}"/>
              </a:ext>
            </a:extLst>
          </p:cNvPr>
          <p:cNvSpPr/>
          <p:nvPr/>
        </p:nvSpPr>
        <p:spPr>
          <a:xfrm rot="19847829" flipH="1">
            <a:off x="3073466" y="4991743"/>
            <a:ext cx="2422407" cy="522923"/>
          </a:xfrm>
          <a:prstGeom prst="rightArrow">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400" b="1" dirty="0">
                <a:solidFill>
                  <a:schemeClr val="tx1"/>
                </a:solidFill>
                <a:latin typeface="メイリオ" panose="020B0604030504040204" pitchFamily="50" charset="-128"/>
                <a:ea typeface="メイリオ" panose="020B0604030504040204" pitchFamily="50" charset="-128"/>
              </a:rPr>
              <a:t>財産から収益を給付</a:t>
            </a:r>
          </a:p>
        </p:txBody>
      </p:sp>
      <p:sp>
        <p:nvSpPr>
          <p:cNvPr id="24" name="テキスト ボックス 23">
            <a:extLst>
              <a:ext uri="{FF2B5EF4-FFF2-40B4-BE49-F238E27FC236}">
                <a16:creationId xmlns:a16="http://schemas.microsoft.com/office/drawing/2014/main" id="{F0423BD4-F696-DA19-DE02-765D33F79DCD}"/>
              </a:ext>
            </a:extLst>
          </p:cNvPr>
          <p:cNvSpPr txBox="1"/>
          <p:nvPr/>
        </p:nvSpPr>
        <p:spPr>
          <a:xfrm>
            <a:off x="5691808" y="4785134"/>
            <a:ext cx="738470" cy="307777"/>
          </a:xfrm>
          <a:prstGeom prst="rect">
            <a:avLst/>
          </a:prstGeom>
          <a:noFill/>
        </p:spPr>
        <p:txBody>
          <a:bodyPr wrap="square" lIns="0" rIns="0" rtlCol="0">
            <a:spAutoFit/>
          </a:bodyPr>
          <a:lstStyle/>
          <a:p>
            <a:r>
              <a:rPr kumimoji="1" lang="ja-JP" altLang="en-US" sz="1400" dirty="0"/>
              <a:t>預かる人</a:t>
            </a:r>
          </a:p>
        </p:txBody>
      </p:sp>
      <p:sp>
        <p:nvSpPr>
          <p:cNvPr id="25" name="楕円 24">
            <a:extLst>
              <a:ext uri="{FF2B5EF4-FFF2-40B4-BE49-F238E27FC236}">
                <a16:creationId xmlns:a16="http://schemas.microsoft.com/office/drawing/2014/main" id="{B854C6BD-B565-8815-0828-2D81389EF337}"/>
              </a:ext>
            </a:extLst>
          </p:cNvPr>
          <p:cNvSpPr/>
          <p:nvPr/>
        </p:nvSpPr>
        <p:spPr>
          <a:xfrm>
            <a:off x="1297815" y="3649118"/>
            <a:ext cx="637994" cy="637994"/>
          </a:xfrm>
          <a:prstGeom prst="ellipse">
            <a:avLst/>
          </a:prstGeom>
          <a:solidFill>
            <a:schemeClr val="accent6"/>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dirty="0">
                <a:latin typeface="メイリオ" panose="020B0604030504040204" pitchFamily="50" charset="-128"/>
                <a:ea typeface="メイリオ" panose="020B0604030504040204" pitchFamily="50" charset="-128"/>
              </a:rPr>
              <a:t>親</a:t>
            </a:r>
          </a:p>
        </p:txBody>
      </p:sp>
      <p:sp>
        <p:nvSpPr>
          <p:cNvPr id="26" name="楕円 25">
            <a:extLst>
              <a:ext uri="{FF2B5EF4-FFF2-40B4-BE49-F238E27FC236}">
                <a16:creationId xmlns:a16="http://schemas.microsoft.com/office/drawing/2014/main" id="{68A45212-EB20-1144-5257-7A124F6F1E62}"/>
              </a:ext>
            </a:extLst>
          </p:cNvPr>
          <p:cNvSpPr/>
          <p:nvPr/>
        </p:nvSpPr>
        <p:spPr>
          <a:xfrm>
            <a:off x="1297815" y="5434390"/>
            <a:ext cx="637994" cy="637994"/>
          </a:xfrm>
          <a:prstGeom prst="ellipse">
            <a:avLst/>
          </a:prstGeom>
          <a:solidFill>
            <a:schemeClr val="accent6"/>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dirty="0">
                <a:latin typeface="メイリオ" panose="020B0604030504040204" pitchFamily="50" charset="-128"/>
                <a:ea typeface="メイリオ" panose="020B0604030504040204" pitchFamily="50" charset="-128"/>
              </a:rPr>
              <a:t>親</a:t>
            </a:r>
          </a:p>
        </p:txBody>
      </p:sp>
      <p:sp>
        <p:nvSpPr>
          <p:cNvPr id="27" name="楕円 26">
            <a:extLst>
              <a:ext uri="{FF2B5EF4-FFF2-40B4-BE49-F238E27FC236}">
                <a16:creationId xmlns:a16="http://schemas.microsoft.com/office/drawing/2014/main" id="{0AE6B541-4EE6-9D4B-01F4-02965905D845}"/>
              </a:ext>
            </a:extLst>
          </p:cNvPr>
          <p:cNvSpPr/>
          <p:nvPr/>
        </p:nvSpPr>
        <p:spPr>
          <a:xfrm>
            <a:off x="6747001" y="3615462"/>
            <a:ext cx="637994" cy="637994"/>
          </a:xfrm>
          <a:prstGeom prst="ellipse">
            <a:avLst/>
          </a:prstGeom>
          <a:solidFill>
            <a:schemeClr val="accent6"/>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dirty="0">
                <a:latin typeface="メイリオ" panose="020B0604030504040204" pitchFamily="50" charset="-128"/>
                <a:ea typeface="メイリオ" panose="020B0604030504040204" pitchFamily="50" charset="-128"/>
              </a:rPr>
              <a:t>子</a:t>
            </a:r>
          </a:p>
        </p:txBody>
      </p:sp>
      <p:cxnSp>
        <p:nvCxnSpPr>
          <p:cNvPr id="29" name="直線コネクタ 28">
            <a:extLst>
              <a:ext uri="{FF2B5EF4-FFF2-40B4-BE49-F238E27FC236}">
                <a16:creationId xmlns:a16="http://schemas.microsoft.com/office/drawing/2014/main" id="{5FEE36E9-6AB3-69D6-E870-315FEFCA5F30}"/>
              </a:ext>
            </a:extLst>
          </p:cNvPr>
          <p:cNvCxnSpPr>
            <a:cxnSpLocks/>
          </p:cNvCxnSpPr>
          <p:nvPr/>
        </p:nvCxnSpPr>
        <p:spPr>
          <a:xfrm>
            <a:off x="1505288" y="4412836"/>
            <a:ext cx="0" cy="934227"/>
          </a:xfrm>
          <a:prstGeom prst="line">
            <a:avLst/>
          </a:prstGeom>
          <a:ln w="762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直線コネクタ 32">
            <a:extLst>
              <a:ext uri="{FF2B5EF4-FFF2-40B4-BE49-F238E27FC236}">
                <a16:creationId xmlns:a16="http://schemas.microsoft.com/office/drawing/2014/main" id="{17C91036-4C3B-CEDD-9A4A-36B51080B2FF}"/>
              </a:ext>
            </a:extLst>
          </p:cNvPr>
          <p:cNvCxnSpPr>
            <a:cxnSpLocks/>
          </p:cNvCxnSpPr>
          <p:nvPr/>
        </p:nvCxnSpPr>
        <p:spPr>
          <a:xfrm>
            <a:off x="1688168" y="4412836"/>
            <a:ext cx="0" cy="934227"/>
          </a:xfrm>
          <a:prstGeom prst="line">
            <a:avLst/>
          </a:prstGeom>
          <a:ln w="76200">
            <a:solidFill>
              <a:schemeClr val="tx1"/>
            </a:solidFill>
          </a:ln>
        </p:spPr>
        <p:style>
          <a:lnRef idx="2">
            <a:schemeClr val="accent1"/>
          </a:lnRef>
          <a:fillRef idx="0">
            <a:schemeClr val="accent1"/>
          </a:fillRef>
          <a:effectRef idx="1">
            <a:schemeClr val="accent1"/>
          </a:effectRef>
          <a:fontRef idx="minor">
            <a:schemeClr val="tx1"/>
          </a:fontRef>
        </p:style>
      </p:cxnSp>
      <p:sp>
        <p:nvSpPr>
          <p:cNvPr id="34" name="矢印: 右 33">
            <a:extLst>
              <a:ext uri="{FF2B5EF4-FFF2-40B4-BE49-F238E27FC236}">
                <a16:creationId xmlns:a16="http://schemas.microsoft.com/office/drawing/2014/main" id="{77DD1356-594C-FDE7-5131-F9E96F3F2882}"/>
              </a:ext>
            </a:extLst>
          </p:cNvPr>
          <p:cNvSpPr/>
          <p:nvPr/>
        </p:nvSpPr>
        <p:spPr>
          <a:xfrm rot="1880544" flipH="1">
            <a:off x="6678600" y="4682025"/>
            <a:ext cx="1295273" cy="522923"/>
          </a:xfrm>
          <a:prstGeom prst="rightArrow">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400" b="1" dirty="0">
                <a:solidFill>
                  <a:schemeClr val="tx1"/>
                </a:solidFill>
                <a:latin typeface="メイリオ" panose="020B0604030504040204" pitchFamily="50" charset="-128"/>
                <a:ea typeface="メイリオ" panose="020B0604030504040204" pitchFamily="50" charset="-128"/>
              </a:rPr>
              <a:t>監視・監督</a:t>
            </a:r>
          </a:p>
        </p:txBody>
      </p:sp>
      <p:sp>
        <p:nvSpPr>
          <p:cNvPr id="35" name="四角形: 角を丸くする 34">
            <a:extLst>
              <a:ext uri="{FF2B5EF4-FFF2-40B4-BE49-F238E27FC236}">
                <a16:creationId xmlns:a16="http://schemas.microsoft.com/office/drawing/2014/main" id="{CB807BD7-6AD4-7AD1-232C-49D383A3DDD5}"/>
              </a:ext>
            </a:extLst>
          </p:cNvPr>
          <p:cNvSpPr/>
          <p:nvPr/>
        </p:nvSpPr>
        <p:spPr>
          <a:xfrm>
            <a:off x="8015366" y="6043663"/>
            <a:ext cx="1041722" cy="254225"/>
          </a:xfrm>
          <a:prstGeom prst="roundRect">
            <a:avLst>
              <a:gd name="adj" fmla="val 27907"/>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1600" b="1" dirty="0">
                <a:solidFill>
                  <a:schemeClr val="tx1"/>
                </a:solidFill>
                <a:latin typeface="メイリオ" panose="020B0604030504040204" pitchFamily="50" charset="-128"/>
                <a:ea typeface="メイリオ" panose="020B0604030504040204" pitchFamily="50" charset="-128"/>
              </a:rPr>
              <a:t>管理者</a:t>
            </a:r>
          </a:p>
        </p:txBody>
      </p:sp>
      <p:sp>
        <p:nvSpPr>
          <p:cNvPr id="36" name="テキスト ボックス 35">
            <a:extLst>
              <a:ext uri="{FF2B5EF4-FFF2-40B4-BE49-F238E27FC236}">
                <a16:creationId xmlns:a16="http://schemas.microsoft.com/office/drawing/2014/main" id="{C3F41371-B2AA-599D-6A64-037A406CBCB3}"/>
              </a:ext>
            </a:extLst>
          </p:cNvPr>
          <p:cNvSpPr txBox="1"/>
          <p:nvPr/>
        </p:nvSpPr>
        <p:spPr>
          <a:xfrm>
            <a:off x="8128193" y="6385577"/>
            <a:ext cx="1041722" cy="307777"/>
          </a:xfrm>
          <a:prstGeom prst="rect">
            <a:avLst/>
          </a:prstGeom>
          <a:noFill/>
        </p:spPr>
        <p:txBody>
          <a:bodyPr wrap="square" lIns="0" rIns="0" rtlCol="0">
            <a:spAutoFit/>
          </a:bodyPr>
          <a:lstStyle/>
          <a:p>
            <a:r>
              <a:rPr kumimoji="1" lang="ja-JP" altLang="en-US" sz="1400" dirty="0"/>
              <a:t>司法書士等</a:t>
            </a:r>
          </a:p>
        </p:txBody>
      </p:sp>
    </p:spTree>
    <p:extLst>
      <p:ext uri="{BB962C8B-B14F-4D97-AF65-F5344CB8AC3E}">
        <p14:creationId xmlns:p14="http://schemas.microsoft.com/office/powerpoint/2010/main" val="34384045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B62E9A-8A07-BBE3-CB7B-C53425755D10}"/>
              </a:ext>
            </a:extLst>
          </p:cNvPr>
          <p:cNvSpPr>
            <a:spLocks noGrp="1"/>
          </p:cNvSpPr>
          <p:nvPr>
            <p:ph type="title"/>
          </p:nvPr>
        </p:nvSpPr>
        <p:spPr/>
        <p:txBody>
          <a:bodyPr>
            <a:normAutofit/>
          </a:bodyPr>
          <a:lstStyle/>
          <a:p>
            <a:r>
              <a:rPr kumimoji="1" lang="ja-JP" altLang="en-US" dirty="0">
                <a:latin typeface="メイリオ" panose="020B0604030504040204" pitchFamily="50" charset="-128"/>
                <a:ea typeface="メイリオ" panose="020B0604030504040204" pitchFamily="50" charset="-128"/>
              </a:rPr>
              <a:t>②</a:t>
            </a:r>
            <a:r>
              <a:rPr lang="ja-JP" altLang="en-US" dirty="0">
                <a:latin typeface="メイリオ" panose="020B0604030504040204" pitchFamily="50" charset="-128"/>
                <a:ea typeface="メイリオ" panose="020B0604030504040204" pitchFamily="50" charset="-128"/>
              </a:rPr>
              <a:t>任意後見契約とは</a:t>
            </a:r>
            <a:endParaRPr kumimoji="1" lang="ja-JP" altLang="en-US" dirty="0">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303FBA96-30BA-0E3D-969F-1693BD6B19EA}"/>
              </a:ext>
            </a:extLst>
          </p:cNvPr>
          <p:cNvSpPr txBox="1"/>
          <p:nvPr/>
        </p:nvSpPr>
        <p:spPr>
          <a:xfrm>
            <a:off x="891619" y="1273284"/>
            <a:ext cx="8839251" cy="2123658"/>
          </a:xfrm>
          <a:prstGeom prst="rect">
            <a:avLst/>
          </a:prstGeom>
          <a:noFill/>
        </p:spPr>
        <p:txBody>
          <a:bodyPr wrap="square" rtlCol="0">
            <a:spAutoFit/>
          </a:bodyPr>
          <a:lstStyle/>
          <a:p>
            <a:pPr>
              <a:lnSpc>
                <a:spcPct val="110000"/>
              </a:lnSpc>
            </a:pPr>
            <a:r>
              <a:rPr lang="ja-JP" altLang="en-US" sz="2400" dirty="0">
                <a:latin typeface="メイリオ" panose="020B0604030504040204" pitchFamily="50" charset="-128"/>
                <a:ea typeface="メイリオ" panose="020B0604030504040204" pitchFamily="50" charset="-128"/>
              </a:rPr>
              <a:t>任意後見契約とは</a:t>
            </a:r>
            <a:r>
              <a:rPr lang="ja-JP" altLang="en-US" sz="2400" b="1" dirty="0">
                <a:latin typeface="メイリオ" panose="020B0604030504040204" pitchFamily="50" charset="-128"/>
                <a:ea typeface="メイリオ" panose="020B0604030504040204" pitchFamily="50" charset="-128"/>
              </a:rPr>
              <a:t>あらかじめ本人自らが選んだ人（任意後見人）に、代わりにしてもらいたいことを契約（任意後見契約）で決めておく制度</a:t>
            </a:r>
            <a:r>
              <a:rPr lang="ja-JP" altLang="en-US" sz="2400" dirty="0">
                <a:latin typeface="メイリオ" panose="020B0604030504040204" pitchFamily="50" charset="-128"/>
                <a:ea typeface="メイリオ" panose="020B0604030504040204" pitchFamily="50" charset="-128"/>
              </a:rPr>
              <a:t>です。</a:t>
            </a:r>
            <a:endParaRPr lang="en-US" altLang="ja-JP" sz="2400" dirty="0">
              <a:latin typeface="メイリオ" panose="020B0604030504040204" pitchFamily="50" charset="-128"/>
              <a:ea typeface="メイリオ" panose="020B0604030504040204" pitchFamily="50" charset="-128"/>
            </a:endParaRPr>
          </a:p>
          <a:p>
            <a:pPr>
              <a:lnSpc>
                <a:spcPct val="110000"/>
              </a:lnSpc>
            </a:pPr>
            <a:r>
              <a:rPr lang="ja-JP" altLang="en-US" sz="2400" dirty="0">
                <a:latin typeface="メイリオ" panose="020B0604030504040204" pitchFamily="50" charset="-128"/>
                <a:ea typeface="メイリオ" panose="020B0604030504040204" pitchFamily="50" charset="-128"/>
              </a:rPr>
              <a:t>任意後見人は、契約者が認知症になったあと口座の管理や福祉サービスの申込手続きなどの支援を行います。</a:t>
            </a:r>
            <a:endParaRPr lang="en-US" altLang="ja-JP" sz="2400" dirty="0">
              <a:latin typeface="メイリオ" panose="020B0604030504040204" pitchFamily="50" charset="-128"/>
              <a:ea typeface="メイリオ" panose="020B0604030504040204" pitchFamily="50" charset="-128"/>
            </a:endParaRPr>
          </a:p>
        </p:txBody>
      </p:sp>
      <p:sp>
        <p:nvSpPr>
          <p:cNvPr id="5" name="矢印: 五方向 4">
            <a:extLst>
              <a:ext uri="{FF2B5EF4-FFF2-40B4-BE49-F238E27FC236}">
                <a16:creationId xmlns:a16="http://schemas.microsoft.com/office/drawing/2014/main" id="{1EC5FC71-7203-9DD0-A3EE-C27291BDFD5A}"/>
              </a:ext>
            </a:extLst>
          </p:cNvPr>
          <p:cNvSpPr/>
          <p:nvPr/>
        </p:nvSpPr>
        <p:spPr>
          <a:xfrm>
            <a:off x="891619" y="4162733"/>
            <a:ext cx="1562100" cy="1350749"/>
          </a:xfrm>
          <a:prstGeom prst="homePlate">
            <a:avLst>
              <a:gd name="adj" fmla="val 28890"/>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メイリオ" panose="020B0604030504040204" pitchFamily="50" charset="-128"/>
                <a:ea typeface="メイリオ" panose="020B0604030504040204" pitchFamily="50" charset="-128"/>
              </a:rPr>
              <a:t>任意後見</a:t>
            </a:r>
            <a:endParaRPr kumimoji="1" lang="en-US" altLang="ja-JP" sz="1400" b="1" dirty="0">
              <a:latin typeface="メイリオ" panose="020B0604030504040204" pitchFamily="50" charset="-128"/>
              <a:ea typeface="メイリオ" panose="020B0604030504040204" pitchFamily="50" charset="-128"/>
            </a:endParaRPr>
          </a:p>
          <a:p>
            <a:pPr algn="ctr"/>
            <a:r>
              <a:rPr kumimoji="1" lang="ja-JP" altLang="en-US" sz="1400" b="1" dirty="0">
                <a:latin typeface="メイリオ" panose="020B0604030504040204" pitchFamily="50" charset="-128"/>
                <a:ea typeface="メイリオ" panose="020B0604030504040204" pitchFamily="50" charset="-128"/>
              </a:rPr>
              <a:t>契約締結</a:t>
            </a:r>
          </a:p>
        </p:txBody>
      </p:sp>
      <p:sp>
        <p:nvSpPr>
          <p:cNvPr id="7" name="矢印: 山形 6">
            <a:extLst>
              <a:ext uri="{FF2B5EF4-FFF2-40B4-BE49-F238E27FC236}">
                <a16:creationId xmlns:a16="http://schemas.microsoft.com/office/drawing/2014/main" id="{A0A5BC6B-F243-A7E8-35CD-0EB4E655785C}"/>
              </a:ext>
            </a:extLst>
          </p:cNvPr>
          <p:cNvSpPr/>
          <p:nvPr/>
        </p:nvSpPr>
        <p:spPr>
          <a:xfrm>
            <a:off x="2171616" y="4162733"/>
            <a:ext cx="2124000" cy="1350749"/>
          </a:xfrm>
          <a:prstGeom prst="chevron">
            <a:avLst>
              <a:gd name="adj" fmla="val 29105"/>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lIns="36000" rIns="0" rtlCol="0" anchor="ctr"/>
          <a:lstStyle/>
          <a:p>
            <a:pPr algn="ctr"/>
            <a:r>
              <a:rPr kumimoji="1" lang="ja-JP" altLang="en-US" sz="1400" b="1" dirty="0">
                <a:solidFill>
                  <a:schemeClr val="bg1"/>
                </a:solidFill>
                <a:latin typeface="メイリオ" panose="020B0604030504040204" pitchFamily="50" charset="-128"/>
                <a:ea typeface="メイリオ" panose="020B0604030504040204" pitchFamily="50" charset="-128"/>
              </a:rPr>
              <a:t>ひとりで決めることが不安</a:t>
            </a:r>
          </a:p>
        </p:txBody>
      </p:sp>
      <p:sp>
        <p:nvSpPr>
          <p:cNvPr id="8" name="矢印: 山形 7">
            <a:extLst>
              <a:ext uri="{FF2B5EF4-FFF2-40B4-BE49-F238E27FC236}">
                <a16:creationId xmlns:a16="http://schemas.microsoft.com/office/drawing/2014/main" id="{20DF0644-D9C2-A316-921D-A49235CC4A53}"/>
              </a:ext>
            </a:extLst>
          </p:cNvPr>
          <p:cNvSpPr/>
          <p:nvPr/>
        </p:nvSpPr>
        <p:spPr>
          <a:xfrm>
            <a:off x="4013513" y="4162733"/>
            <a:ext cx="2124000" cy="1350749"/>
          </a:xfrm>
          <a:prstGeom prst="chevron">
            <a:avLst>
              <a:gd name="adj" fmla="val 28110"/>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lIns="36000" rIns="0" rtlCol="0" anchor="ctr"/>
          <a:lstStyle/>
          <a:p>
            <a:pPr algn="ctr"/>
            <a:r>
              <a:rPr kumimoji="1" lang="ja-JP" altLang="en-US" sz="1400" b="1" dirty="0">
                <a:solidFill>
                  <a:schemeClr val="bg1"/>
                </a:solidFill>
                <a:latin typeface="メイリオ" panose="020B0604030504040204" pitchFamily="50" charset="-128"/>
                <a:ea typeface="メイリオ" panose="020B0604030504040204" pitchFamily="50" charset="-128"/>
              </a:rPr>
              <a:t>任意後見監督人選任の申立て</a:t>
            </a:r>
          </a:p>
        </p:txBody>
      </p:sp>
      <p:sp>
        <p:nvSpPr>
          <p:cNvPr id="10" name="矢印: 山形 9">
            <a:extLst>
              <a:ext uri="{FF2B5EF4-FFF2-40B4-BE49-F238E27FC236}">
                <a16:creationId xmlns:a16="http://schemas.microsoft.com/office/drawing/2014/main" id="{9A607CF6-D7FC-C7D2-CF1A-DC446CA78FF1}"/>
              </a:ext>
            </a:extLst>
          </p:cNvPr>
          <p:cNvSpPr/>
          <p:nvPr/>
        </p:nvSpPr>
        <p:spPr>
          <a:xfrm>
            <a:off x="5855410" y="4162733"/>
            <a:ext cx="2124000" cy="1350749"/>
          </a:xfrm>
          <a:prstGeom prst="chevron">
            <a:avLst>
              <a:gd name="adj" fmla="val 28110"/>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lIns="36000" rIns="0" rtlCol="0" anchor="ctr"/>
          <a:lstStyle/>
          <a:p>
            <a:pPr algn="ctr"/>
            <a:r>
              <a:rPr kumimoji="1" lang="ja-JP" altLang="en-US" sz="1400" b="1" dirty="0">
                <a:solidFill>
                  <a:schemeClr val="bg1"/>
                </a:solidFill>
                <a:latin typeface="メイリオ" panose="020B0604030504040204" pitchFamily="50" charset="-128"/>
                <a:ea typeface="メイリオ" panose="020B0604030504040204" pitchFamily="50" charset="-128"/>
              </a:rPr>
              <a:t>任意後見監督人の選任</a:t>
            </a:r>
          </a:p>
        </p:txBody>
      </p:sp>
      <p:sp>
        <p:nvSpPr>
          <p:cNvPr id="11" name="矢印: 山形 10">
            <a:extLst>
              <a:ext uri="{FF2B5EF4-FFF2-40B4-BE49-F238E27FC236}">
                <a16:creationId xmlns:a16="http://schemas.microsoft.com/office/drawing/2014/main" id="{D0B49A56-5FDE-6EDF-6007-0CC362B3E7F6}"/>
              </a:ext>
            </a:extLst>
          </p:cNvPr>
          <p:cNvSpPr/>
          <p:nvPr/>
        </p:nvSpPr>
        <p:spPr>
          <a:xfrm>
            <a:off x="7697306" y="4162733"/>
            <a:ext cx="2124000" cy="1350749"/>
          </a:xfrm>
          <a:prstGeom prst="chevron">
            <a:avLst>
              <a:gd name="adj" fmla="val 28110"/>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lIns="36000" rIns="0" rtlCol="0" anchor="ctr"/>
          <a:lstStyle/>
          <a:p>
            <a:pPr algn="ctr"/>
            <a:r>
              <a:rPr kumimoji="1" lang="ja-JP" altLang="en-US" sz="1400" b="1" dirty="0">
                <a:solidFill>
                  <a:schemeClr val="bg1"/>
                </a:solidFill>
                <a:latin typeface="メイリオ" panose="020B0604030504040204" pitchFamily="50" charset="-128"/>
                <a:ea typeface="メイリオ" panose="020B0604030504040204" pitchFamily="50" charset="-128"/>
              </a:rPr>
              <a:t>任意後見契約の効力発生</a:t>
            </a:r>
          </a:p>
        </p:txBody>
      </p:sp>
      <p:pic>
        <p:nvPicPr>
          <p:cNvPr id="13" name="図 12" descr="シャツ が含まれている画像&#10;&#10;自動的に生成された説明">
            <a:extLst>
              <a:ext uri="{FF2B5EF4-FFF2-40B4-BE49-F238E27FC236}">
                <a16:creationId xmlns:a16="http://schemas.microsoft.com/office/drawing/2014/main" id="{15B39FA0-87F9-ED63-49E2-77AB2B8F1D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9168" y="5106824"/>
            <a:ext cx="548693" cy="1260000"/>
          </a:xfrm>
          <a:prstGeom prst="rect">
            <a:avLst/>
          </a:prstGeom>
        </p:spPr>
      </p:pic>
      <p:pic>
        <p:nvPicPr>
          <p:cNvPr id="15" name="図 14" descr="挿絵 が含まれている画像&#10;&#10;自動的に生成された説明">
            <a:extLst>
              <a:ext uri="{FF2B5EF4-FFF2-40B4-BE49-F238E27FC236}">
                <a16:creationId xmlns:a16="http://schemas.microsoft.com/office/drawing/2014/main" id="{68A51040-5C49-F837-9078-C3F8989C31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2873" y="5106824"/>
            <a:ext cx="375587" cy="1260000"/>
          </a:xfrm>
          <a:prstGeom prst="rect">
            <a:avLst/>
          </a:prstGeom>
        </p:spPr>
      </p:pic>
      <p:pic>
        <p:nvPicPr>
          <p:cNvPr id="17" name="図 16" descr="スーツ姿の男性の顔の絵&#10;&#10;低い精度で自動的に生成された説明">
            <a:extLst>
              <a:ext uri="{FF2B5EF4-FFF2-40B4-BE49-F238E27FC236}">
                <a16:creationId xmlns:a16="http://schemas.microsoft.com/office/drawing/2014/main" id="{00F2CAE9-BB6D-5DEA-2EED-69A65A05AB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53262" y="5106824"/>
            <a:ext cx="388177" cy="1260000"/>
          </a:xfrm>
          <a:prstGeom prst="rect">
            <a:avLst/>
          </a:prstGeom>
        </p:spPr>
      </p:pic>
      <p:pic>
        <p:nvPicPr>
          <p:cNvPr id="21" name="図 20" descr="シャツ が含まれている画像&#10;&#10;自動的に生成された説明">
            <a:extLst>
              <a:ext uri="{FF2B5EF4-FFF2-40B4-BE49-F238E27FC236}">
                <a16:creationId xmlns:a16="http://schemas.microsoft.com/office/drawing/2014/main" id="{C3040B35-371C-1A6F-6D58-F9170796279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0180" y="5107300"/>
            <a:ext cx="373489" cy="1260000"/>
          </a:xfrm>
          <a:prstGeom prst="rect">
            <a:avLst/>
          </a:prstGeom>
        </p:spPr>
      </p:pic>
    </p:spTree>
    <p:extLst>
      <p:ext uri="{BB962C8B-B14F-4D97-AF65-F5344CB8AC3E}">
        <p14:creationId xmlns:p14="http://schemas.microsoft.com/office/powerpoint/2010/main" val="5322268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四角形: 角を丸くする 15">
            <a:extLst>
              <a:ext uri="{FF2B5EF4-FFF2-40B4-BE49-F238E27FC236}">
                <a16:creationId xmlns:a16="http://schemas.microsoft.com/office/drawing/2014/main" id="{5F67BE14-3498-6C3A-6BB2-38F80A2AAC4D}"/>
              </a:ext>
            </a:extLst>
          </p:cNvPr>
          <p:cNvSpPr/>
          <p:nvPr/>
        </p:nvSpPr>
        <p:spPr>
          <a:xfrm>
            <a:off x="3022256" y="5352200"/>
            <a:ext cx="4647300" cy="1700124"/>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4A282CD6-1D26-D4C3-B699-696916331455}"/>
              </a:ext>
            </a:extLst>
          </p:cNvPr>
          <p:cNvSpPr>
            <a:spLocks noGrp="1"/>
          </p:cNvSpPr>
          <p:nvPr>
            <p:ph type="title"/>
          </p:nvPr>
        </p:nvSpPr>
        <p:spPr/>
        <p:txBody>
          <a:bodyPr>
            <a:normAutofit/>
          </a:bodyPr>
          <a:lstStyle/>
          <a:p>
            <a:r>
              <a:rPr lang="ja-JP" altLang="en-US" dirty="0">
                <a:latin typeface="メイリオ" panose="020B0604030504040204" pitchFamily="50" charset="-128"/>
                <a:ea typeface="メイリオ" panose="020B0604030504040204" pitchFamily="50" charset="-128"/>
              </a:rPr>
              <a:t>③法定後見制度とは</a:t>
            </a:r>
            <a:endParaRPr kumimoji="1" lang="ja-JP" altLang="en-US"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8F82FA2F-CFE3-A579-FFE6-F206F9504140}"/>
              </a:ext>
            </a:extLst>
          </p:cNvPr>
          <p:cNvSpPr txBox="1"/>
          <p:nvPr/>
        </p:nvSpPr>
        <p:spPr>
          <a:xfrm>
            <a:off x="891034" y="1268513"/>
            <a:ext cx="8919715" cy="2936188"/>
          </a:xfrm>
          <a:prstGeom prst="rect">
            <a:avLst/>
          </a:prstGeom>
          <a:noFill/>
        </p:spPr>
        <p:txBody>
          <a:bodyPr wrap="square" rtlCol="0">
            <a:spAutoFit/>
          </a:bodyPr>
          <a:lstStyle/>
          <a:p>
            <a:pPr>
              <a:lnSpc>
                <a:spcPct val="110000"/>
              </a:lnSpc>
            </a:pPr>
            <a:r>
              <a:rPr lang="ja-JP" altLang="en-US" sz="2400" dirty="0">
                <a:latin typeface="メイリオ" panose="020B0604030504040204" pitchFamily="50" charset="-128"/>
                <a:ea typeface="メイリオ" panose="020B0604030504040204" pitchFamily="50" charset="-128"/>
              </a:rPr>
              <a:t>法定後見制度は</a:t>
            </a:r>
            <a:r>
              <a:rPr lang="ja-JP" altLang="en-US" sz="2400" b="1" dirty="0">
                <a:latin typeface="メイリオ" panose="020B0604030504040204" pitchFamily="50" charset="-128"/>
                <a:ea typeface="メイリオ" panose="020B0604030504040204" pitchFamily="50" charset="-128"/>
              </a:rPr>
              <a:t>認知症などで判断能力が不十分な方に対して、本人の権利を法律的に支援、保護するための制度</a:t>
            </a:r>
            <a:r>
              <a:rPr lang="ja-JP" altLang="en-US" sz="2400" dirty="0">
                <a:latin typeface="メイリオ" panose="020B0604030504040204" pitchFamily="50" charset="-128"/>
                <a:ea typeface="メイリオ" panose="020B0604030504040204" pitchFamily="50" charset="-128"/>
              </a:rPr>
              <a:t>です。</a:t>
            </a:r>
            <a:endParaRPr lang="en-US" altLang="ja-JP" sz="2400" dirty="0">
              <a:latin typeface="メイリオ" panose="020B0604030504040204" pitchFamily="50" charset="-128"/>
              <a:ea typeface="メイリオ" panose="020B0604030504040204" pitchFamily="50" charset="-128"/>
            </a:endParaRPr>
          </a:p>
          <a:p>
            <a:pPr>
              <a:lnSpc>
                <a:spcPct val="110000"/>
              </a:lnSpc>
            </a:pPr>
            <a:r>
              <a:rPr lang="ja-JP" altLang="en-US" sz="2400" dirty="0">
                <a:latin typeface="メイリオ" panose="020B0604030504040204" pitchFamily="50" charset="-128"/>
                <a:ea typeface="メイリオ" panose="020B0604030504040204" pitchFamily="50" charset="-128"/>
              </a:rPr>
              <a:t>任意後見制度と法定後見制度を合わせて成年後見制度と呼び、支援の内容はよく似ていますが、法定後見制度は認知症になってから支援者を選ぶ制度のため、事前に支援者（制度のなかでは後見・保佐・補助に分かれます）を選ぶ生前対策ではなく、生活がむずかしくなった方を支援する最後の手段といえます。</a:t>
            </a:r>
            <a:endParaRPr lang="en-US" altLang="ja-JP" sz="2400" dirty="0">
              <a:latin typeface="メイリオ" panose="020B0604030504040204" pitchFamily="50" charset="-128"/>
              <a:ea typeface="メイリオ" panose="020B0604030504040204" pitchFamily="50" charset="-128"/>
            </a:endParaRPr>
          </a:p>
        </p:txBody>
      </p:sp>
      <p:sp>
        <p:nvSpPr>
          <p:cNvPr id="5" name="四角形: 角を丸くする 4">
            <a:extLst>
              <a:ext uri="{FF2B5EF4-FFF2-40B4-BE49-F238E27FC236}">
                <a16:creationId xmlns:a16="http://schemas.microsoft.com/office/drawing/2014/main" id="{3869D25C-44C8-66D9-FB96-9A663161B7CD}"/>
              </a:ext>
            </a:extLst>
          </p:cNvPr>
          <p:cNvSpPr/>
          <p:nvPr/>
        </p:nvSpPr>
        <p:spPr>
          <a:xfrm>
            <a:off x="3246740" y="4392678"/>
            <a:ext cx="1260000" cy="490649"/>
          </a:xfrm>
          <a:prstGeom prst="roundRect">
            <a:avLst>
              <a:gd name="adj" fmla="val 27907"/>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0" tIns="72000" rIns="0"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ほとんど自分で</a:t>
            </a:r>
            <a:endParaRPr kumimoji="1" lang="en-US" altLang="ja-JP" sz="1100" b="1" dirty="0">
              <a:solidFill>
                <a:schemeClr val="tx1"/>
              </a:solidFill>
              <a:latin typeface="メイリオ" panose="020B0604030504040204" pitchFamily="50" charset="-128"/>
              <a:ea typeface="メイリオ" panose="020B0604030504040204" pitchFamily="50" charset="-128"/>
            </a:endParaRPr>
          </a:p>
          <a:p>
            <a:pPr algn="ctr"/>
            <a:r>
              <a:rPr kumimoji="1" lang="ja-JP" altLang="en-US" sz="1100" b="1" dirty="0">
                <a:solidFill>
                  <a:schemeClr val="tx1"/>
                </a:solidFill>
                <a:latin typeface="メイリオ" panose="020B0604030504040204" pitchFamily="50" charset="-128"/>
                <a:ea typeface="メイリオ" panose="020B0604030504040204" pitchFamily="50" charset="-128"/>
              </a:rPr>
              <a:t>判断できない方</a:t>
            </a:r>
          </a:p>
        </p:txBody>
      </p:sp>
      <p:sp>
        <p:nvSpPr>
          <p:cNvPr id="8" name="四角形: 角を丸くする 7">
            <a:extLst>
              <a:ext uri="{FF2B5EF4-FFF2-40B4-BE49-F238E27FC236}">
                <a16:creationId xmlns:a16="http://schemas.microsoft.com/office/drawing/2014/main" id="{FE5C0F1A-1246-3040-87D5-950A1269C97E}"/>
              </a:ext>
            </a:extLst>
          </p:cNvPr>
          <p:cNvSpPr/>
          <p:nvPr/>
        </p:nvSpPr>
        <p:spPr>
          <a:xfrm>
            <a:off x="4762979" y="4392678"/>
            <a:ext cx="1260000" cy="490649"/>
          </a:xfrm>
          <a:prstGeom prst="roundRect">
            <a:avLst>
              <a:gd name="adj" fmla="val 27907"/>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0" tIns="72000" rIns="0"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判断能力が</a:t>
            </a:r>
            <a:endParaRPr kumimoji="1" lang="en-US" altLang="ja-JP" sz="1100" b="1" dirty="0">
              <a:solidFill>
                <a:schemeClr val="tx1"/>
              </a:solidFill>
              <a:latin typeface="メイリオ" panose="020B0604030504040204" pitchFamily="50" charset="-128"/>
              <a:ea typeface="メイリオ" panose="020B0604030504040204" pitchFamily="50" charset="-128"/>
            </a:endParaRPr>
          </a:p>
          <a:p>
            <a:pPr algn="ctr"/>
            <a:r>
              <a:rPr kumimoji="1" lang="ja-JP" altLang="en-US" sz="1100" b="1" dirty="0">
                <a:solidFill>
                  <a:schemeClr val="tx1"/>
                </a:solidFill>
                <a:latin typeface="メイリオ" panose="020B0604030504040204" pitchFamily="50" charset="-128"/>
                <a:ea typeface="メイリオ" panose="020B0604030504040204" pitchFamily="50" charset="-128"/>
              </a:rPr>
              <a:t>著しく不十分な方</a:t>
            </a:r>
          </a:p>
        </p:txBody>
      </p:sp>
      <p:sp>
        <p:nvSpPr>
          <p:cNvPr id="9" name="四角形: 角を丸くする 8">
            <a:extLst>
              <a:ext uri="{FF2B5EF4-FFF2-40B4-BE49-F238E27FC236}">
                <a16:creationId xmlns:a16="http://schemas.microsoft.com/office/drawing/2014/main" id="{D755065A-1D46-3F68-A8A2-A0388273D40C}"/>
              </a:ext>
            </a:extLst>
          </p:cNvPr>
          <p:cNvSpPr/>
          <p:nvPr/>
        </p:nvSpPr>
        <p:spPr>
          <a:xfrm>
            <a:off x="6268846" y="4392678"/>
            <a:ext cx="1260000" cy="490649"/>
          </a:xfrm>
          <a:prstGeom prst="roundRect">
            <a:avLst>
              <a:gd name="adj" fmla="val 27907"/>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0" tIns="72000" rIns="0" rtlCol="0" anchor="ctr"/>
          <a:lstStyle/>
          <a:p>
            <a:pPr algn="ctr"/>
            <a:r>
              <a:rPr kumimoji="1" lang="ja-JP" altLang="en-US" sz="1100" b="1" dirty="0">
                <a:solidFill>
                  <a:schemeClr val="tx1"/>
                </a:solidFill>
                <a:latin typeface="メイリオ" panose="020B0604030504040204" pitchFamily="50" charset="-128"/>
                <a:ea typeface="メイリオ" panose="020B0604030504040204" pitchFamily="50" charset="-128"/>
              </a:rPr>
              <a:t>判断能力が</a:t>
            </a:r>
            <a:endParaRPr kumimoji="1" lang="en-US" altLang="ja-JP" sz="1100" b="1" dirty="0">
              <a:solidFill>
                <a:schemeClr val="tx1"/>
              </a:solidFill>
              <a:latin typeface="メイリオ" panose="020B0604030504040204" pitchFamily="50" charset="-128"/>
              <a:ea typeface="メイリオ" panose="020B0604030504040204" pitchFamily="50" charset="-128"/>
            </a:endParaRPr>
          </a:p>
          <a:p>
            <a:pPr algn="ctr"/>
            <a:r>
              <a:rPr kumimoji="1" lang="ja-JP" altLang="en-US" sz="1100" b="1" dirty="0">
                <a:solidFill>
                  <a:schemeClr val="tx1"/>
                </a:solidFill>
                <a:latin typeface="メイリオ" panose="020B0604030504040204" pitchFamily="50" charset="-128"/>
                <a:ea typeface="メイリオ" panose="020B0604030504040204" pitchFamily="50" charset="-128"/>
              </a:rPr>
              <a:t>不十分な方</a:t>
            </a:r>
          </a:p>
        </p:txBody>
      </p:sp>
      <p:grpSp>
        <p:nvGrpSpPr>
          <p:cNvPr id="19" name="グループ化 18">
            <a:extLst>
              <a:ext uri="{FF2B5EF4-FFF2-40B4-BE49-F238E27FC236}">
                <a16:creationId xmlns:a16="http://schemas.microsoft.com/office/drawing/2014/main" id="{A39A0C97-C440-F6B1-E693-C1BF6AF63551}"/>
              </a:ext>
            </a:extLst>
          </p:cNvPr>
          <p:cNvGrpSpPr/>
          <p:nvPr/>
        </p:nvGrpSpPr>
        <p:grpSpPr>
          <a:xfrm>
            <a:off x="3246740" y="5524025"/>
            <a:ext cx="1174922" cy="903239"/>
            <a:chOff x="5619751" y="3773596"/>
            <a:chExt cx="1174922" cy="903239"/>
          </a:xfrm>
        </p:grpSpPr>
        <p:sp>
          <p:nvSpPr>
            <p:cNvPr id="10" name="四角形: 角を丸くする 9">
              <a:extLst>
                <a:ext uri="{FF2B5EF4-FFF2-40B4-BE49-F238E27FC236}">
                  <a16:creationId xmlns:a16="http://schemas.microsoft.com/office/drawing/2014/main" id="{769773B6-2505-7FD0-6820-DF72DF9EFCE1}"/>
                </a:ext>
              </a:extLst>
            </p:cNvPr>
            <p:cNvSpPr/>
            <p:nvPr/>
          </p:nvSpPr>
          <p:spPr>
            <a:xfrm>
              <a:off x="5757212" y="3773596"/>
              <a:ext cx="900000" cy="360000"/>
            </a:xfrm>
            <a:prstGeom prst="roundRect">
              <a:avLst>
                <a:gd name="adj" fmla="val 27907"/>
              </a:avLst>
            </a:prstGeom>
            <a:solidFill>
              <a:srgbClr val="0070C0"/>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0" tIns="72000" rIns="0" rtlCol="0" anchor="ctr"/>
            <a:lstStyle/>
            <a:p>
              <a:pPr algn="ctr"/>
              <a:r>
                <a:rPr kumimoji="1" lang="ja-JP" altLang="en-US" sz="1100" b="1" dirty="0">
                  <a:solidFill>
                    <a:schemeClr val="bg1"/>
                  </a:solidFill>
                  <a:latin typeface="メイリオ" panose="020B0604030504040204" pitchFamily="50" charset="-128"/>
                  <a:ea typeface="メイリオ" panose="020B0604030504040204" pitchFamily="50" charset="-128"/>
                </a:rPr>
                <a:t>後見人</a:t>
              </a:r>
            </a:p>
          </p:txBody>
        </p:sp>
        <p:sp>
          <p:nvSpPr>
            <p:cNvPr id="13" name="テキスト ボックス 12">
              <a:extLst>
                <a:ext uri="{FF2B5EF4-FFF2-40B4-BE49-F238E27FC236}">
                  <a16:creationId xmlns:a16="http://schemas.microsoft.com/office/drawing/2014/main" id="{76199FB0-2C7A-55CF-7E5D-2BC4A4E7D943}"/>
                </a:ext>
              </a:extLst>
            </p:cNvPr>
            <p:cNvSpPr txBox="1"/>
            <p:nvPr/>
          </p:nvSpPr>
          <p:spPr>
            <a:xfrm>
              <a:off x="5619751" y="4276725"/>
              <a:ext cx="1174922" cy="400110"/>
            </a:xfrm>
            <a:prstGeom prst="rect">
              <a:avLst/>
            </a:prstGeom>
            <a:noFill/>
          </p:spPr>
          <p:txBody>
            <a:bodyPr wrap="square" lIns="36000" rIns="36000" rtlCol="0">
              <a:spAutoFit/>
            </a:bodyPr>
            <a:lstStyle/>
            <a:p>
              <a:r>
                <a:rPr kumimoji="1" lang="ja-JP" altLang="en-US" sz="1000" dirty="0">
                  <a:latin typeface="メイリオ" panose="020B0604030504040204" pitchFamily="50" charset="-128"/>
                  <a:ea typeface="メイリオ" panose="020B0604030504040204" pitchFamily="50" charset="-128"/>
                </a:rPr>
                <a:t>すべての法律行為を代行します</a:t>
              </a:r>
            </a:p>
          </p:txBody>
        </p:sp>
      </p:grpSp>
      <p:grpSp>
        <p:nvGrpSpPr>
          <p:cNvPr id="18" name="グループ化 17">
            <a:extLst>
              <a:ext uri="{FF2B5EF4-FFF2-40B4-BE49-F238E27FC236}">
                <a16:creationId xmlns:a16="http://schemas.microsoft.com/office/drawing/2014/main" id="{29992FFB-4008-9E92-1C25-4056F15DC730}"/>
              </a:ext>
            </a:extLst>
          </p:cNvPr>
          <p:cNvGrpSpPr/>
          <p:nvPr/>
        </p:nvGrpSpPr>
        <p:grpSpPr>
          <a:xfrm>
            <a:off x="4805518" y="5524025"/>
            <a:ext cx="1174922" cy="1364903"/>
            <a:chOff x="7052320" y="3773596"/>
            <a:chExt cx="1174922" cy="1364903"/>
          </a:xfrm>
        </p:grpSpPr>
        <p:sp>
          <p:nvSpPr>
            <p:cNvPr id="11" name="四角形: 角を丸くする 10">
              <a:extLst>
                <a:ext uri="{FF2B5EF4-FFF2-40B4-BE49-F238E27FC236}">
                  <a16:creationId xmlns:a16="http://schemas.microsoft.com/office/drawing/2014/main" id="{DD1BAAAB-90A4-5D89-8144-46BA04C84E74}"/>
                </a:ext>
              </a:extLst>
            </p:cNvPr>
            <p:cNvSpPr/>
            <p:nvPr/>
          </p:nvSpPr>
          <p:spPr>
            <a:xfrm>
              <a:off x="7189781" y="3773596"/>
              <a:ext cx="900000" cy="360000"/>
            </a:xfrm>
            <a:prstGeom prst="roundRect">
              <a:avLst>
                <a:gd name="adj" fmla="val 27907"/>
              </a:avLst>
            </a:prstGeom>
            <a:solidFill>
              <a:srgbClr val="0070C0"/>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0" tIns="72000" rIns="0" rtlCol="0" anchor="ctr"/>
            <a:lstStyle/>
            <a:p>
              <a:pPr algn="ctr"/>
              <a:r>
                <a:rPr kumimoji="1" lang="ja-JP" altLang="en-US" sz="1100" b="1" dirty="0">
                  <a:solidFill>
                    <a:schemeClr val="bg1"/>
                  </a:solidFill>
                  <a:latin typeface="メイリオ" panose="020B0604030504040204" pitchFamily="50" charset="-128"/>
                  <a:ea typeface="メイリオ" panose="020B0604030504040204" pitchFamily="50" charset="-128"/>
                </a:rPr>
                <a:t>保佐人</a:t>
              </a:r>
            </a:p>
          </p:txBody>
        </p:sp>
        <p:sp>
          <p:nvSpPr>
            <p:cNvPr id="14" name="テキスト ボックス 13">
              <a:extLst>
                <a:ext uri="{FF2B5EF4-FFF2-40B4-BE49-F238E27FC236}">
                  <a16:creationId xmlns:a16="http://schemas.microsoft.com/office/drawing/2014/main" id="{5C6E4C14-39B8-15AD-AF19-6D175FDBE1B8}"/>
                </a:ext>
              </a:extLst>
            </p:cNvPr>
            <p:cNvSpPr txBox="1"/>
            <p:nvPr/>
          </p:nvSpPr>
          <p:spPr>
            <a:xfrm>
              <a:off x="7052320" y="4276725"/>
              <a:ext cx="1174922" cy="861774"/>
            </a:xfrm>
            <a:prstGeom prst="rect">
              <a:avLst/>
            </a:prstGeom>
            <a:noFill/>
          </p:spPr>
          <p:txBody>
            <a:bodyPr wrap="square" lIns="36000" rIns="36000" rtlCol="0">
              <a:spAutoFit/>
            </a:bodyPr>
            <a:lstStyle/>
            <a:p>
              <a:r>
                <a:rPr kumimoji="1" lang="ja-JP" altLang="en-US" sz="1000" dirty="0">
                  <a:latin typeface="メイリオ" panose="020B0604030504040204" pitchFamily="50" charset="-128"/>
                  <a:ea typeface="メイリオ" panose="020B0604030504040204" pitchFamily="50" charset="-128"/>
                </a:rPr>
                <a:t>裁判所が定めた重要な契約や財産管理の同意や取り消しを行います（本人の同意必須）</a:t>
              </a:r>
              <a:endParaRPr kumimoji="1" lang="en-US" altLang="ja-JP" sz="1000" dirty="0">
                <a:latin typeface="メイリオ" panose="020B0604030504040204" pitchFamily="50" charset="-128"/>
                <a:ea typeface="メイリオ" panose="020B0604030504040204" pitchFamily="50" charset="-128"/>
              </a:endParaRPr>
            </a:p>
          </p:txBody>
        </p:sp>
      </p:grpSp>
      <p:grpSp>
        <p:nvGrpSpPr>
          <p:cNvPr id="17" name="グループ化 16">
            <a:extLst>
              <a:ext uri="{FF2B5EF4-FFF2-40B4-BE49-F238E27FC236}">
                <a16:creationId xmlns:a16="http://schemas.microsoft.com/office/drawing/2014/main" id="{B2DB72B6-71F2-09D4-2E0D-1D04635675FB}"/>
              </a:ext>
            </a:extLst>
          </p:cNvPr>
          <p:cNvGrpSpPr/>
          <p:nvPr/>
        </p:nvGrpSpPr>
        <p:grpSpPr>
          <a:xfrm>
            <a:off x="6353924" y="5524025"/>
            <a:ext cx="1174922" cy="1364903"/>
            <a:chOff x="8759673" y="3773596"/>
            <a:chExt cx="1174922" cy="1364903"/>
          </a:xfrm>
        </p:grpSpPr>
        <p:sp>
          <p:nvSpPr>
            <p:cNvPr id="12" name="四角形: 角を丸くする 11">
              <a:extLst>
                <a:ext uri="{FF2B5EF4-FFF2-40B4-BE49-F238E27FC236}">
                  <a16:creationId xmlns:a16="http://schemas.microsoft.com/office/drawing/2014/main" id="{E0F17B1B-4F68-254C-99EA-3EEB2B2A165D}"/>
                </a:ext>
              </a:extLst>
            </p:cNvPr>
            <p:cNvSpPr/>
            <p:nvPr/>
          </p:nvSpPr>
          <p:spPr>
            <a:xfrm>
              <a:off x="8897134" y="3773596"/>
              <a:ext cx="900000" cy="360000"/>
            </a:xfrm>
            <a:prstGeom prst="roundRect">
              <a:avLst>
                <a:gd name="adj" fmla="val 27907"/>
              </a:avLst>
            </a:prstGeom>
            <a:solidFill>
              <a:srgbClr val="0070C0"/>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0" tIns="72000" rIns="0" rtlCol="0" anchor="ctr"/>
            <a:lstStyle/>
            <a:p>
              <a:pPr algn="ctr"/>
              <a:r>
                <a:rPr kumimoji="1" lang="ja-JP" altLang="en-US" sz="1100" b="1" dirty="0">
                  <a:solidFill>
                    <a:schemeClr val="bg1"/>
                  </a:solidFill>
                  <a:latin typeface="メイリオ" panose="020B0604030504040204" pitchFamily="50" charset="-128"/>
                  <a:ea typeface="メイリオ" panose="020B0604030504040204" pitchFamily="50" charset="-128"/>
                </a:rPr>
                <a:t>補助人</a:t>
              </a:r>
            </a:p>
          </p:txBody>
        </p:sp>
        <p:sp>
          <p:nvSpPr>
            <p:cNvPr id="15" name="テキスト ボックス 14">
              <a:extLst>
                <a:ext uri="{FF2B5EF4-FFF2-40B4-BE49-F238E27FC236}">
                  <a16:creationId xmlns:a16="http://schemas.microsoft.com/office/drawing/2014/main" id="{3AF308C1-1C68-2B49-4B2A-DDD48FF56838}"/>
                </a:ext>
              </a:extLst>
            </p:cNvPr>
            <p:cNvSpPr txBox="1"/>
            <p:nvPr/>
          </p:nvSpPr>
          <p:spPr>
            <a:xfrm>
              <a:off x="8759673" y="4276725"/>
              <a:ext cx="1174922" cy="861774"/>
            </a:xfrm>
            <a:prstGeom prst="rect">
              <a:avLst/>
            </a:prstGeom>
            <a:noFill/>
          </p:spPr>
          <p:txBody>
            <a:bodyPr wrap="square" lIns="36000" rIns="36000" rtlCol="0">
              <a:spAutoFit/>
            </a:bodyPr>
            <a:lstStyle/>
            <a:p>
              <a:r>
                <a:rPr kumimoji="1" lang="ja-JP" altLang="en-US" sz="1000" dirty="0">
                  <a:latin typeface="メイリオ" panose="020B0604030504040204" pitchFamily="50" charset="-128"/>
                  <a:ea typeface="メイリオ" panose="020B0604030504040204" pitchFamily="50" charset="-128"/>
                </a:rPr>
                <a:t>裁判所が定めた特定の契約や財産管理の判断の手助けをします（本人の同意必須）</a:t>
              </a:r>
              <a:endParaRPr kumimoji="1" lang="en-US" altLang="ja-JP" sz="1000" dirty="0">
                <a:latin typeface="メイリオ" panose="020B0604030504040204" pitchFamily="50" charset="-128"/>
                <a:ea typeface="メイリオ" panose="020B0604030504040204" pitchFamily="50" charset="-128"/>
              </a:endParaRPr>
            </a:p>
          </p:txBody>
        </p:sp>
      </p:grpSp>
      <p:sp>
        <p:nvSpPr>
          <p:cNvPr id="20" name="矢印: 下 19">
            <a:extLst>
              <a:ext uri="{FF2B5EF4-FFF2-40B4-BE49-F238E27FC236}">
                <a16:creationId xmlns:a16="http://schemas.microsoft.com/office/drawing/2014/main" id="{F605AD91-E4EC-367A-CCE1-FC17BB808A4F}"/>
              </a:ext>
            </a:extLst>
          </p:cNvPr>
          <p:cNvSpPr/>
          <p:nvPr/>
        </p:nvSpPr>
        <p:spPr>
          <a:xfrm>
            <a:off x="3610363" y="4950475"/>
            <a:ext cx="523875" cy="477946"/>
          </a:xfrm>
          <a:prstGeom prst="downArrow">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矢印: 下 22">
            <a:extLst>
              <a:ext uri="{FF2B5EF4-FFF2-40B4-BE49-F238E27FC236}">
                <a16:creationId xmlns:a16="http://schemas.microsoft.com/office/drawing/2014/main" id="{26C34AA0-3279-973D-6CD5-1D6783273033}"/>
              </a:ext>
            </a:extLst>
          </p:cNvPr>
          <p:cNvSpPr/>
          <p:nvPr/>
        </p:nvSpPr>
        <p:spPr>
          <a:xfrm>
            <a:off x="5152193" y="4950475"/>
            <a:ext cx="523875" cy="477946"/>
          </a:xfrm>
          <a:prstGeom prst="downArrow">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矢印: 下 23">
            <a:extLst>
              <a:ext uri="{FF2B5EF4-FFF2-40B4-BE49-F238E27FC236}">
                <a16:creationId xmlns:a16="http://schemas.microsoft.com/office/drawing/2014/main" id="{21C3791B-5DA7-0C65-6697-822E47C4C281}"/>
              </a:ext>
            </a:extLst>
          </p:cNvPr>
          <p:cNvSpPr/>
          <p:nvPr/>
        </p:nvSpPr>
        <p:spPr>
          <a:xfrm>
            <a:off x="6636908" y="4950475"/>
            <a:ext cx="523875" cy="477946"/>
          </a:xfrm>
          <a:prstGeom prst="downArrow">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8969780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B5C88644-38A2-5689-B1A8-3AC8F8859D05}"/>
              </a:ext>
            </a:extLst>
          </p:cNvPr>
          <p:cNvSpPr/>
          <p:nvPr/>
        </p:nvSpPr>
        <p:spPr>
          <a:xfrm>
            <a:off x="531451" y="5603044"/>
            <a:ext cx="3600000" cy="506866"/>
          </a:xfrm>
          <a:prstGeom prst="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5E9B891D-FBB7-A8D7-B434-EAF689E6F2AF}"/>
              </a:ext>
            </a:extLst>
          </p:cNvPr>
          <p:cNvSpPr/>
          <p:nvPr/>
        </p:nvSpPr>
        <p:spPr>
          <a:xfrm>
            <a:off x="531451" y="3549098"/>
            <a:ext cx="3600000" cy="111001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4A282CD6-1D26-D4C3-B699-696916331455}"/>
              </a:ext>
            </a:extLst>
          </p:cNvPr>
          <p:cNvSpPr>
            <a:spLocks noGrp="1"/>
          </p:cNvSpPr>
          <p:nvPr>
            <p:ph type="title"/>
          </p:nvPr>
        </p:nvSpPr>
        <p:spPr/>
        <p:txBody>
          <a:bodyPr>
            <a:normAutofit/>
          </a:bodyPr>
          <a:lstStyle/>
          <a:p>
            <a:r>
              <a:rPr lang="ja-JP" altLang="en-US" dirty="0">
                <a:latin typeface="メイリオ" panose="020B0604030504040204" pitchFamily="50" charset="-128"/>
                <a:ea typeface="メイリオ" panose="020B0604030504040204" pitchFamily="50" charset="-128"/>
              </a:rPr>
              <a:t>任意後見制度と法定後見制度の違い</a:t>
            </a:r>
            <a:endParaRPr kumimoji="1" lang="ja-JP" altLang="en-US" dirty="0">
              <a:latin typeface="メイリオ" panose="020B0604030504040204" pitchFamily="50" charset="-128"/>
              <a:ea typeface="メイリオ" panose="020B0604030504040204" pitchFamily="50" charset="-128"/>
            </a:endParaRPr>
          </a:p>
        </p:txBody>
      </p:sp>
      <p:sp>
        <p:nvSpPr>
          <p:cNvPr id="3" name="四角形: 角を丸くする 2">
            <a:extLst>
              <a:ext uri="{FF2B5EF4-FFF2-40B4-BE49-F238E27FC236}">
                <a16:creationId xmlns:a16="http://schemas.microsoft.com/office/drawing/2014/main" id="{5D36BCB5-7C10-886D-EE3E-AE9BDC786CC1}"/>
              </a:ext>
            </a:extLst>
          </p:cNvPr>
          <p:cNvSpPr/>
          <p:nvPr/>
        </p:nvSpPr>
        <p:spPr>
          <a:xfrm>
            <a:off x="3285808" y="1431590"/>
            <a:ext cx="4086860" cy="717335"/>
          </a:xfrm>
          <a:prstGeom prst="roundRect">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tIns="72000" rtlCol="0" anchor="ctr"/>
          <a:lstStyle/>
          <a:p>
            <a:pPr algn="ctr"/>
            <a:r>
              <a:rPr kumimoji="1" lang="ja-JP" altLang="en-US" dirty="0">
                <a:latin typeface="メイリオ" panose="020B0604030504040204" pitchFamily="50" charset="-128"/>
                <a:ea typeface="メイリオ" panose="020B0604030504040204" pitchFamily="50" charset="-128"/>
              </a:rPr>
              <a:t>判断力の不十分な方々の財産管理や契約・協議の支援や保護をする制度</a:t>
            </a:r>
          </a:p>
        </p:txBody>
      </p:sp>
      <p:sp>
        <p:nvSpPr>
          <p:cNvPr id="5" name="四角形: 角を丸くする 4">
            <a:extLst>
              <a:ext uri="{FF2B5EF4-FFF2-40B4-BE49-F238E27FC236}">
                <a16:creationId xmlns:a16="http://schemas.microsoft.com/office/drawing/2014/main" id="{A45CE0DC-DEB8-557A-1454-5660467BED98}"/>
              </a:ext>
            </a:extLst>
          </p:cNvPr>
          <p:cNvSpPr/>
          <p:nvPr/>
        </p:nvSpPr>
        <p:spPr>
          <a:xfrm>
            <a:off x="1082335" y="2683155"/>
            <a:ext cx="2520000" cy="540000"/>
          </a:xfrm>
          <a:prstGeom prst="roundRect">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tIns="72000" rtlCol="0" anchor="ctr"/>
          <a:lstStyle/>
          <a:p>
            <a:pPr algn="ctr"/>
            <a:r>
              <a:rPr kumimoji="1" lang="ja-JP" altLang="en-US" b="1" dirty="0">
                <a:latin typeface="メイリオ" panose="020B0604030504040204" pitchFamily="50" charset="-128"/>
                <a:ea typeface="メイリオ" panose="020B0604030504040204" pitchFamily="50" charset="-128"/>
              </a:rPr>
              <a:t>法定後見人制度</a:t>
            </a:r>
          </a:p>
        </p:txBody>
      </p:sp>
      <p:sp>
        <p:nvSpPr>
          <p:cNvPr id="6" name="四角形: 角を丸くする 5">
            <a:extLst>
              <a:ext uri="{FF2B5EF4-FFF2-40B4-BE49-F238E27FC236}">
                <a16:creationId xmlns:a16="http://schemas.microsoft.com/office/drawing/2014/main" id="{01D44705-6206-1FA2-3118-99ACE1F50F92}"/>
              </a:ext>
            </a:extLst>
          </p:cNvPr>
          <p:cNvSpPr/>
          <p:nvPr/>
        </p:nvSpPr>
        <p:spPr>
          <a:xfrm>
            <a:off x="7035207" y="2688935"/>
            <a:ext cx="2520000" cy="540000"/>
          </a:xfrm>
          <a:prstGeom prst="round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tIns="72000" rtlCol="0" anchor="ctr"/>
          <a:lstStyle/>
          <a:p>
            <a:pPr algn="ctr"/>
            <a:r>
              <a:rPr kumimoji="1" lang="ja-JP" altLang="en-US" b="1" dirty="0">
                <a:latin typeface="メイリオ" panose="020B0604030504040204" pitchFamily="50" charset="-128"/>
                <a:ea typeface="メイリオ" panose="020B0604030504040204" pitchFamily="50" charset="-128"/>
              </a:rPr>
              <a:t>任意後見人制度</a:t>
            </a:r>
          </a:p>
        </p:txBody>
      </p:sp>
      <p:sp>
        <p:nvSpPr>
          <p:cNvPr id="7" name="四角形: 角を丸くする 6">
            <a:extLst>
              <a:ext uri="{FF2B5EF4-FFF2-40B4-BE49-F238E27FC236}">
                <a16:creationId xmlns:a16="http://schemas.microsoft.com/office/drawing/2014/main" id="{13619176-853D-C136-5BB8-62D13D794396}"/>
              </a:ext>
            </a:extLst>
          </p:cNvPr>
          <p:cNvSpPr/>
          <p:nvPr/>
        </p:nvSpPr>
        <p:spPr>
          <a:xfrm>
            <a:off x="1071451" y="3340955"/>
            <a:ext cx="2520000" cy="540000"/>
          </a:xfrm>
          <a:prstGeom prst="round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tIns="72000" rtlCol="0" anchor="ctr"/>
          <a:lstStyle/>
          <a:p>
            <a:pPr algn="ctr"/>
            <a:r>
              <a:rPr kumimoji="1" lang="ja-JP" altLang="en-US" b="1" dirty="0">
                <a:solidFill>
                  <a:schemeClr val="tx1"/>
                </a:solidFill>
                <a:latin typeface="メイリオ" panose="020B0604030504040204" pitchFamily="50" charset="-128"/>
                <a:ea typeface="メイリオ" panose="020B0604030504040204" pitchFamily="50" charset="-128"/>
              </a:rPr>
              <a:t>裁判所が決定</a:t>
            </a:r>
          </a:p>
        </p:txBody>
      </p:sp>
      <p:sp>
        <p:nvSpPr>
          <p:cNvPr id="10" name="テキスト ボックス 9">
            <a:extLst>
              <a:ext uri="{FF2B5EF4-FFF2-40B4-BE49-F238E27FC236}">
                <a16:creationId xmlns:a16="http://schemas.microsoft.com/office/drawing/2014/main" id="{066BC59A-48EB-C27E-C17A-64FB090A11AA}"/>
              </a:ext>
            </a:extLst>
          </p:cNvPr>
          <p:cNvSpPr txBox="1"/>
          <p:nvPr/>
        </p:nvSpPr>
        <p:spPr>
          <a:xfrm>
            <a:off x="986451" y="3987250"/>
            <a:ext cx="3005497" cy="584775"/>
          </a:xfrm>
          <a:prstGeom prst="rect">
            <a:avLst/>
          </a:prstGeom>
          <a:noFill/>
        </p:spPr>
        <p:txBody>
          <a:bodyPr wrap="square" rtlCol="0">
            <a:spAutoFit/>
          </a:bodyPr>
          <a:lstStyle/>
          <a:p>
            <a:r>
              <a:rPr lang="ja-JP" altLang="en-US" sz="1600" b="0" i="0" dirty="0">
                <a:solidFill>
                  <a:srgbClr val="202124"/>
                </a:solidFill>
                <a:effectLst/>
                <a:latin typeface="メイリオ" panose="020B0604030504040204" pitchFamily="50" charset="-128"/>
                <a:ea typeface="メイリオ" panose="020B0604030504040204" pitchFamily="50" charset="-128"/>
              </a:rPr>
              <a:t>判断力の低下がみられてから 本人または親族が申し立て</a:t>
            </a:r>
            <a:endParaRPr kumimoji="1" lang="ja-JP" altLang="en-US" sz="1600" dirty="0">
              <a:latin typeface="メイリオ" panose="020B0604030504040204" pitchFamily="50" charset="-128"/>
              <a:ea typeface="メイリオ" panose="020B0604030504040204" pitchFamily="50" charset="-128"/>
            </a:endParaRPr>
          </a:p>
        </p:txBody>
      </p:sp>
      <p:grpSp>
        <p:nvGrpSpPr>
          <p:cNvPr id="30" name="グループ化 29">
            <a:extLst>
              <a:ext uri="{FF2B5EF4-FFF2-40B4-BE49-F238E27FC236}">
                <a16:creationId xmlns:a16="http://schemas.microsoft.com/office/drawing/2014/main" id="{E5D66959-5638-40CE-7DC0-70C052D8B856}"/>
              </a:ext>
            </a:extLst>
          </p:cNvPr>
          <p:cNvGrpSpPr/>
          <p:nvPr/>
        </p:nvGrpSpPr>
        <p:grpSpPr>
          <a:xfrm>
            <a:off x="531451" y="4860420"/>
            <a:ext cx="1084309" cy="648198"/>
            <a:chOff x="531451" y="4860420"/>
            <a:chExt cx="1084309" cy="648198"/>
          </a:xfrm>
        </p:grpSpPr>
        <p:sp>
          <p:nvSpPr>
            <p:cNvPr id="18" name="正方形/長方形 17">
              <a:extLst>
                <a:ext uri="{FF2B5EF4-FFF2-40B4-BE49-F238E27FC236}">
                  <a16:creationId xmlns:a16="http://schemas.microsoft.com/office/drawing/2014/main" id="{635263F8-0E82-E019-82DE-DBFFAFD13814}"/>
                </a:ext>
              </a:extLst>
            </p:cNvPr>
            <p:cNvSpPr/>
            <p:nvPr/>
          </p:nvSpPr>
          <p:spPr>
            <a:xfrm>
              <a:off x="535760" y="4860420"/>
              <a:ext cx="1080000" cy="198907"/>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7E3CE72F-7168-81DB-3E04-02D7996F7963}"/>
                </a:ext>
              </a:extLst>
            </p:cNvPr>
            <p:cNvSpPr txBox="1"/>
            <p:nvPr/>
          </p:nvSpPr>
          <p:spPr>
            <a:xfrm>
              <a:off x="531451" y="4862287"/>
              <a:ext cx="1080000" cy="646331"/>
            </a:xfrm>
            <a:prstGeom prst="rect">
              <a:avLst/>
            </a:prstGeom>
            <a:noFill/>
            <a:ln w="12700">
              <a:solidFill>
                <a:schemeClr val="tx1"/>
              </a:solidFill>
            </a:ln>
          </p:spPr>
          <p:txBody>
            <a:bodyPr wrap="square" lIns="0" rIns="0" rtlCol="0">
              <a:spAutoFit/>
            </a:bodyPr>
            <a:lstStyle/>
            <a:p>
              <a:pPr algn="ctr"/>
              <a:r>
                <a:rPr lang="ja-JP" altLang="en-US" sz="1200" b="1" i="0" dirty="0">
                  <a:solidFill>
                    <a:srgbClr val="202124"/>
                  </a:solidFill>
                  <a:effectLst/>
                  <a:latin typeface="メイリオ" panose="020B0604030504040204" pitchFamily="50" charset="-128"/>
                  <a:ea typeface="メイリオ" panose="020B0604030504040204" pitchFamily="50" charset="-128"/>
                </a:rPr>
                <a:t>後見</a:t>
              </a:r>
              <a:endParaRPr lang="en-US" altLang="ja-JP" sz="1200" b="1" i="0" dirty="0">
                <a:solidFill>
                  <a:srgbClr val="202124"/>
                </a:solidFill>
                <a:effectLst/>
                <a:latin typeface="メイリオ" panose="020B0604030504040204" pitchFamily="50" charset="-128"/>
                <a:ea typeface="メイリオ" panose="020B0604030504040204" pitchFamily="50" charset="-128"/>
              </a:endParaRPr>
            </a:p>
            <a:p>
              <a:pPr algn="ctr"/>
              <a:r>
                <a:rPr lang="ja-JP" altLang="en-US" sz="1200" b="0" i="0" dirty="0">
                  <a:solidFill>
                    <a:srgbClr val="202124"/>
                  </a:solidFill>
                  <a:effectLst/>
                  <a:latin typeface="メイリオ" panose="020B0604030504040204" pitchFamily="50" charset="-128"/>
                  <a:ea typeface="メイリオ" panose="020B0604030504040204" pitchFamily="50" charset="-128"/>
                </a:rPr>
                <a:t>・代理権</a:t>
              </a:r>
              <a:br>
                <a:rPr lang="ja-JP" altLang="en-US" sz="1200" dirty="0">
                  <a:latin typeface="メイリオ" panose="020B0604030504040204" pitchFamily="50" charset="-128"/>
                  <a:ea typeface="メイリオ" panose="020B0604030504040204" pitchFamily="50" charset="-128"/>
                </a:rPr>
              </a:br>
              <a:r>
                <a:rPr lang="ja-JP" altLang="en-US" sz="1200" b="0" i="0" dirty="0">
                  <a:solidFill>
                    <a:srgbClr val="202124"/>
                  </a:solidFill>
                  <a:effectLst/>
                  <a:latin typeface="メイリオ" panose="020B0604030504040204" pitchFamily="50" charset="-128"/>
                  <a:ea typeface="メイリオ" panose="020B0604030504040204" pitchFamily="50" charset="-128"/>
                </a:rPr>
                <a:t>・取消権</a:t>
              </a:r>
              <a:endParaRPr kumimoji="1" lang="ja-JP" altLang="en-US" sz="1200" dirty="0">
                <a:latin typeface="メイリオ" panose="020B0604030504040204" pitchFamily="50" charset="-128"/>
                <a:ea typeface="メイリオ" panose="020B0604030504040204" pitchFamily="50" charset="-128"/>
              </a:endParaRPr>
            </a:p>
          </p:txBody>
        </p:sp>
      </p:grpSp>
      <p:grpSp>
        <p:nvGrpSpPr>
          <p:cNvPr id="31" name="グループ化 30">
            <a:extLst>
              <a:ext uri="{FF2B5EF4-FFF2-40B4-BE49-F238E27FC236}">
                <a16:creationId xmlns:a16="http://schemas.microsoft.com/office/drawing/2014/main" id="{25AE515E-C459-717E-2C61-64F29342E944}"/>
              </a:ext>
            </a:extLst>
          </p:cNvPr>
          <p:cNvGrpSpPr/>
          <p:nvPr/>
        </p:nvGrpSpPr>
        <p:grpSpPr>
          <a:xfrm>
            <a:off x="1791666" y="4860420"/>
            <a:ext cx="1083878" cy="648072"/>
            <a:chOff x="1853675" y="4906556"/>
            <a:chExt cx="1083878" cy="648072"/>
          </a:xfrm>
        </p:grpSpPr>
        <p:sp>
          <p:nvSpPr>
            <p:cNvPr id="19" name="正方形/長方形 18">
              <a:extLst>
                <a:ext uri="{FF2B5EF4-FFF2-40B4-BE49-F238E27FC236}">
                  <a16:creationId xmlns:a16="http://schemas.microsoft.com/office/drawing/2014/main" id="{090E62F5-11E5-226B-9EBA-742B6D7DD923}"/>
                </a:ext>
              </a:extLst>
            </p:cNvPr>
            <p:cNvSpPr/>
            <p:nvPr/>
          </p:nvSpPr>
          <p:spPr>
            <a:xfrm>
              <a:off x="1853675" y="4906556"/>
              <a:ext cx="1080000" cy="198907"/>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69E7CDD3-7625-71D0-BF40-E0E282E9926F}"/>
                </a:ext>
              </a:extLst>
            </p:cNvPr>
            <p:cNvSpPr txBox="1"/>
            <p:nvPr/>
          </p:nvSpPr>
          <p:spPr>
            <a:xfrm>
              <a:off x="1857553" y="4908297"/>
              <a:ext cx="1080000" cy="646331"/>
            </a:xfrm>
            <a:prstGeom prst="rect">
              <a:avLst/>
            </a:prstGeom>
            <a:noFill/>
            <a:ln w="12700">
              <a:solidFill>
                <a:schemeClr val="tx1"/>
              </a:solidFill>
            </a:ln>
          </p:spPr>
          <p:txBody>
            <a:bodyPr wrap="square" lIns="0" rIns="0" rtlCol="0">
              <a:spAutoFit/>
            </a:bodyPr>
            <a:lstStyle/>
            <a:p>
              <a:pPr algn="ctr"/>
              <a:r>
                <a:rPr lang="ja-JP" altLang="en-US" sz="1200" b="1" i="0" dirty="0">
                  <a:solidFill>
                    <a:srgbClr val="202124"/>
                  </a:solidFill>
                  <a:effectLst/>
                  <a:latin typeface="メイリオ" panose="020B0604030504040204" pitchFamily="50" charset="-128"/>
                  <a:ea typeface="メイリオ" panose="020B0604030504040204" pitchFamily="50" charset="-128"/>
                </a:rPr>
                <a:t>保佐</a:t>
              </a:r>
              <a:endParaRPr lang="en-US" altLang="ja-JP" sz="1200" b="1" i="0" dirty="0">
                <a:solidFill>
                  <a:srgbClr val="202124"/>
                </a:solidFill>
                <a:effectLst/>
                <a:latin typeface="メイリオ" panose="020B0604030504040204" pitchFamily="50" charset="-128"/>
                <a:ea typeface="メイリオ" panose="020B0604030504040204" pitchFamily="50" charset="-128"/>
              </a:endParaRPr>
            </a:p>
            <a:p>
              <a:pPr algn="ctr"/>
              <a:r>
                <a:rPr lang="ja-JP" altLang="en-US" sz="1200" b="0" i="0" dirty="0">
                  <a:solidFill>
                    <a:srgbClr val="202124"/>
                  </a:solidFill>
                  <a:effectLst/>
                  <a:latin typeface="メイリオ" panose="020B0604030504040204" pitchFamily="50" charset="-128"/>
                  <a:ea typeface="メイリオ" panose="020B0604030504040204" pitchFamily="50" charset="-128"/>
                </a:rPr>
                <a:t>・一部の同意権</a:t>
              </a:r>
              <a:br>
                <a:rPr lang="ja-JP" altLang="en-US" sz="1200" dirty="0">
                  <a:latin typeface="メイリオ" panose="020B0604030504040204" pitchFamily="50" charset="-128"/>
                  <a:ea typeface="メイリオ" panose="020B0604030504040204" pitchFamily="50" charset="-128"/>
                </a:rPr>
              </a:br>
              <a:r>
                <a:rPr lang="ja-JP" altLang="en-US" sz="1200" b="0" i="0" dirty="0">
                  <a:solidFill>
                    <a:srgbClr val="202124"/>
                  </a:solidFill>
                  <a:effectLst/>
                  <a:latin typeface="メイリオ" panose="020B0604030504040204" pitchFamily="50" charset="-128"/>
                  <a:ea typeface="メイリオ" panose="020B0604030504040204" pitchFamily="50" charset="-128"/>
                </a:rPr>
                <a:t>・一部の取消権</a:t>
              </a:r>
              <a:endParaRPr kumimoji="1" lang="ja-JP" altLang="en-US" sz="1200" dirty="0">
                <a:latin typeface="メイリオ" panose="020B0604030504040204" pitchFamily="50" charset="-128"/>
                <a:ea typeface="メイリオ" panose="020B0604030504040204" pitchFamily="50" charset="-128"/>
              </a:endParaRPr>
            </a:p>
          </p:txBody>
        </p:sp>
      </p:grpSp>
      <p:grpSp>
        <p:nvGrpSpPr>
          <p:cNvPr id="2048" name="グループ化 2047">
            <a:extLst>
              <a:ext uri="{FF2B5EF4-FFF2-40B4-BE49-F238E27FC236}">
                <a16:creationId xmlns:a16="http://schemas.microsoft.com/office/drawing/2014/main" id="{C4B310BD-03F6-6458-570F-41B5E28EF6CA}"/>
              </a:ext>
            </a:extLst>
          </p:cNvPr>
          <p:cNvGrpSpPr/>
          <p:nvPr/>
        </p:nvGrpSpPr>
        <p:grpSpPr>
          <a:xfrm>
            <a:off x="3051451" y="4860420"/>
            <a:ext cx="1080000" cy="600164"/>
            <a:chOff x="3157277" y="4952147"/>
            <a:chExt cx="1080000" cy="600164"/>
          </a:xfrm>
        </p:grpSpPr>
        <p:sp>
          <p:nvSpPr>
            <p:cNvPr id="17" name="正方形/長方形 16">
              <a:extLst>
                <a:ext uri="{FF2B5EF4-FFF2-40B4-BE49-F238E27FC236}">
                  <a16:creationId xmlns:a16="http://schemas.microsoft.com/office/drawing/2014/main" id="{CD56D582-DBD1-E9A0-5F53-B1331F50B2AA}"/>
                </a:ext>
              </a:extLst>
            </p:cNvPr>
            <p:cNvSpPr/>
            <p:nvPr/>
          </p:nvSpPr>
          <p:spPr>
            <a:xfrm>
              <a:off x="3157277" y="4956630"/>
              <a:ext cx="1080000" cy="198907"/>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21989BDB-1084-866F-0BFE-F09196AD37A1}"/>
                </a:ext>
              </a:extLst>
            </p:cNvPr>
            <p:cNvSpPr txBox="1"/>
            <p:nvPr/>
          </p:nvSpPr>
          <p:spPr>
            <a:xfrm>
              <a:off x="3157277" y="4952147"/>
              <a:ext cx="1080000" cy="600164"/>
            </a:xfrm>
            <a:prstGeom prst="rect">
              <a:avLst/>
            </a:prstGeom>
            <a:noFill/>
            <a:ln w="12700">
              <a:solidFill>
                <a:schemeClr val="tx1"/>
              </a:solidFill>
            </a:ln>
          </p:spPr>
          <p:txBody>
            <a:bodyPr wrap="square" lIns="0" rIns="0" rtlCol="0">
              <a:spAutoFit/>
            </a:bodyPr>
            <a:lstStyle/>
            <a:p>
              <a:pPr algn="ctr"/>
              <a:r>
                <a:rPr lang="ja-JP" altLang="en-US" sz="1200" b="1" i="0" dirty="0">
                  <a:solidFill>
                    <a:srgbClr val="202124"/>
                  </a:solidFill>
                  <a:effectLst/>
                  <a:latin typeface="メイリオ" panose="020B0604030504040204" pitchFamily="50" charset="-128"/>
                  <a:ea typeface="メイリオ" panose="020B0604030504040204" pitchFamily="50" charset="-128"/>
                </a:rPr>
                <a:t>補助</a:t>
              </a:r>
              <a:endParaRPr lang="en-US" altLang="ja-JP" sz="1200" b="1" i="0" dirty="0">
                <a:solidFill>
                  <a:srgbClr val="202124"/>
                </a:solidFill>
                <a:effectLst/>
                <a:latin typeface="メイリオ" panose="020B0604030504040204" pitchFamily="50" charset="-128"/>
                <a:ea typeface="メイリオ" panose="020B0604030504040204" pitchFamily="50" charset="-128"/>
              </a:endParaRPr>
            </a:p>
            <a:p>
              <a:pPr algn="ctr"/>
              <a:r>
                <a:rPr lang="ja-JP" altLang="en-US" sz="1200" b="0" i="0" dirty="0">
                  <a:solidFill>
                    <a:srgbClr val="202124"/>
                  </a:solidFill>
                  <a:effectLst/>
                  <a:latin typeface="メイリオ" panose="020B0604030504040204" pitchFamily="50" charset="-128"/>
                  <a:ea typeface="メイリオ" panose="020B0604030504040204" pitchFamily="50" charset="-128"/>
                </a:rPr>
                <a:t>原則なし</a:t>
              </a:r>
            </a:p>
            <a:p>
              <a:pPr algn="ctr"/>
              <a:r>
                <a:rPr lang="en-US" altLang="ja-JP" sz="900" b="0" i="0" dirty="0">
                  <a:solidFill>
                    <a:srgbClr val="202124"/>
                  </a:solidFill>
                  <a:effectLst/>
                  <a:latin typeface="メイリオ" panose="020B0604030504040204" pitchFamily="50" charset="-128"/>
                  <a:ea typeface="メイリオ" panose="020B0604030504040204" pitchFamily="50" charset="-128"/>
                </a:rPr>
                <a:t>※</a:t>
              </a:r>
              <a:r>
                <a:rPr lang="ja-JP" altLang="en-US" sz="900" b="0" i="0" dirty="0">
                  <a:solidFill>
                    <a:srgbClr val="202124"/>
                  </a:solidFill>
                  <a:effectLst/>
                  <a:latin typeface="メイリオ" panose="020B0604030504040204" pitchFamily="50" charset="-128"/>
                  <a:ea typeface="メイリオ" panose="020B0604030504040204" pitchFamily="50" charset="-128"/>
                </a:rPr>
                <a:t>審判によって付与</a:t>
              </a:r>
              <a:endParaRPr kumimoji="1" lang="ja-JP" altLang="en-US" sz="900" dirty="0">
                <a:latin typeface="メイリオ" panose="020B0604030504040204" pitchFamily="50" charset="-128"/>
                <a:ea typeface="メイリオ" panose="020B0604030504040204" pitchFamily="50" charset="-128"/>
              </a:endParaRPr>
            </a:p>
          </p:txBody>
        </p:sp>
      </p:grpSp>
      <p:sp>
        <p:nvSpPr>
          <p:cNvPr id="14" name="テキスト ボックス 13">
            <a:extLst>
              <a:ext uri="{FF2B5EF4-FFF2-40B4-BE49-F238E27FC236}">
                <a16:creationId xmlns:a16="http://schemas.microsoft.com/office/drawing/2014/main" id="{5AA5FFA0-D01B-08F9-E9FC-FAE5CB4A3313}"/>
              </a:ext>
            </a:extLst>
          </p:cNvPr>
          <p:cNvSpPr txBox="1"/>
          <p:nvPr/>
        </p:nvSpPr>
        <p:spPr>
          <a:xfrm>
            <a:off x="1300351" y="5641120"/>
            <a:ext cx="2204849" cy="461665"/>
          </a:xfrm>
          <a:prstGeom prst="rect">
            <a:avLst/>
          </a:prstGeom>
          <a:noFill/>
        </p:spPr>
        <p:txBody>
          <a:bodyPr wrap="square" rtlCol="0">
            <a:spAutoFit/>
          </a:bodyPr>
          <a:lstStyle/>
          <a:p>
            <a:r>
              <a:rPr lang="ja-JP" altLang="en-US" sz="1200" b="0" i="0" dirty="0">
                <a:solidFill>
                  <a:srgbClr val="202124"/>
                </a:solidFill>
                <a:effectLst/>
                <a:latin typeface="メイリオ" panose="020B0604030504040204" pitchFamily="50" charset="-128"/>
                <a:ea typeface="メイリオ" panose="020B0604030504040204" pitchFamily="50" charset="-128"/>
              </a:rPr>
              <a:t>重要な契約などの</a:t>
            </a:r>
            <a:endParaRPr lang="en-US" altLang="ja-JP" sz="1200" b="0" i="0" dirty="0">
              <a:solidFill>
                <a:srgbClr val="202124"/>
              </a:solidFill>
              <a:effectLst/>
              <a:latin typeface="メイリオ" panose="020B0604030504040204" pitchFamily="50" charset="-128"/>
              <a:ea typeface="メイリオ" panose="020B0604030504040204" pitchFamily="50" charset="-128"/>
            </a:endParaRPr>
          </a:p>
          <a:p>
            <a:r>
              <a:rPr lang="ja-JP" altLang="en-US" sz="1200" b="0" i="0" dirty="0">
                <a:solidFill>
                  <a:srgbClr val="202124"/>
                </a:solidFill>
                <a:effectLst/>
                <a:latin typeface="メイリオ" panose="020B0604030504040204" pitchFamily="50" charset="-128"/>
                <a:ea typeface="メイリオ" panose="020B0604030504040204" pitchFamily="50" charset="-128"/>
              </a:rPr>
              <a:t>代理・同意・取消などをする</a:t>
            </a:r>
            <a:endParaRPr kumimoji="1" lang="ja-JP" altLang="en-US" sz="1200" dirty="0">
              <a:latin typeface="メイリオ" panose="020B0604030504040204" pitchFamily="50" charset="-128"/>
              <a:ea typeface="メイリオ" panose="020B0604030504040204" pitchFamily="50" charset="-128"/>
            </a:endParaRPr>
          </a:p>
        </p:txBody>
      </p:sp>
      <p:sp>
        <p:nvSpPr>
          <p:cNvPr id="22" name="正方形/長方形 21">
            <a:extLst>
              <a:ext uri="{FF2B5EF4-FFF2-40B4-BE49-F238E27FC236}">
                <a16:creationId xmlns:a16="http://schemas.microsoft.com/office/drawing/2014/main" id="{DDFC6D21-0499-DDFB-C732-8B9DE2A85513}"/>
              </a:ext>
            </a:extLst>
          </p:cNvPr>
          <p:cNvSpPr/>
          <p:nvPr/>
        </p:nvSpPr>
        <p:spPr>
          <a:xfrm>
            <a:off x="6501311" y="3604290"/>
            <a:ext cx="3600000" cy="134785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DDF8F352-DE16-B236-D3FB-1ADC43071621}"/>
              </a:ext>
            </a:extLst>
          </p:cNvPr>
          <p:cNvSpPr txBox="1"/>
          <p:nvPr/>
        </p:nvSpPr>
        <p:spPr>
          <a:xfrm>
            <a:off x="7153968" y="4115120"/>
            <a:ext cx="2865584" cy="584775"/>
          </a:xfrm>
          <a:prstGeom prst="rect">
            <a:avLst/>
          </a:prstGeom>
          <a:noFill/>
        </p:spPr>
        <p:txBody>
          <a:bodyPr wrap="square" rtlCol="0">
            <a:spAutoFit/>
          </a:bodyPr>
          <a:lstStyle/>
          <a:p>
            <a:r>
              <a:rPr lang="ja-JP" altLang="en-US" sz="1600" dirty="0">
                <a:solidFill>
                  <a:srgbClr val="202124"/>
                </a:solidFill>
                <a:latin typeface="メイリオ" panose="020B0604030504040204" pitchFamily="50" charset="-128"/>
                <a:ea typeface="メイリオ" panose="020B0604030504040204" pitchFamily="50" charset="-128"/>
              </a:rPr>
              <a:t>判断力低下前に決定し</a:t>
            </a:r>
            <a:endParaRPr lang="en-US" altLang="ja-JP" sz="1600" dirty="0">
              <a:solidFill>
                <a:srgbClr val="202124"/>
              </a:solidFill>
              <a:latin typeface="メイリオ" panose="020B0604030504040204" pitchFamily="50" charset="-128"/>
              <a:ea typeface="メイリオ" panose="020B0604030504040204" pitchFamily="50" charset="-128"/>
            </a:endParaRPr>
          </a:p>
          <a:p>
            <a:r>
              <a:rPr lang="ja-JP" altLang="en-US" sz="1600" b="0" i="0" dirty="0">
                <a:solidFill>
                  <a:srgbClr val="202124"/>
                </a:solidFill>
                <a:effectLst/>
                <a:latin typeface="メイリオ" panose="020B0604030504040204" pitchFamily="50" charset="-128"/>
                <a:ea typeface="メイリオ" panose="020B0604030504040204" pitchFamily="50" charset="-128"/>
              </a:rPr>
              <a:t>低下後に効力発動</a:t>
            </a:r>
            <a:endParaRPr kumimoji="1" lang="ja-JP" altLang="en-US" sz="1600" dirty="0">
              <a:latin typeface="メイリオ" panose="020B0604030504040204" pitchFamily="50" charset="-128"/>
              <a:ea typeface="メイリオ" panose="020B0604030504040204" pitchFamily="50" charset="-128"/>
            </a:endParaRPr>
          </a:p>
        </p:txBody>
      </p:sp>
      <p:sp>
        <p:nvSpPr>
          <p:cNvPr id="26" name="正方形/長方形 25">
            <a:extLst>
              <a:ext uri="{FF2B5EF4-FFF2-40B4-BE49-F238E27FC236}">
                <a16:creationId xmlns:a16="http://schemas.microsoft.com/office/drawing/2014/main" id="{9CF88EA1-C6EC-8846-7607-8D3B64DE2E98}"/>
              </a:ext>
            </a:extLst>
          </p:cNvPr>
          <p:cNvSpPr/>
          <p:nvPr/>
        </p:nvSpPr>
        <p:spPr>
          <a:xfrm>
            <a:off x="6501311" y="5256521"/>
            <a:ext cx="3600000" cy="846264"/>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矢印: 折線 26">
            <a:extLst>
              <a:ext uri="{FF2B5EF4-FFF2-40B4-BE49-F238E27FC236}">
                <a16:creationId xmlns:a16="http://schemas.microsoft.com/office/drawing/2014/main" id="{7A8B217A-9F2B-E072-6A0C-BA4AEC00F70B}"/>
              </a:ext>
            </a:extLst>
          </p:cNvPr>
          <p:cNvSpPr/>
          <p:nvPr/>
        </p:nvSpPr>
        <p:spPr>
          <a:xfrm rot="5400000" flipV="1">
            <a:off x="2242257" y="1639606"/>
            <a:ext cx="953947" cy="1133156"/>
          </a:xfrm>
          <a:prstGeom prst="bentArrow">
            <a:avLst>
              <a:gd name="adj1" fmla="val 2892"/>
              <a:gd name="adj2" fmla="val 18986"/>
              <a:gd name="adj3" fmla="val 19533"/>
              <a:gd name="adj4" fmla="val 22975"/>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矢印: 折線 27">
            <a:extLst>
              <a:ext uri="{FF2B5EF4-FFF2-40B4-BE49-F238E27FC236}">
                <a16:creationId xmlns:a16="http://schemas.microsoft.com/office/drawing/2014/main" id="{13B500FF-0CBD-2B2E-4793-0F6A0CCDE044}"/>
              </a:ext>
            </a:extLst>
          </p:cNvPr>
          <p:cNvSpPr/>
          <p:nvPr/>
        </p:nvSpPr>
        <p:spPr>
          <a:xfrm rot="16200000" flipH="1" flipV="1">
            <a:off x="7466244" y="1639608"/>
            <a:ext cx="953947" cy="1133156"/>
          </a:xfrm>
          <a:prstGeom prst="bentArrow">
            <a:avLst>
              <a:gd name="adj1" fmla="val 2892"/>
              <a:gd name="adj2" fmla="val 18986"/>
              <a:gd name="adj3" fmla="val 19533"/>
              <a:gd name="adj4" fmla="val 22975"/>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四角形: 角を丸くする 7">
            <a:extLst>
              <a:ext uri="{FF2B5EF4-FFF2-40B4-BE49-F238E27FC236}">
                <a16:creationId xmlns:a16="http://schemas.microsoft.com/office/drawing/2014/main" id="{CDF279E9-B04A-10CE-973D-ED5FAB23B4C6}"/>
              </a:ext>
            </a:extLst>
          </p:cNvPr>
          <p:cNvSpPr/>
          <p:nvPr/>
        </p:nvSpPr>
        <p:spPr>
          <a:xfrm>
            <a:off x="7041311" y="3445320"/>
            <a:ext cx="2520000" cy="540000"/>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tIns="72000" rtlCol="0" anchor="ctr"/>
          <a:lstStyle/>
          <a:p>
            <a:pPr algn="ctr"/>
            <a:r>
              <a:rPr kumimoji="1" lang="ja-JP" altLang="en-US" b="1" dirty="0">
                <a:solidFill>
                  <a:schemeClr val="tx1"/>
                </a:solidFill>
                <a:latin typeface="メイリオ" panose="020B0604030504040204" pitchFamily="50" charset="-128"/>
                <a:ea typeface="メイリオ" panose="020B0604030504040204" pitchFamily="50" charset="-128"/>
              </a:rPr>
              <a:t>本人が決定</a:t>
            </a:r>
          </a:p>
        </p:txBody>
      </p:sp>
      <p:sp>
        <p:nvSpPr>
          <p:cNvPr id="2049" name="正方形/長方形 2048">
            <a:extLst>
              <a:ext uri="{FF2B5EF4-FFF2-40B4-BE49-F238E27FC236}">
                <a16:creationId xmlns:a16="http://schemas.microsoft.com/office/drawing/2014/main" id="{77A7FDB0-3979-6B2A-03EA-535A29AABB14}"/>
              </a:ext>
            </a:extLst>
          </p:cNvPr>
          <p:cNvSpPr/>
          <p:nvPr/>
        </p:nvSpPr>
        <p:spPr>
          <a:xfrm>
            <a:off x="1050268" y="4659113"/>
            <a:ext cx="47942" cy="203991"/>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051" name="正方形/長方形 2050">
            <a:extLst>
              <a:ext uri="{FF2B5EF4-FFF2-40B4-BE49-F238E27FC236}">
                <a16:creationId xmlns:a16="http://schemas.microsoft.com/office/drawing/2014/main" id="{1B00C4D4-F2A2-4546-34FB-62F250E6AE76}"/>
              </a:ext>
            </a:extLst>
          </p:cNvPr>
          <p:cNvSpPr/>
          <p:nvPr/>
        </p:nvSpPr>
        <p:spPr>
          <a:xfrm>
            <a:off x="2307480" y="4659113"/>
            <a:ext cx="47942" cy="203991"/>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052" name="正方形/長方形 2051">
            <a:extLst>
              <a:ext uri="{FF2B5EF4-FFF2-40B4-BE49-F238E27FC236}">
                <a16:creationId xmlns:a16="http://schemas.microsoft.com/office/drawing/2014/main" id="{BBCDAD7D-1377-BF0F-325F-A3512EB6922C}"/>
              </a:ext>
            </a:extLst>
          </p:cNvPr>
          <p:cNvSpPr/>
          <p:nvPr/>
        </p:nvSpPr>
        <p:spPr>
          <a:xfrm>
            <a:off x="3560250" y="4659113"/>
            <a:ext cx="47942" cy="203991"/>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テキスト ボックス 22">
            <a:extLst>
              <a:ext uri="{FF2B5EF4-FFF2-40B4-BE49-F238E27FC236}">
                <a16:creationId xmlns:a16="http://schemas.microsoft.com/office/drawing/2014/main" id="{F7CDA22E-B10C-2240-4610-195FB9A471C9}"/>
              </a:ext>
            </a:extLst>
          </p:cNvPr>
          <p:cNvSpPr txBox="1"/>
          <p:nvPr/>
        </p:nvSpPr>
        <p:spPr>
          <a:xfrm>
            <a:off x="7322469" y="5356487"/>
            <a:ext cx="1945475" cy="646331"/>
          </a:xfrm>
          <a:prstGeom prst="rect">
            <a:avLst/>
          </a:prstGeom>
          <a:noFill/>
        </p:spPr>
        <p:txBody>
          <a:bodyPr wrap="square" rtlCol="0">
            <a:spAutoFit/>
          </a:bodyPr>
          <a:lstStyle/>
          <a:p>
            <a:r>
              <a:rPr lang="ja-JP" altLang="en-US" sz="1200" dirty="0">
                <a:solidFill>
                  <a:srgbClr val="202124"/>
                </a:solidFill>
                <a:latin typeface="メイリオ" panose="020B0604030504040204" pitchFamily="50" charset="-128"/>
                <a:ea typeface="メイリオ" panose="020B0604030504040204" pitchFamily="50" charset="-128"/>
              </a:rPr>
              <a:t>任意後見人には</a:t>
            </a:r>
            <a:endParaRPr lang="en-US" altLang="ja-JP" sz="1200" dirty="0">
              <a:solidFill>
                <a:srgbClr val="202124"/>
              </a:solidFill>
              <a:latin typeface="メイリオ" panose="020B0604030504040204" pitchFamily="50" charset="-128"/>
              <a:ea typeface="メイリオ" panose="020B0604030504040204" pitchFamily="50" charset="-128"/>
            </a:endParaRPr>
          </a:p>
          <a:p>
            <a:r>
              <a:rPr lang="ja-JP" altLang="en-US" sz="1200" b="0" i="0" dirty="0">
                <a:solidFill>
                  <a:srgbClr val="202124"/>
                </a:solidFill>
                <a:effectLst/>
                <a:latin typeface="メイリオ" panose="020B0604030504040204" pitchFamily="50" charset="-128"/>
                <a:ea typeface="メイリオ" panose="020B0604030504040204" pitchFamily="50" charset="-128"/>
              </a:rPr>
              <a:t>取消権は適用されない</a:t>
            </a:r>
            <a:endParaRPr lang="en-US" altLang="ja-JP" sz="1200" b="0" i="0" dirty="0">
              <a:solidFill>
                <a:srgbClr val="202124"/>
              </a:solidFill>
              <a:effectLst/>
              <a:latin typeface="メイリオ" panose="020B0604030504040204" pitchFamily="50" charset="-128"/>
              <a:ea typeface="メイリオ" panose="020B0604030504040204" pitchFamily="50" charset="-128"/>
            </a:endParaRPr>
          </a:p>
          <a:p>
            <a:r>
              <a:rPr lang="ja-JP" altLang="en-US" sz="1200" b="0" i="0" dirty="0">
                <a:solidFill>
                  <a:srgbClr val="202124"/>
                </a:solidFill>
                <a:effectLst/>
                <a:latin typeface="メイリオ" panose="020B0604030504040204" pitchFamily="50" charset="-128"/>
                <a:ea typeface="メイリオ" panose="020B0604030504040204" pitchFamily="50" charset="-128"/>
              </a:rPr>
              <a:t>ことに注意！</a:t>
            </a:r>
            <a:endParaRPr kumimoji="1" lang="ja-JP" altLang="en-US" sz="1200" dirty="0">
              <a:latin typeface="メイリオ" panose="020B0604030504040204" pitchFamily="50" charset="-128"/>
              <a:ea typeface="メイリオ" panose="020B0604030504040204" pitchFamily="50" charset="-128"/>
            </a:endParaRPr>
          </a:p>
        </p:txBody>
      </p:sp>
      <p:pic>
        <p:nvPicPr>
          <p:cNvPr id="2054" name="図 2053" descr="シャツ が含まれている画像&#10;&#10;自動的に生成された説明">
            <a:extLst>
              <a:ext uri="{FF2B5EF4-FFF2-40B4-BE49-F238E27FC236}">
                <a16:creationId xmlns:a16="http://schemas.microsoft.com/office/drawing/2014/main" id="{7CC84B12-0445-CCAD-59F1-8E48D6D897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97076" y="3055632"/>
            <a:ext cx="444952" cy="1501091"/>
          </a:xfrm>
          <a:prstGeom prst="rect">
            <a:avLst/>
          </a:prstGeom>
        </p:spPr>
      </p:pic>
      <p:pic>
        <p:nvPicPr>
          <p:cNvPr id="2056" name="図 2055" descr="カレンダー が含まれている画像&#10;&#10;自動的に生成された説明">
            <a:extLst>
              <a:ext uri="{FF2B5EF4-FFF2-40B4-BE49-F238E27FC236}">
                <a16:creationId xmlns:a16="http://schemas.microsoft.com/office/drawing/2014/main" id="{5775414C-0DF9-DD3D-60C5-645566CAA4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62191" y="3301764"/>
            <a:ext cx="1084473" cy="813355"/>
          </a:xfrm>
          <a:prstGeom prst="rect">
            <a:avLst/>
          </a:prstGeom>
        </p:spPr>
      </p:pic>
    </p:spTree>
    <p:extLst>
      <p:ext uri="{BB962C8B-B14F-4D97-AF65-F5344CB8AC3E}">
        <p14:creationId xmlns:p14="http://schemas.microsoft.com/office/powerpoint/2010/main" val="27490010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4766E157-7855-596B-F4EF-74CFA6A2D462}"/>
              </a:ext>
            </a:extLst>
          </p:cNvPr>
          <p:cNvSpPr txBox="1">
            <a:spLocks/>
          </p:cNvSpPr>
          <p:nvPr/>
        </p:nvSpPr>
        <p:spPr>
          <a:xfrm>
            <a:off x="0" y="2264229"/>
            <a:ext cx="10691813" cy="3048000"/>
          </a:xfrm>
          <a:prstGeom prst="rect">
            <a:avLst/>
          </a:prstGeom>
        </p:spPr>
        <p:txBody>
          <a:bodyPr vert="horz" lIns="91440" tIns="45720" rIns="91440" bIns="45720" rtlCol="0" anchor="ctr">
            <a:normAutofit fontScale="97500"/>
          </a:bodyPr>
          <a:lstStyle>
            <a:lvl1pPr algn="l" defTabSz="1007943" rtl="0" eaLnBrk="1" latinLnBrk="0" hangingPunct="1">
              <a:lnSpc>
                <a:spcPct val="90000"/>
              </a:lnSpc>
              <a:spcBef>
                <a:spcPct val="0"/>
              </a:spcBef>
              <a:buNone/>
              <a:defRPr kumimoji="1" sz="4850" kern="1200">
                <a:solidFill>
                  <a:schemeClr val="tx1"/>
                </a:solidFill>
                <a:latin typeface="+mj-lt"/>
                <a:ea typeface="+mj-ea"/>
                <a:cs typeface="+mj-cs"/>
              </a:defRPr>
            </a:lvl1pPr>
          </a:lstStyle>
          <a:p>
            <a:pPr algn="ctr">
              <a:lnSpc>
                <a:spcPct val="120000"/>
              </a:lnSpc>
            </a:pPr>
            <a:r>
              <a:rPr lang="ja-JP" altLang="ja-JP" b="1" dirty="0">
                <a:solidFill>
                  <a:schemeClr val="bg1"/>
                </a:solidFill>
                <a:latin typeface="メイリオ" panose="020B0604030504040204" pitchFamily="50" charset="-128"/>
                <a:ea typeface="メイリオ" panose="020B0604030504040204" pitchFamily="50" charset="-128"/>
                <a:cs typeface="Meiryo"/>
                <a:sym typeface="Meiryo"/>
              </a:rPr>
              <a:t>【</a:t>
            </a:r>
            <a:r>
              <a:rPr lang="en-US" altLang="ja-JP" b="1" dirty="0">
                <a:solidFill>
                  <a:schemeClr val="bg1"/>
                </a:solidFill>
                <a:latin typeface="メイリオ" panose="020B0604030504040204" pitchFamily="50" charset="-128"/>
                <a:ea typeface="メイリオ" panose="020B0604030504040204" pitchFamily="50" charset="-128"/>
                <a:cs typeface="Meiryo"/>
                <a:sym typeface="Meiryo"/>
              </a:rPr>
              <a:t> </a:t>
            </a:r>
            <a:r>
              <a:rPr lang="ja-JP" altLang="ja-JP" b="1" dirty="0">
                <a:solidFill>
                  <a:schemeClr val="bg1"/>
                </a:solidFill>
                <a:latin typeface="メイリオ" panose="020B0604030504040204" pitchFamily="50" charset="-128"/>
                <a:ea typeface="メイリオ" panose="020B0604030504040204" pitchFamily="50" charset="-128"/>
                <a:cs typeface="Meiryo"/>
                <a:sym typeface="Meiryo"/>
              </a:rPr>
              <a:t>第</a:t>
            </a:r>
            <a:r>
              <a:rPr lang="ja-JP" altLang="en-US" b="1" dirty="0">
                <a:solidFill>
                  <a:schemeClr val="bg1"/>
                </a:solidFill>
                <a:latin typeface="メイリオ" panose="020B0604030504040204" pitchFamily="50" charset="-128"/>
                <a:ea typeface="メイリオ" panose="020B0604030504040204" pitchFamily="50" charset="-128"/>
                <a:cs typeface="Meiryo"/>
                <a:sym typeface="Meiryo"/>
              </a:rPr>
              <a:t>５</a:t>
            </a:r>
            <a:r>
              <a:rPr lang="ja-JP" altLang="ja-JP" b="1" dirty="0">
                <a:solidFill>
                  <a:schemeClr val="bg1"/>
                </a:solidFill>
                <a:latin typeface="メイリオ" panose="020B0604030504040204" pitchFamily="50" charset="-128"/>
                <a:ea typeface="メイリオ" panose="020B0604030504040204" pitchFamily="50" charset="-128"/>
                <a:cs typeface="Meiryo"/>
                <a:sym typeface="Meiryo"/>
              </a:rPr>
              <a:t>章</a:t>
            </a:r>
            <a:r>
              <a:rPr lang="en-US" altLang="ja-JP" b="1" dirty="0">
                <a:solidFill>
                  <a:schemeClr val="bg1"/>
                </a:solidFill>
                <a:latin typeface="メイリオ" panose="020B0604030504040204" pitchFamily="50" charset="-128"/>
                <a:ea typeface="メイリオ" panose="020B0604030504040204" pitchFamily="50" charset="-128"/>
                <a:cs typeface="Meiryo"/>
                <a:sym typeface="Meiryo"/>
              </a:rPr>
              <a:t> </a:t>
            </a:r>
            <a:r>
              <a:rPr lang="ja-JP" altLang="ja-JP" b="1" dirty="0">
                <a:solidFill>
                  <a:schemeClr val="bg1"/>
                </a:solidFill>
                <a:latin typeface="メイリオ" panose="020B0604030504040204" pitchFamily="50" charset="-128"/>
                <a:ea typeface="メイリオ" panose="020B0604030504040204" pitchFamily="50" charset="-128"/>
                <a:cs typeface="Meiryo"/>
                <a:sym typeface="Meiryo"/>
              </a:rPr>
              <a:t>】</a:t>
            </a:r>
            <a:br>
              <a:rPr lang="en-US" altLang="ja-JP" b="1" dirty="0">
                <a:solidFill>
                  <a:schemeClr val="bg1"/>
                </a:solidFill>
                <a:latin typeface="メイリオ" panose="020B0604030504040204" pitchFamily="50" charset="-128"/>
                <a:ea typeface="メイリオ" panose="020B0604030504040204" pitchFamily="50" charset="-128"/>
                <a:cs typeface="Meiryo"/>
                <a:sym typeface="Meiryo"/>
              </a:rPr>
            </a:br>
            <a:r>
              <a:rPr lang="ja-JP" altLang="en-US" b="1" dirty="0">
                <a:solidFill>
                  <a:schemeClr val="bg1"/>
                </a:solidFill>
                <a:latin typeface="メイリオ" panose="020B0604030504040204" pitchFamily="50" charset="-128"/>
                <a:ea typeface="メイリオ" panose="020B0604030504040204" pitchFamily="50" charset="-128"/>
                <a:cs typeface="Meiryo"/>
                <a:sym typeface="Meiryo"/>
              </a:rPr>
              <a:t>生前</a:t>
            </a:r>
            <a:r>
              <a:rPr lang="ja-JP" altLang="en-US" b="1" dirty="0">
                <a:solidFill>
                  <a:schemeClr val="bg1"/>
                </a:solidFill>
                <a:latin typeface="メイリオ" panose="020B0604030504040204" pitchFamily="50" charset="-128"/>
                <a:ea typeface="メイリオ" panose="020B0604030504040204" pitchFamily="50" charset="-128"/>
              </a:rPr>
              <a:t>対策ができること</a:t>
            </a:r>
          </a:p>
        </p:txBody>
      </p:sp>
    </p:spTree>
    <p:extLst>
      <p:ext uri="{BB962C8B-B14F-4D97-AF65-F5344CB8AC3E}">
        <p14:creationId xmlns:p14="http://schemas.microsoft.com/office/powerpoint/2010/main" val="3976712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4" name="Google Shape;44;p3"/>
          <p:cNvSpPr txBox="1"/>
          <p:nvPr/>
        </p:nvSpPr>
        <p:spPr>
          <a:xfrm>
            <a:off x="881410" y="1259557"/>
            <a:ext cx="7141792" cy="1296144"/>
          </a:xfrm>
          <a:prstGeom prst="rect">
            <a:avLst/>
          </a:prstGeom>
          <a:noFill/>
          <a:ln>
            <a:noFill/>
          </a:ln>
        </p:spPr>
        <p:txBody>
          <a:bodyPr spcFirstLastPara="1" wrap="square" lIns="89518" tIns="44747" rIns="89518" bIns="44747" anchor="t" anchorCtr="0">
            <a:noAutofit/>
          </a:bodyPr>
          <a:lstStyle/>
          <a:p>
            <a:pPr>
              <a:lnSpc>
                <a:spcPct val="104166"/>
              </a:lnSpc>
              <a:buClr>
                <a:schemeClr val="dk1"/>
              </a:buClr>
              <a:buSzPts val="2800"/>
            </a:pPr>
            <a:r>
              <a:rPr lang="ja-JP" altLang="en-US" sz="4400" b="1" dirty="0">
                <a:solidFill>
                  <a:schemeClr val="dk1"/>
                </a:solidFill>
                <a:latin typeface="Meiryo"/>
                <a:ea typeface="Meiryo"/>
                <a:cs typeface="Meiryo"/>
                <a:sym typeface="Meiryo"/>
              </a:rPr>
              <a:t>●● ●●</a:t>
            </a:r>
            <a:endParaRPr lang="en-US" altLang="ja-JP" sz="4400" b="1" dirty="0">
              <a:solidFill>
                <a:schemeClr val="dk1"/>
              </a:solidFill>
              <a:latin typeface="Meiryo"/>
              <a:ea typeface="Meiryo"/>
              <a:cs typeface="Meiryo"/>
              <a:sym typeface="Meiryo"/>
            </a:endParaRPr>
          </a:p>
          <a:p>
            <a:pPr>
              <a:lnSpc>
                <a:spcPct val="104166"/>
              </a:lnSpc>
              <a:buClr>
                <a:schemeClr val="dk1"/>
              </a:buClr>
              <a:buSzPts val="2800"/>
            </a:pPr>
            <a:r>
              <a:rPr lang="zh-TW" altLang="en-US" sz="2800" b="1" dirty="0">
                <a:solidFill>
                  <a:schemeClr val="dk1"/>
                </a:solidFill>
                <a:latin typeface="Meiryo"/>
                <a:ea typeface="Meiryo"/>
                <a:cs typeface="Meiryo"/>
                <a:sym typeface="Meiryo"/>
              </a:rPr>
              <a:t>●●●●事務所　代表</a:t>
            </a:r>
            <a:endParaRPr lang="zh-TW" altLang="en-US" sz="2400" b="1" dirty="0">
              <a:solidFill>
                <a:schemeClr val="dk1"/>
              </a:solidFill>
              <a:latin typeface="Meiryo"/>
              <a:ea typeface="Meiryo"/>
              <a:cs typeface="Meiryo"/>
              <a:sym typeface="Meiryo"/>
            </a:endParaRPr>
          </a:p>
          <a:p>
            <a:pPr>
              <a:lnSpc>
                <a:spcPct val="104166"/>
              </a:lnSpc>
              <a:buClr>
                <a:schemeClr val="dk1"/>
              </a:buClr>
              <a:buSzPts val="2800"/>
            </a:pPr>
            <a:endParaRPr sz="2800" b="1" dirty="0">
              <a:solidFill>
                <a:schemeClr val="dk1"/>
              </a:solidFill>
              <a:latin typeface="Meiryo"/>
              <a:ea typeface="Meiryo"/>
              <a:cs typeface="Meiryo"/>
              <a:sym typeface="Meiryo"/>
            </a:endParaRPr>
          </a:p>
        </p:txBody>
      </p:sp>
      <p:sp>
        <p:nvSpPr>
          <p:cNvPr id="47" name="Google Shape;47;p3"/>
          <p:cNvSpPr/>
          <p:nvPr/>
        </p:nvSpPr>
        <p:spPr>
          <a:xfrm>
            <a:off x="7479311" y="1624592"/>
            <a:ext cx="2427425" cy="3151955"/>
          </a:xfrm>
          <a:prstGeom prst="rect">
            <a:avLst/>
          </a:prstGeom>
          <a:solidFill>
            <a:schemeClr val="bg1">
              <a:lumMod val="85000"/>
            </a:schemeClr>
          </a:solidFill>
          <a:ln w="12700" cap="flat" cmpd="sng">
            <a:noFill/>
            <a:prstDash val="solid"/>
            <a:miter lim="800000"/>
            <a:headEnd type="none" w="sm" len="sm"/>
            <a:tailEnd type="none" w="sm" len="sm"/>
          </a:ln>
        </p:spPr>
        <p:txBody>
          <a:bodyPr spcFirstLastPara="1" wrap="square" lIns="89518" tIns="44747" rIns="89518" bIns="44747" anchor="ctr" anchorCtr="0">
            <a:noAutofit/>
          </a:bodyPr>
          <a:lstStyle/>
          <a:p>
            <a:pPr algn="ctr"/>
            <a:r>
              <a:rPr lang="ja-JP" altLang="en-US" sz="2350">
                <a:solidFill>
                  <a:schemeClr val="lt1"/>
                </a:solidFill>
                <a:latin typeface="Meiryo"/>
                <a:ea typeface="Meiryo"/>
                <a:cs typeface="Meiryo"/>
                <a:sym typeface="Meiryo"/>
              </a:rPr>
              <a:t>講師写真</a:t>
            </a:r>
            <a:endParaRPr sz="1888"/>
          </a:p>
        </p:txBody>
      </p:sp>
      <p:sp>
        <p:nvSpPr>
          <p:cNvPr id="3" name="タイトル 2">
            <a:extLst>
              <a:ext uri="{FF2B5EF4-FFF2-40B4-BE49-F238E27FC236}">
                <a16:creationId xmlns:a16="http://schemas.microsoft.com/office/drawing/2014/main" id="{69CBC15A-E297-4DA1-BFB4-46BF9C19E529}"/>
              </a:ext>
            </a:extLst>
          </p:cNvPr>
          <p:cNvSpPr>
            <a:spLocks noGrp="1"/>
          </p:cNvSpPr>
          <p:nvPr>
            <p:ph type="title"/>
          </p:nvPr>
        </p:nvSpPr>
        <p:spPr/>
        <p:txBody>
          <a:bodyPr>
            <a:normAutofit/>
          </a:bodyPr>
          <a:lstStyle/>
          <a:p>
            <a:r>
              <a:rPr lang="ja-JP" altLang="en-US" b="1" dirty="0">
                <a:solidFill>
                  <a:schemeClr val="bg1"/>
                </a:solidFill>
              </a:rPr>
              <a:t>講師紹介</a:t>
            </a:r>
          </a:p>
        </p:txBody>
      </p:sp>
      <p:sp>
        <p:nvSpPr>
          <p:cNvPr id="14" name="Google Shape;30;p1">
            <a:extLst>
              <a:ext uri="{FF2B5EF4-FFF2-40B4-BE49-F238E27FC236}">
                <a16:creationId xmlns:a16="http://schemas.microsoft.com/office/drawing/2014/main" id="{12657283-6354-4165-A91C-AFF86383898E}"/>
              </a:ext>
            </a:extLst>
          </p:cNvPr>
          <p:cNvSpPr/>
          <p:nvPr/>
        </p:nvSpPr>
        <p:spPr>
          <a:xfrm>
            <a:off x="894369" y="2914958"/>
            <a:ext cx="1208404" cy="480212"/>
          </a:xfrm>
          <a:prstGeom prst="roundRect">
            <a:avLst>
              <a:gd name="adj" fmla="val 16667"/>
            </a:avLst>
          </a:prstGeom>
          <a:solidFill>
            <a:srgbClr val="094122"/>
          </a:solidFill>
          <a:ln w="25400" cap="rnd" cmpd="sng">
            <a:noFill/>
            <a:prstDash val="solid"/>
            <a:round/>
            <a:headEnd type="none" w="sm" len="sm"/>
            <a:tailEnd type="none" w="sm" len="sm"/>
          </a:ln>
        </p:spPr>
        <p:txBody>
          <a:bodyPr spcFirstLastPara="1" wrap="square" lIns="89518" tIns="105748" rIns="89518" bIns="44747" anchor="ctr" anchorCtr="0">
            <a:noAutofit/>
          </a:bodyPr>
          <a:lstStyle/>
          <a:p>
            <a:pPr algn="ctr">
              <a:buClr>
                <a:srgbClr val="000000"/>
              </a:buClr>
              <a:buSzPts val="3200"/>
            </a:pPr>
            <a:r>
              <a:rPr lang="ja-JP" altLang="en-US" sz="1958" b="1">
                <a:solidFill>
                  <a:schemeClr val="lt1"/>
                </a:solidFill>
                <a:latin typeface="Meiryo"/>
                <a:ea typeface="Meiryo"/>
                <a:cs typeface="Meiryo"/>
                <a:sym typeface="Meiryo"/>
              </a:rPr>
              <a:t>経 歴</a:t>
            </a:r>
            <a:endParaRPr lang="ja-JP" altLang="en-US" sz="1029">
              <a:solidFill>
                <a:srgbClr val="000000"/>
              </a:solidFill>
              <a:latin typeface="Meiryo"/>
              <a:ea typeface="Meiryo"/>
              <a:cs typeface="Meiryo"/>
              <a:sym typeface="Meiryo"/>
            </a:endParaRPr>
          </a:p>
        </p:txBody>
      </p:sp>
      <p:graphicFrame>
        <p:nvGraphicFramePr>
          <p:cNvPr id="10" name="表 10">
            <a:extLst>
              <a:ext uri="{FF2B5EF4-FFF2-40B4-BE49-F238E27FC236}">
                <a16:creationId xmlns:a16="http://schemas.microsoft.com/office/drawing/2014/main" id="{99F8F40E-CBB6-47DF-8583-01C770C76CAB}"/>
              </a:ext>
            </a:extLst>
          </p:cNvPr>
          <p:cNvGraphicFramePr>
            <a:graphicFrameLocks noGrp="1"/>
          </p:cNvGraphicFramePr>
          <p:nvPr/>
        </p:nvGraphicFramePr>
        <p:xfrm>
          <a:off x="866510" y="3635821"/>
          <a:ext cx="6348653" cy="3051270"/>
        </p:xfrm>
        <a:graphic>
          <a:graphicData uri="http://schemas.openxmlformats.org/drawingml/2006/table">
            <a:tbl>
              <a:tblPr firstRow="1" bandRow="1">
                <a:tableStyleId>{5C22544A-7EE6-4342-B048-85BDC9FD1C3A}</a:tableStyleId>
              </a:tblPr>
              <a:tblGrid>
                <a:gridCol w="2224453">
                  <a:extLst>
                    <a:ext uri="{9D8B030D-6E8A-4147-A177-3AD203B41FA5}">
                      <a16:colId xmlns:a16="http://schemas.microsoft.com/office/drawing/2014/main" val="3662738365"/>
                    </a:ext>
                  </a:extLst>
                </a:gridCol>
                <a:gridCol w="4124200">
                  <a:extLst>
                    <a:ext uri="{9D8B030D-6E8A-4147-A177-3AD203B41FA5}">
                      <a16:colId xmlns:a16="http://schemas.microsoft.com/office/drawing/2014/main" val="2680709231"/>
                    </a:ext>
                  </a:extLst>
                </a:gridCol>
              </a:tblGrid>
              <a:tr h="508545">
                <a:tc>
                  <a:txBody>
                    <a:bodyPr/>
                    <a:lstStyle/>
                    <a:p>
                      <a:pPr algn="ctr"/>
                      <a:r>
                        <a:rPr lang="ja-JP" altLang="ja-JP" sz="2000" b="0" i="0" u="none" strike="noStrike" cap="none" dirty="0">
                          <a:solidFill>
                            <a:srgbClr val="3F3F3F"/>
                          </a:solidFill>
                          <a:latin typeface="Meiryo"/>
                          <a:ea typeface="Meiryo"/>
                          <a:cs typeface="Meiryo"/>
                          <a:sym typeface="Meiryo"/>
                        </a:rPr>
                        <a:t>ＸＸＸＸ年</a:t>
                      </a:r>
                      <a:endParaRPr kumimoji="1" lang="ja-JP" altLang="en-US" sz="2000" dirty="0"/>
                    </a:p>
                  </a:txBody>
                  <a:tcPr marL="89533" marR="89533" marT="44766" marB="44766" anchor="ctr">
                    <a:lnR w="6350" cap="flat" cmpd="sng" algn="ctr">
                      <a:solidFill>
                        <a:schemeClr val="tx1">
                          <a:lumMod val="50000"/>
                          <a:lumOff val="50000"/>
                        </a:schemeClr>
                      </a:solidFill>
                      <a:prstDash val="solid"/>
                      <a:round/>
                      <a:headEnd type="none" w="med" len="med"/>
                      <a:tailEnd type="none" w="med" len="med"/>
                    </a:lnR>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ja-JP" altLang="en-US" sz="2000" b="0" i="0" u="none" strike="noStrike" cap="none">
                          <a:solidFill>
                            <a:srgbClr val="3F3F3F"/>
                          </a:solidFill>
                          <a:latin typeface="Meiryo"/>
                          <a:ea typeface="Meiryo"/>
                          <a:cs typeface="Meiryo"/>
                          <a:sym typeface="Meiryo"/>
                        </a:rPr>
                        <a:t>●●大学卒</a:t>
                      </a:r>
                      <a:endParaRPr lang="ja-JP" altLang="en-US" sz="1200" b="0" i="0" u="none" strike="noStrike" cap="none">
                        <a:solidFill>
                          <a:srgbClr val="000000"/>
                        </a:solidFill>
                        <a:latin typeface="Meiryo"/>
                        <a:ea typeface="Meiryo"/>
                        <a:cs typeface="Meiryo"/>
                        <a:sym typeface="Meiryo"/>
                      </a:endParaRPr>
                    </a:p>
                  </a:txBody>
                  <a:tcPr marL="89533" marR="89533" marT="44766" marB="44766" anchor="ctr">
                    <a:lnL w="6350" cap="flat" cmpd="sng" algn="ctr">
                      <a:solidFill>
                        <a:schemeClr val="tx1">
                          <a:lumMod val="50000"/>
                          <a:lumOff val="50000"/>
                        </a:schemeClr>
                      </a:solidFill>
                      <a:prstDash val="solid"/>
                      <a:round/>
                      <a:headEnd type="none" w="med" len="med"/>
                      <a:tailEnd type="none" w="med" len="med"/>
                    </a:lnL>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8052430"/>
                  </a:ext>
                </a:extLst>
              </a:tr>
              <a:tr h="508545">
                <a:tc>
                  <a:txBody>
                    <a:bodyPr/>
                    <a:lstStyle/>
                    <a:p>
                      <a:pPr algn="ctr"/>
                      <a:r>
                        <a:rPr lang="ja-JP" altLang="ja-JP" sz="2000" b="0" i="0" u="none" strike="noStrike" cap="none" dirty="0">
                          <a:solidFill>
                            <a:srgbClr val="3F3F3F"/>
                          </a:solidFill>
                          <a:latin typeface="Meiryo"/>
                          <a:ea typeface="Meiryo"/>
                          <a:cs typeface="Meiryo"/>
                          <a:sym typeface="Meiryo"/>
                        </a:rPr>
                        <a:t>ＸＸＸＸ年</a:t>
                      </a:r>
                      <a:endParaRPr kumimoji="1" lang="ja-JP" altLang="en-US" sz="2000" dirty="0"/>
                    </a:p>
                  </a:txBody>
                  <a:tcPr marL="89533" marR="89533" marT="44766" marB="44766" anchor="ctr">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r>
                        <a:rPr lang="ja-JP" altLang="ja-JP" sz="2000" b="0" i="0" u="none" strike="noStrike" cap="none">
                          <a:solidFill>
                            <a:srgbClr val="3F3F3F"/>
                          </a:solidFill>
                          <a:latin typeface="Meiryo"/>
                          <a:ea typeface="Meiryo"/>
                          <a:cs typeface="Meiryo"/>
                          <a:sym typeface="Meiryo"/>
                        </a:rPr>
                        <a:t>●●●●事務所　入所</a:t>
                      </a:r>
                      <a:endParaRPr kumimoji="1" lang="ja-JP" altLang="en-US" sz="2000"/>
                    </a:p>
                  </a:txBody>
                  <a:tcPr marL="89533" marR="89533" marT="44766" marB="44766" anchor="ctr">
                    <a:lnL w="635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5326998"/>
                  </a:ext>
                </a:extLst>
              </a:tr>
              <a:tr h="508545">
                <a:tc>
                  <a:txBody>
                    <a:bodyPr/>
                    <a:lstStyle/>
                    <a:p>
                      <a:pPr algn="ctr"/>
                      <a:r>
                        <a:rPr lang="ja-JP" altLang="ja-JP" sz="2000" b="0" i="0" u="none" strike="noStrike" cap="none">
                          <a:solidFill>
                            <a:srgbClr val="3F3F3F"/>
                          </a:solidFill>
                          <a:latin typeface="Meiryo"/>
                          <a:ea typeface="Meiryo"/>
                          <a:cs typeface="Meiryo"/>
                          <a:sym typeface="Meiryo"/>
                        </a:rPr>
                        <a:t>ＸＸＸＸ年</a:t>
                      </a:r>
                      <a:endParaRPr kumimoji="1" lang="ja-JP" altLang="en-US" sz="2000"/>
                    </a:p>
                  </a:txBody>
                  <a:tcPr marL="89533" marR="89533" marT="44766" marB="44766" anchor="ctr">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r>
                        <a:rPr lang="ja-JP" altLang="ja-JP" sz="2000">
                          <a:solidFill>
                            <a:srgbClr val="3F3F3F"/>
                          </a:solidFill>
                          <a:latin typeface="Meiryo"/>
                          <a:ea typeface="Meiryo"/>
                          <a:cs typeface="Meiryo"/>
                          <a:sym typeface="Meiryo"/>
                        </a:rPr>
                        <a:t>●●●●事務所</a:t>
                      </a:r>
                      <a:r>
                        <a:rPr lang="ja-JP" altLang="ja-JP" sz="2000" b="0" i="0" u="none" strike="noStrike" cap="none">
                          <a:solidFill>
                            <a:srgbClr val="3F3F3F"/>
                          </a:solidFill>
                          <a:latin typeface="Meiryo"/>
                          <a:ea typeface="Meiryo"/>
                          <a:cs typeface="Meiryo"/>
                          <a:sym typeface="Meiryo"/>
                        </a:rPr>
                        <a:t>　開業</a:t>
                      </a:r>
                      <a:endParaRPr kumimoji="1" lang="ja-JP" altLang="en-US" sz="2000"/>
                    </a:p>
                  </a:txBody>
                  <a:tcPr marL="89533" marR="89533" marT="44766" marB="44766" anchor="ctr">
                    <a:lnL w="635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465059103"/>
                  </a:ext>
                </a:extLst>
              </a:tr>
              <a:tr h="508545">
                <a:tc>
                  <a:txBody>
                    <a:bodyPr/>
                    <a:lstStyle/>
                    <a:p>
                      <a:pPr algn="ctr"/>
                      <a:endParaRPr kumimoji="1" lang="ja-JP" altLang="en-US" sz="2000" dirty="0"/>
                    </a:p>
                  </a:txBody>
                  <a:tcPr marL="89533" marR="89533" marT="44766" marB="44766" anchor="ctr">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endParaRPr kumimoji="1" lang="ja-JP" altLang="en-US" sz="2000" dirty="0"/>
                    </a:p>
                  </a:txBody>
                  <a:tcPr marL="89533" marR="89533" marT="44766" marB="44766" anchor="ctr">
                    <a:lnL w="635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274520803"/>
                  </a:ext>
                </a:extLst>
              </a:tr>
              <a:tr h="508545">
                <a:tc>
                  <a:txBody>
                    <a:bodyPr/>
                    <a:lstStyle/>
                    <a:p>
                      <a:pPr algn="ctr"/>
                      <a:r>
                        <a:rPr lang="ja-JP" altLang="ja-JP" sz="2000" b="0" i="0" u="none" strike="noStrike" cap="none" dirty="0">
                          <a:solidFill>
                            <a:srgbClr val="3F3F3F"/>
                          </a:solidFill>
                          <a:latin typeface="Meiryo"/>
                          <a:ea typeface="Meiryo"/>
                          <a:cs typeface="Meiryo"/>
                          <a:sym typeface="Meiryo"/>
                        </a:rPr>
                        <a:t>家族構成　　　　</a:t>
                      </a:r>
                      <a:endParaRPr kumimoji="1" lang="ja-JP" altLang="en-US" sz="2000" dirty="0"/>
                    </a:p>
                  </a:txBody>
                  <a:tcPr marL="89533" marR="89533" marT="44766" marB="44766" anchor="ctr">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r>
                        <a:rPr lang="ja-JP" altLang="ja-JP" sz="2000" b="0" i="0" u="none" strike="noStrike" cap="none" dirty="0">
                          <a:solidFill>
                            <a:srgbClr val="3F3F3F"/>
                          </a:solidFill>
                          <a:latin typeface="Meiryo"/>
                          <a:ea typeface="Meiryo"/>
                          <a:cs typeface="Meiryo"/>
                          <a:sym typeface="Meiryo"/>
                        </a:rPr>
                        <a:t>ＸＸ、ＸＸ　2名</a:t>
                      </a:r>
                      <a:endParaRPr kumimoji="1" lang="ja-JP" altLang="en-US" sz="2000" dirty="0"/>
                    </a:p>
                  </a:txBody>
                  <a:tcPr marL="89533" marR="89533" marT="44766" marB="44766" anchor="ctr">
                    <a:lnL w="635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76181756"/>
                  </a:ext>
                </a:extLst>
              </a:tr>
              <a:tr h="508545">
                <a:tc>
                  <a:txBody>
                    <a:bodyPr/>
                    <a:lstStyle/>
                    <a:p>
                      <a:pPr algn="ctr"/>
                      <a:r>
                        <a:rPr lang="ja-JP" altLang="ja-JP" sz="2000" b="0" i="0" u="none" strike="noStrike" cap="none">
                          <a:solidFill>
                            <a:srgbClr val="3F3F3F"/>
                          </a:solidFill>
                          <a:latin typeface="Meiryo"/>
                          <a:ea typeface="Meiryo"/>
                          <a:cs typeface="Meiryo"/>
                          <a:sym typeface="Meiryo"/>
                        </a:rPr>
                        <a:t>休日の過ごし方　</a:t>
                      </a:r>
                      <a:endParaRPr kumimoji="1" lang="ja-JP" altLang="en-US" sz="2000"/>
                    </a:p>
                  </a:txBody>
                  <a:tcPr marL="89533" marR="89533" marT="44766" marB="44766" anchor="ctr">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solidFill>
                      <a:schemeClr val="bg1">
                        <a:lumMod val="95000"/>
                      </a:schemeClr>
                    </a:solidFill>
                  </a:tcPr>
                </a:tc>
                <a:tc>
                  <a:txBody>
                    <a:bodyPr/>
                    <a:lstStyle/>
                    <a:p>
                      <a:r>
                        <a:rPr lang="ja-JP" altLang="ja-JP" sz="2000" b="0" i="0" u="none" strike="noStrike" cap="none" dirty="0">
                          <a:solidFill>
                            <a:srgbClr val="3F3F3F"/>
                          </a:solidFill>
                          <a:latin typeface="Meiryo"/>
                          <a:ea typeface="Meiryo"/>
                          <a:cs typeface="Meiryo"/>
                          <a:sym typeface="Meiryo"/>
                        </a:rPr>
                        <a:t>ＸＸＸＸ</a:t>
                      </a:r>
                      <a:endParaRPr kumimoji="1" lang="ja-JP" altLang="en-US" sz="2000" dirty="0"/>
                    </a:p>
                  </a:txBody>
                  <a:tcPr marL="89533" marR="89533" marT="44766" marB="44766" anchor="ctr">
                    <a:lnL w="635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2074873178"/>
                  </a:ext>
                </a:extLst>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C7784A-A881-5F89-96AC-8C9C5CE11416}"/>
              </a:ext>
            </a:extLst>
          </p:cNvPr>
          <p:cNvSpPr>
            <a:spLocks noGrp="1"/>
          </p:cNvSpPr>
          <p:nvPr>
            <p:ph type="title"/>
          </p:nvPr>
        </p:nvSpPr>
        <p:spPr/>
        <p:txBody>
          <a:bodyPr/>
          <a:lstStyle/>
          <a:p>
            <a:r>
              <a:rPr kumimoji="1" lang="ja-JP" altLang="en-US" b="1" dirty="0"/>
              <a:t>生前対策でできること</a:t>
            </a:r>
          </a:p>
        </p:txBody>
      </p:sp>
      <p:graphicFrame>
        <p:nvGraphicFramePr>
          <p:cNvPr id="12" name="表 11">
            <a:extLst>
              <a:ext uri="{FF2B5EF4-FFF2-40B4-BE49-F238E27FC236}">
                <a16:creationId xmlns:a16="http://schemas.microsoft.com/office/drawing/2014/main" id="{0B393473-3745-89A5-91F0-1919A361CC9A}"/>
              </a:ext>
            </a:extLst>
          </p:cNvPr>
          <p:cNvGraphicFramePr>
            <a:graphicFrameLocks noGrp="1"/>
          </p:cNvGraphicFramePr>
          <p:nvPr>
            <p:extLst>
              <p:ext uri="{D42A27DB-BD31-4B8C-83A1-F6EECF244321}">
                <p14:modId xmlns:p14="http://schemas.microsoft.com/office/powerpoint/2010/main" val="654673417"/>
              </p:ext>
            </p:extLst>
          </p:nvPr>
        </p:nvGraphicFramePr>
        <p:xfrm>
          <a:off x="881410" y="1258888"/>
          <a:ext cx="8929344" cy="4481514"/>
        </p:xfrm>
        <a:graphic>
          <a:graphicData uri="http://schemas.openxmlformats.org/drawingml/2006/table">
            <a:tbl>
              <a:tblPr firstRow="1" bandRow="1">
                <a:tableStyleId>{5C22544A-7EE6-4342-B048-85BDC9FD1C3A}</a:tableStyleId>
              </a:tblPr>
              <a:tblGrid>
                <a:gridCol w="1311520">
                  <a:extLst>
                    <a:ext uri="{9D8B030D-6E8A-4147-A177-3AD203B41FA5}">
                      <a16:colId xmlns:a16="http://schemas.microsoft.com/office/drawing/2014/main" val="2886208455"/>
                    </a:ext>
                  </a:extLst>
                </a:gridCol>
                <a:gridCol w="952228">
                  <a:extLst>
                    <a:ext uri="{9D8B030D-6E8A-4147-A177-3AD203B41FA5}">
                      <a16:colId xmlns:a16="http://schemas.microsoft.com/office/drawing/2014/main" val="3010826453"/>
                    </a:ext>
                  </a:extLst>
                </a:gridCol>
                <a:gridCol w="952228">
                  <a:extLst>
                    <a:ext uri="{9D8B030D-6E8A-4147-A177-3AD203B41FA5}">
                      <a16:colId xmlns:a16="http://schemas.microsoft.com/office/drawing/2014/main" val="2242891362"/>
                    </a:ext>
                  </a:extLst>
                </a:gridCol>
                <a:gridCol w="952228">
                  <a:extLst>
                    <a:ext uri="{9D8B030D-6E8A-4147-A177-3AD203B41FA5}">
                      <a16:colId xmlns:a16="http://schemas.microsoft.com/office/drawing/2014/main" val="3855423992"/>
                    </a:ext>
                  </a:extLst>
                </a:gridCol>
                <a:gridCol w="952228">
                  <a:extLst>
                    <a:ext uri="{9D8B030D-6E8A-4147-A177-3AD203B41FA5}">
                      <a16:colId xmlns:a16="http://schemas.microsoft.com/office/drawing/2014/main" val="2830287499"/>
                    </a:ext>
                  </a:extLst>
                </a:gridCol>
                <a:gridCol w="952228">
                  <a:extLst>
                    <a:ext uri="{9D8B030D-6E8A-4147-A177-3AD203B41FA5}">
                      <a16:colId xmlns:a16="http://schemas.microsoft.com/office/drawing/2014/main" val="2365773740"/>
                    </a:ext>
                  </a:extLst>
                </a:gridCol>
                <a:gridCol w="952228">
                  <a:extLst>
                    <a:ext uri="{9D8B030D-6E8A-4147-A177-3AD203B41FA5}">
                      <a16:colId xmlns:a16="http://schemas.microsoft.com/office/drawing/2014/main" val="3869885663"/>
                    </a:ext>
                  </a:extLst>
                </a:gridCol>
                <a:gridCol w="952228">
                  <a:extLst>
                    <a:ext uri="{9D8B030D-6E8A-4147-A177-3AD203B41FA5}">
                      <a16:colId xmlns:a16="http://schemas.microsoft.com/office/drawing/2014/main" val="4293359841"/>
                    </a:ext>
                  </a:extLst>
                </a:gridCol>
                <a:gridCol w="952228">
                  <a:extLst>
                    <a:ext uri="{9D8B030D-6E8A-4147-A177-3AD203B41FA5}">
                      <a16:colId xmlns:a16="http://schemas.microsoft.com/office/drawing/2014/main" val="3803634465"/>
                    </a:ext>
                  </a:extLst>
                </a:gridCol>
              </a:tblGrid>
              <a:tr h="611618">
                <a:tc>
                  <a:txBody>
                    <a:bodyPr/>
                    <a:lstStyle/>
                    <a:p>
                      <a:pPr algn="ctr"/>
                      <a:endParaRPr kumimoji="1" lang="ja-JP" altLang="en-US" sz="1100" dirty="0">
                        <a:latin typeface="メイリオ" panose="020B0604030504040204" pitchFamily="50" charset="-128"/>
                        <a:ea typeface="メイリオ" panose="020B0604030504040204" pitchFamily="50" charset="-128"/>
                      </a:endParaRPr>
                    </a:p>
                  </a:txBody>
                  <a:tcPr marL="80189" marR="80189" marT="40094" marB="40094" anchor="ctr"/>
                </a:tc>
                <a:tc>
                  <a:txBody>
                    <a:bodyPr/>
                    <a:lstStyle/>
                    <a:p>
                      <a:pPr algn="ctr"/>
                      <a:r>
                        <a:rPr kumimoji="1" lang="ja-JP" altLang="en-US" sz="1100" dirty="0">
                          <a:latin typeface="メイリオ" panose="020B0604030504040204" pitchFamily="50" charset="-128"/>
                          <a:ea typeface="メイリオ" panose="020B0604030504040204" pitchFamily="50" charset="-128"/>
                        </a:rPr>
                        <a:t>財産の行先を具体的に決める</a:t>
                      </a:r>
                    </a:p>
                  </a:txBody>
                  <a:tcPr marL="80189" marR="80189" marT="40094" marB="40094" anchor="ctr"/>
                </a:tc>
                <a:tc>
                  <a:txBody>
                    <a:bodyPr/>
                    <a:lstStyle/>
                    <a:p>
                      <a:pPr algn="ctr"/>
                      <a:r>
                        <a:rPr kumimoji="1" lang="ja-JP" altLang="en-US" sz="1100" dirty="0">
                          <a:latin typeface="メイリオ" panose="020B0604030504040204" pitchFamily="50" charset="-128"/>
                          <a:ea typeface="メイリオ" panose="020B0604030504040204" pitchFamily="50" charset="-128"/>
                        </a:rPr>
                        <a:t>認知症発症後も対策できる</a:t>
                      </a: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不動産の</a:t>
                      </a:r>
                      <a:endParaRPr kumimoji="1" lang="en-US" altLang="ja-JP" sz="1100" dirty="0"/>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t>対策</a:t>
                      </a: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相続税を</a:t>
                      </a:r>
                      <a:endParaRPr kumimoji="1" lang="en-US" altLang="ja-JP" sz="1100" dirty="0"/>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t>抑える</a:t>
                      </a:r>
                    </a:p>
                  </a:txBody>
                  <a:tcPr marL="80189" marR="80189" marT="40094" marB="40094" anchor="ctr"/>
                </a:tc>
                <a:tc>
                  <a:txBody>
                    <a:bodyPr/>
                    <a:lstStyle/>
                    <a:p>
                      <a:pPr algn="ctr"/>
                      <a:r>
                        <a:rPr kumimoji="1" lang="ja-JP" altLang="en-US" sz="1100" dirty="0">
                          <a:latin typeface="メイリオ" panose="020B0604030504040204" pitchFamily="50" charset="-128"/>
                          <a:ea typeface="メイリオ" panose="020B0604030504040204" pitchFamily="50" charset="-128"/>
                        </a:rPr>
                        <a:t>法定相続人以外に財産を渡す</a:t>
                      </a:r>
                    </a:p>
                  </a:txBody>
                  <a:tcPr marL="80189" marR="80189" marT="40094" marB="40094" anchor="ctr"/>
                </a:tc>
                <a:tc>
                  <a:txBody>
                    <a:bodyPr/>
                    <a:lstStyle/>
                    <a:p>
                      <a:pPr algn="ctr"/>
                      <a:r>
                        <a:rPr kumimoji="1" lang="ja-JP" altLang="en-US" sz="1100" dirty="0">
                          <a:latin typeface="メイリオ" panose="020B0604030504040204" pitchFamily="50" charset="-128"/>
                          <a:ea typeface="メイリオ" panose="020B0604030504040204" pitchFamily="50" charset="-128"/>
                        </a:rPr>
                        <a:t>円満に相続させたい</a:t>
                      </a:r>
                    </a:p>
                  </a:txBody>
                  <a:tcPr marL="80189" marR="80189" marT="40094" marB="40094" anchor="ctr"/>
                </a:tc>
                <a:tc>
                  <a:txBody>
                    <a:bodyPr/>
                    <a:lstStyle/>
                    <a:p>
                      <a:pPr algn="ctr"/>
                      <a:r>
                        <a:rPr kumimoji="1" lang="ja-JP" altLang="en-US" sz="1100" dirty="0">
                          <a:latin typeface="メイリオ" panose="020B0604030504040204" pitchFamily="50" charset="-128"/>
                          <a:ea typeface="メイリオ" panose="020B0604030504040204" pitchFamily="50" charset="-128"/>
                        </a:rPr>
                        <a:t>金銭管理をお願いしたい</a:t>
                      </a:r>
                    </a:p>
                  </a:txBody>
                  <a:tcPr marL="80189" marR="80189" marT="40094" marB="40094" anchor="ctr"/>
                </a:tc>
                <a:tc>
                  <a:txBody>
                    <a:bodyPr/>
                    <a:lstStyle/>
                    <a:p>
                      <a:pPr algn="ctr"/>
                      <a:r>
                        <a:rPr kumimoji="1" lang="ja-JP" altLang="en-US" sz="1100" dirty="0">
                          <a:latin typeface="メイリオ" panose="020B0604030504040204" pitchFamily="50" charset="-128"/>
                          <a:ea typeface="メイリオ" panose="020B0604030504040204" pitchFamily="50" charset="-128"/>
                        </a:rPr>
                        <a:t>身上監護をお願いしたい</a:t>
                      </a:r>
                    </a:p>
                  </a:txBody>
                  <a:tcPr marL="80189" marR="80189" marT="40094" marB="40094" anchor="ctr"/>
                </a:tc>
                <a:extLst>
                  <a:ext uri="{0D108BD9-81ED-4DB2-BD59-A6C34878D82A}">
                    <a16:rowId xmlns:a16="http://schemas.microsoft.com/office/drawing/2014/main" val="1472101930"/>
                  </a:ext>
                </a:extLst>
              </a:tr>
              <a:tr h="483737">
                <a:tc>
                  <a:txBody>
                    <a:bodyPr/>
                    <a:lstStyle/>
                    <a:p>
                      <a:pPr algn="ctr"/>
                      <a:r>
                        <a:rPr kumimoji="1" lang="ja-JP" altLang="en-US" sz="1200" b="1" dirty="0">
                          <a:latin typeface="メイリオ" panose="020B0604030504040204" pitchFamily="50" charset="-128"/>
                          <a:ea typeface="メイリオ" panose="020B0604030504040204" pitchFamily="50" charset="-128"/>
                        </a:rPr>
                        <a:t>生前贈与</a:t>
                      </a: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500" dirty="0">
                          <a:solidFill>
                            <a:srgbClr val="0070C0"/>
                          </a:solidFill>
                          <a:latin typeface="メイリオ" panose="020B0604030504040204" pitchFamily="50" charset="-128"/>
                          <a:ea typeface="メイリオ" panose="020B0604030504040204" pitchFamily="50" charset="-128"/>
                        </a:rPr>
                        <a:t>●</a:t>
                      </a:r>
                      <a:endParaRPr kumimoji="1" lang="ja-JP" altLang="en-US" sz="2500" dirty="0"/>
                    </a:p>
                  </a:txBody>
                  <a:tcPr marL="80189" marR="80189" marT="40094" marB="40094" anchor="ctr"/>
                </a:tc>
                <a:tc>
                  <a:txBody>
                    <a:bodyPr/>
                    <a:lstStyle/>
                    <a:p>
                      <a:pPr algn="ctr"/>
                      <a:r>
                        <a:rPr kumimoji="1" lang="en-US" altLang="ja-JP" sz="2500" b="1" dirty="0">
                          <a:solidFill>
                            <a:srgbClr val="FF0000"/>
                          </a:solidFill>
                          <a:latin typeface="メイリオ" panose="020B0604030504040204" pitchFamily="50" charset="-128"/>
                          <a:ea typeface="メイリオ" panose="020B0604030504040204" pitchFamily="50" charset="-128"/>
                        </a:rPr>
                        <a:t>×</a:t>
                      </a:r>
                      <a:endParaRPr kumimoji="1" lang="ja-JP" altLang="en-US" sz="2500" b="1" dirty="0">
                        <a:solidFill>
                          <a:srgbClr val="FF0000"/>
                        </a:solidFill>
                      </a:endParaRPr>
                    </a:p>
                  </a:txBody>
                  <a:tcPr marL="80189" marR="80189" marT="40094" marB="40094" anchor="ctr"/>
                </a:tc>
                <a:tc>
                  <a:txBody>
                    <a:bodyPr/>
                    <a:lstStyle/>
                    <a:p>
                      <a:pPr algn="ctr"/>
                      <a:r>
                        <a:rPr kumimoji="1" lang="ja-JP" altLang="en-US" sz="2500" kern="1200" dirty="0">
                          <a:solidFill>
                            <a:srgbClr val="0070C0"/>
                          </a:solidFill>
                          <a:latin typeface="メイリオ" panose="020B0604030504040204" pitchFamily="50" charset="-128"/>
                          <a:ea typeface="メイリオ" panose="020B0604030504040204" pitchFamily="50" charset="-128"/>
                          <a:cs typeface="+mn-cs"/>
                        </a:rPr>
                        <a:t>●</a:t>
                      </a:r>
                      <a:endParaRPr kumimoji="1" lang="ja-JP" altLang="en-US" sz="2500" dirty="0"/>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500" kern="1200" dirty="0">
                          <a:solidFill>
                            <a:srgbClr val="0070C0"/>
                          </a:solidFill>
                          <a:latin typeface="メイリオ" panose="020B0604030504040204" pitchFamily="50" charset="-128"/>
                          <a:ea typeface="メイリオ" panose="020B0604030504040204" pitchFamily="50" charset="-128"/>
                          <a:cs typeface="+mn-cs"/>
                        </a:rPr>
                        <a:t>◎</a:t>
                      </a: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500" dirty="0">
                          <a:solidFill>
                            <a:srgbClr val="0070C0"/>
                          </a:solidFill>
                          <a:latin typeface="メイリオ" panose="020B0604030504040204" pitchFamily="50" charset="-128"/>
                          <a:ea typeface="メイリオ" panose="020B0604030504040204" pitchFamily="50" charset="-128"/>
                        </a:rPr>
                        <a:t>●</a:t>
                      </a: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500" dirty="0">
                          <a:solidFill>
                            <a:srgbClr val="0070C0"/>
                          </a:solidFill>
                          <a:latin typeface="メイリオ" panose="020B0604030504040204" pitchFamily="50" charset="-128"/>
                          <a:ea typeface="メイリオ" panose="020B0604030504040204" pitchFamily="50" charset="-128"/>
                        </a:rPr>
                        <a:t>●</a:t>
                      </a:r>
                    </a:p>
                  </a:txBody>
                  <a:tcPr marL="80189" marR="80189" marT="40094" marB="40094" anchor="ctr"/>
                </a:tc>
                <a:tc>
                  <a:txBody>
                    <a:bodyPr/>
                    <a:lstStyle/>
                    <a:p>
                      <a:pPr algn="ct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dirty="0"/>
                    </a:p>
                  </a:txBody>
                  <a:tcPr marL="80189" marR="80189" marT="40094" marB="40094" anchor="ctr"/>
                </a:tc>
                <a:tc>
                  <a:txBody>
                    <a:bodyPr/>
                    <a:lstStyle/>
                    <a:p>
                      <a:pPr algn="ct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dirty="0"/>
                    </a:p>
                  </a:txBody>
                  <a:tcPr marL="80189" marR="80189" marT="40094" marB="40094" anchor="ctr"/>
                </a:tc>
                <a:extLst>
                  <a:ext uri="{0D108BD9-81ED-4DB2-BD59-A6C34878D82A}">
                    <a16:rowId xmlns:a16="http://schemas.microsoft.com/office/drawing/2014/main" val="2451394327"/>
                  </a:ext>
                </a:extLst>
              </a:tr>
              <a:tr h="483737">
                <a:tc>
                  <a:txBody>
                    <a:bodyPr/>
                    <a:lstStyle/>
                    <a:p>
                      <a:pPr algn="ctr"/>
                      <a:r>
                        <a:rPr kumimoji="1" lang="ja-JP" altLang="en-US" sz="1200" b="1" dirty="0">
                          <a:latin typeface="メイリオ" panose="020B0604030504040204" pitchFamily="50" charset="-128"/>
                          <a:ea typeface="メイリオ" panose="020B0604030504040204" pitchFamily="50" charset="-128"/>
                        </a:rPr>
                        <a:t>土地活用・</a:t>
                      </a:r>
                      <a:endParaRPr kumimoji="1" lang="en-US" altLang="ja-JP" sz="1200" b="1" dirty="0"/>
                    </a:p>
                    <a:p>
                      <a:pPr algn="ctr"/>
                      <a:r>
                        <a:rPr kumimoji="1" lang="ja-JP" altLang="en-US" sz="1200" b="1" dirty="0"/>
                        <a:t>不動産購入</a:t>
                      </a:r>
                      <a:endParaRPr kumimoji="1" lang="en-US" altLang="ja-JP" sz="1200" b="1" dirty="0"/>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marL="0" algn="ctr" defTabSz="914400" rtl="0" eaLnBrk="1" latinLnBrk="0" hangingPunct="1"/>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marL="0" algn="ctr" defTabSz="914400" rtl="0" eaLnBrk="1" latinLnBrk="0" hangingPunct="1"/>
                      <a:r>
                        <a:rPr kumimoji="1" lang="ja-JP" altLang="en-US" sz="2500" kern="1200" dirty="0">
                          <a:solidFill>
                            <a:srgbClr val="0070C0"/>
                          </a:solidFill>
                          <a:latin typeface="メイリオ" panose="020B0604030504040204" pitchFamily="50" charset="-128"/>
                          <a:ea typeface="メイリオ" panose="020B0604030504040204" pitchFamily="50" charset="-128"/>
                          <a:cs typeface="+mn-cs"/>
                        </a:rPr>
                        <a:t>◎</a:t>
                      </a: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500" kern="1200" dirty="0">
                          <a:solidFill>
                            <a:srgbClr val="0070C0"/>
                          </a:solidFill>
                          <a:latin typeface="メイリオ" panose="020B0604030504040204" pitchFamily="50" charset="-128"/>
                          <a:ea typeface="メイリオ" panose="020B0604030504040204" pitchFamily="50" charset="-128"/>
                          <a:cs typeface="+mn-cs"/>
                        </a:rPr>
                        <a:t>●</a:t>
                      </a: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extLst>
                  <a:ext uri="{0D108BD9-81ED-4DB2-BD59-A6C34878D82A}">
                    <a16:rowId xmlns:a16="http://schemas.microsoft.com/office/drawing/2014/main" val="3900481318"/>
                  </a:ext>
                </a:extLst>
              </a:tr>
              <a:tr h="483737">
                <a:tc>
                  <a:txBody>
                    <a:bodyPr/>
                    <a:lstStyle/>
                    <a:p>
                      <a:pPr algn="ctr"/>
                      <a:r>
                        <a:rPr kumimoji="1" lang="ja-JP" altLang="en-US" sz="1200" b="1" dirty="0">
                          <a:latin typeface="メイリオ" panose="020B0604030504040204" pitchFamily="50" charset="-128"/>
                          <a:ea typeface="メイリオ" panose="020B0604030504040204" pitchFamily="50" charset="-128"/>
                        </a:rPr>
                        <a:t>養子縁組</a:t>
                      </a: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marL="0" algn="ctr" defTabSz="914400" rtl="0" eaLnBrk="1" latinLnBrk="0" hangingPunct="1"/>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algn="ctr"/>
                      <a:r>
                        <a:rPr kumimoji="1" lang="en-US" altLang="ja-JP" sz="2500" b="1" dirty="0">
                          <a:solidFill>
                            <a:srgbClr val="FF0000"/>
                          </a:solidFill>
                          <a:latin typeface="メイリオ" panose="020B0604030504040204" pitchFamily="50" charset="-128"/>
                          <a:ea typeface="メイリオ" panose="020B0604030504040204" pitchFamily="50" charset="-128"/>
                        </a:rPr>
                        <a:t>×</a:t>
                      </a:r>
                      <a:endParaRPr kumimoji="1" lang="ja-JP" altLang="en-US" sz="2500" b="1" dirty="0">
                        <a:solidFill>
                          <a:srgbClr val="FF0000"/>
                        </a:solidFill>
                      </a:endParaRP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500" kern="1200" dirty="0">
                          <a:solidFill>
                            <a:srgbClr val="0070C0"/>
                          </a:solidFill>
                          <a:latin typeface="メイリオ" panose="020B0604030504040204" pitchFamily="50" charset="-128"/>
                          <a:ea typeface="メイリオ" panose="020B0604030504040204" pitchFamily="50" charset="-128"/>
                          <a:cs typeface="+mn-cs"/>
                        </a:rPr>
                        <a:t>◎</a:t>
                      </a: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500" b="1" kern="1200" dirty="0">
                          <a:solidFill>
                            <a:srgbClr val="0070C0"/>
                          </a:solidFill>
                          <a:latin typeface="メイリオ" panose="020B0604030504040204" pitchFamily="50" charset="-128"/>
                          <a:ea typeface="メイリオ" panose="020B0604030504040204" pitchFamily="50" charset="-128"/>
                          <a:cs typeface="+mn-cs"/>
                        </a:rPr>
                        <a:t>◎</a:t>
                      </a: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extLst>
                  <a:ext uri="{0D108BD9-81ED-4DB2-BD59-A6C34878D82A}">
                    <a16:rowId xmlns:a16="http://schemas.microsoft.com/office/drawing/2014/main" val="1875675092"/>
                  </a:ext>
                </a:extLst>
              </a:tr>
              <a:tr h="483737">
                <a:tc>
                  <a:txBody>
                    <a:bodyPr/>
                    <a:lstStyle/>
                    <a:p>
                      <a:pPr algn="ctr"/>
                      <a:r>
                        <a:rPr kumimoji="1" lang="ja-JP" altLang="en-US" sz="1200" b="1" dirty="0">
                          <a:latin typeface="メイリオ" panose="020B0604030504040204" pitchFamily="50" charset="-128"/>
                          <a:ea typeface="メイリオ" panose="020B0604030504040204" pitchFamily="50" charset="-128"/>
                        </a:rPr>
                        <a:t>生命保険</a:t>
                      </a:r>
                    </a:p>
                  </a:txBody>
                  <a:tcPr marL="80189" marR="80189" marT="40094" marB="40094" anchor="ctr"/>
                </a:tc>
                <a:tc>
                  <a:txBody>
                    <a:bodyPr/>
                    <a:lstStyle/>
                    <a:p>
                      <a:pPr algn="ctr"/>
                      <a:r>
                        <a:rPr kumimoji="1" lang="ja-JP" altLang="en-US" sz="2500" dirty="0">
                          <a:solidFill>
                            <a:srgbClr val="0070C0"/>
                          </a:solidFill>
                          <a:latin typeface="メイリオ" panose="020B0604030504040204" pitchFamily="50" charset="-128"/>
                          <a:ea typeface="メイリオ" panose="020B0604030504040204" pitchFamily="50" charset="-128"/>
                        </a:rPr>
                        <a:t>●</a:t>
                      </a:r>
                      <a:endParaRPr kumimoji="1" lang="ja-JP" altLang="en-US" sz="2500" dirty="0"/>
                    </a:p>
                  </a:txBody>
                  <a:tcPr marL="80189" marR="80189" marT="40094" marB="40094" anchor="ctr"/>
                </a:tc>
                <a:tc>
                  <a:txBody>
                    <a:bodyPr/>
                    <a:lstStyle/>
                    <a:p>
                      <a:pPr marL="0" algn="ctr" defTabSz="914400" rtl="0" eaLnBrk="1" latinLnBrk="0" hangingPunct="1"/>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500" kern="1200" dirty="0">
                          <a:solidFill>
                            <a:srgbClr val="0070C0"/>
                          </a:solidFill>
                          <a:latin typeface="メイリオ" panose="020B0604030504040204" pitchFamily="50" charset="-128"/>
                          <a:ea typeface="メイリオ" panose="020B0604030504040204" pitchFamily="50" charset="-128"/>
                          <a:cs typeface="+mn-cs"/>
                        </a:rPr>
                        <a:t>◎</a:t>
                      </a:r>
                    </a:p>
                  </a:txBody>
                  <a:tcPr marL="80189" marR="80189" marT="40094" marB="40094" anchor="ctr"/>
                </a:tc>
                <a:tc>
                  <a:txBody>
                    <a:bodyPr/>
                    <a:lstStyle/>
                    <a:p>
                      <a:pPr algn="ctr"/>
                      <a:r>
                        <a:rPr kumimoji="1" lang="ja-JP" altLang="en-US" sz="2500" dirty="0">
                          <a:solidFill>
                            <a:srgbClr val="0070C0"/>
                          </a:solidFill>
                          <a:latin typeface="メイリオ" panose="020B0604030504040204" pitchFamily="50" charset="-128"/>
                          <a:ea typeface="メイリオ" panose="020B0604030504040204" pitchFamily="50" charset="-128"/>
                        </a:rPr>
                        <a:t>◎</a:t>
                      </a:r>
                      <a:endParaRPr kumimoji="1" lang="ja-JP" altLang="en-US" sz="2500" dirty="0"/>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500" kern="1200" dirty="0">
                          <a:solidFill>
                            <a:srgbClr val="0070C0"/>
                          </a:solidFill>
                          <a:latin typeface="メイリオ" panose="020B0604030504040204" pitchFamily="50" charset="-128"/>
                          <a:ea typeface="メイリオ" panose="020B0604030504040204" pitchFamily="50" charset="-128"/>
                          <a:cs typeface="+mn-cs"/>
                        </a:rPr>
                        <a:t>●</a:t>
                      </a: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extLst>
                  <a:ext uri="{0D108BD9-81ED-4DB2-BD59-A6C34878D82A}">
                    <a16:rowId xmlns:a16="http://schemas.microsoft.com/office/drawing/2014/main" val="677133570"/>
                  </a:ext>
                </a:extLst>
              </a:tr>
              <a:tr h="483737">
                <a:tc>
                  <a:txBody>
                    <a:bodyPr/>
                    <a:lstStyle/>
                    <a:p>
                      <a:pPr algn="ctr"/>
                      <a:r>
                        <a:rPr kumimoji="1" lang="ja-JP" altLang="en-US" sz="1200" b="1" dirty="0">
                          <a:latin typeface="メイリオ" panose="020B0604030504040204" pitchFamily="50" charset="-128"/>
                          <a:ea typeface="メイリオ" panose="020B0604030504040204" pitchFamily="50" charset="-128"/>
                        </a:rPr>
                        <a:t>遺言</a:t>
                      </a: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500" kern="1200" dirty="0">
                          <a:solidFill>
                            <a:srgbClr val="0070C0"/>
                          </a:solidFill>
                          <a:latin typeface="メイリオ" panose="020B0604030504040204" pitchFamily="50" charset="-128"/>
                          <a:ea typeface="メイリオ" panose="020B0604030504040204" pitchFamily="50" charset="-128"/>
                          <a:cs typeface="+mn-cs"/>
                        </a:rPr>
                        <a:t>◎</a:t>
                      </a:r>
                    </a:p>
                  </a:txBody>
                  <a:tcPr marL="80189" marR="80189" marT="40094" marB="40094" anchor="ctr"/>
                </a:tc>
                <a:tc>
                  <a:txBody>
                    <a:bodyPr/>
                    <a:lstStyle/>
                    <a:p>
                      <a:pPr marL="0" algn="ctr" defTabSz="914400" rtl="0" eaLnBrk="1" latinLnBrk="0" hangingPunct="1"/>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marL="0" algn="ctr" defTabSz="914400" rtl="0" eaLnBrk="1" latinLnBrk="0" hangingPunct="1"/>
                      <a:r>
                        <a:rPr kumimoji="1" lang="ja-JP" altLang="en-US" sz="2500" kern="1200" dirty="0">
                          <a:solidFill>
                            <a:srgbClr val="0070C0"/>
                          </a:solidFill>
                          <a:latin typeface="メイリオ" panose="020B0604030504040204" pitchFamily="50" charset="-128"/>
                          <a:ea typeface="メイリオ" panose="020B0604030504040204" pitchFamily="50" charset="-128"/>
                          <a:cs typeface="+mn-cs"/>
                        </a:rPr>
                        <a:t>◎</a:t>
                      </a:r>
                    </a:p>
                  </a:txBody>
                  <a:tcPr marL="80189" marR="80189" marT="40094" marB="40094" anchor="ctr"/>
                </a:tc>
                <a:tc>
                  <a:txBody>
                    <a:bodyPr/>
                    <a:lstStyle/>
                    <a:p>
                      <a:pPr marL="0" algn="ctr" defTabSz="914400" rtl="0" eaLnBrk="1" latinLnBrk="0" hangingPunct="1"/>
                      <a:r>
                        <a:rPr kumimoji="1" lang="ja-JP" altLang="en-US" sz="2500" kern="1200" dirty="0">
                          <a:solidFill>
                            <a:srgbClr val="0070C0"/>
                          </a:solidFill>
                          <a:latin typeface="メイリオ" panose="020B0604030504040204" pitchFamily="50" charset="-128"/>
                          <a:ea typeface="メイリオ" panose="020B0604030504040204" pitchFamily="50" charset="-128"/>
                          <a:cs typeface="+mn-cs"/>
                        </a:rPr>
                        <a:t>●</a:t>
                      </a: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extLst>
                  <a:ext uri="{0D108BD9-81ED-4DB2-BD59-A6C34878D82A}">
                    <a16:rowId xmlns:a16="http://schemas.microsoft.com/office/drawing/2014/main" val="1219153445"/>
                  </a:ext>
                </a:extLst>
              </a:tr>
              <a:tr h="483737">
                <a:tc>
                  <a:txBody>
                    <a:bodyPr/>
                    <a:lstStyle/>
                    <a:p>
                      <a:pPr algn="ctr"/>
                      <a:r>
                        <a:rPr kumimoji="1" lang="ja-JP" altLang="en-US" sz="1200" b="1" dirty="0">
                          <a:latin typeface="メイリオ" panose="020B0604030504040204" pitchFamily="50" charset="-128"/>
                          <a:ea typeface="メイリオ" panose="020B0604030504040204" pitchFamily="50" charset="-128"/>
                        </a:rPr>
                        <a:t>民事信託</a:t>
                      </a: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500" kern="1200" dirty="0">
                          <a:solidFill>
                            <a:srgbClr val="0070C0"/>
                          </a:solidFill>
                          <a:latin typeface="メイリオ" panose="020B0604030504040204" pitchFamily="50" charset="-128"/>
                          <a:ea typeface="メイリオ" panose="020B0604030504040204" pitchFamily="50" charset="-128"/>
                          <a:cs typeface="+mn-cs"/>
                        </a:rPr>
                        <a:t>◎</a:t>
                      </a:r>
                    </a:p>
                  </a:txBody>
                  <a:tcPr marL="80189" marR="80189" marT="40094" marB="40094" anchor="ctr"/>
                </a:tc>
                <a:tc>
                  <a:txBody>
                    <a:bodyPr/>
                    <a:lstStyle/>
                    <a:p>
                      <a:pPr marL="0" algn="ctr" defTabSz="914400" rtl="0" eaLnBrk="1" latinLnBrk="0" hangingPunct="1"/>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algn="ctr"/>
                      <a:r>
                        <a:rPr kumimoji="1" lang="ja-JP" altLang="en-US" sz="2500" kern="1200" dirty="0">
                          <a:solidFill>
                            <a:srgbClr val="0070C0"/>
                          </a:solidFill>
                          <a:latin typeface="メイリオ" panose="020B0604030504040204" pitchFamily="50" charset="-128"/>
                          <a:ea typeface="メイリオ" panose="020B0604030504040204" pitchFamily="50" charset="-128"/>
                          <a:cs typeface="+mn-cs"/>
                        </a:rPr>
                        <a:t>◎</a:t>
                      </a:r>
                      <a:endParaRPr kumimoji="1" lang="ja-JP" altLang="en-US" sz="2500" dirty="0"/>
                    </a:p>
                  </a:txBody>
                  <a:tcPr marL="80189" marR="80189" marT="40094" marB="40094" anchor="ctr"/>
                </a:tc>
                <a:tc>
                  <a:txBody>
                    <a:bodyPr/>
                    <a:lstStyle/>
                    <a:p>
                      <a:pPr algn="ct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dirty="0"/>
                    </a:p>
                  </a:txBody>
                  <a:tcPr marL="80189" marR="80189" marT="40094" marB="40094" anchor="ctr"/>
                </a:tc>
                <a:tc>
                  <a:txBody>
                    <a:bodyPr/>
                    <a:lstStyle/>
                    <a:p>
                      <a:pPr algn="ctr"/>
                      <a:r>
                        <a:rPr kumimoji="1" lang="ja-JP" altLang="en-US" sz="2500" kern="1200" dirty="0">
                          <a:solidFill>
                            <a:srgbClr val="0070C0"/>
                          </a:solidFill>
                          <a:latin typeface="メイリオ" panose="020B0604030504040204" pitchFamily="50" charset="-128"/>
                          <a:ea typeface="メイリオ" panose="020B0604030504040204" pitchFamily="50" charset="-128"/>
                          <a:cs typeface="+mn-cs"/>
                        </a:rPr>
                        <a:t>◎</a:t>
                      </a:r>
                      <a:endParaRPr kumimoji="1" lang="ja-JP" altLang="en-US" sz="2500" dirty="0"/>
                    </a:p>
                  </a:txBody>
                  <a:tcPr marL="80189" marR="80189" marT="40094" marB="40094" anchor="ctr"/>
                </a:tc>
                <a:tc>
                  <a:txBody>
                    <a:bodyPr/>
                    <a:lstStyle/>
                    <a:p>
                      <a:pPr algn="ctr"/>
                      <a:r>
                        <a:rPr kumimoji="1" lang="ja-JP" altLang="en-US" sz="2500" kern="1200" dirty="0">
                          <a:solidFill>
                            <a:srgbClr val="0070C0"/>
                          </a:solidFill>
                          <a:latin typeface="メイリオ" panose="020B0604030504040204" pitchFamily="50" charset="-128"/>
                          <a:ea typeface="メイリオ" panose="020B0604030504040204" pitchFamily="50" charset="-128"/>
                          <a:cs typeface="+mn-cs"/>
                        </a:rPr>
                        <a:t>◎</a:t>
                      </a:r>
                      <a:endParaRPr kumimoji="1" lang="ja-JP" altLang="en-US" sz="2500" dirty="0"/>
                    </a:p>
                  </a:txBody>
                  <a:tcPr marL="80189" marR="80189" marT="40094" marB="40094" anchor="ctr"/>
                </a:tc>
                <a:tc>
                  <a:txBody>
                    <a:bodyPr/>
                    <a:lstStyle/>
                    <a:p>
                      <a:pPr algn="ctr"/>
                      <a:r>
                        <a:rPr kumimoji="1" lang="ja-JP" altLang="en-US" sz="2500" kern="1200" dirty="0">
                          <a:solidFill>
                            <a:srgbClr val="0070C0"/>
                          </a:solidFill>
                          <a:latin typeface="メイリオ" panose="020B0604030504040204" pitchFamily="50" charset="-128"/>
                          <a:ea typeface="メイリオ" panose="020B0604030504040204" pitchFamily="50" charset="-128"/>
                          <a:cs typeface="+mn-cs"/>
                        </a:rPr>
                        <a:t>◎</a:t>
                      </a:r>
                      <a:endParaRPr kumimoji="1" lang="ja-JP" altLang="en-US" sz="2500" dirty="0"/>
                    </a:p>
                  </a:txBody>
                  <a:tcPr marL="80189" marR="80189" marT="40094" marB="40094" anchor="ctr"/>
                </a:tc>
                <a:tc>
                  <a:txBody>
                    <a:bodyPr/>
                    <a:lstStyle/>
                    <a:p>
                      <a:pPr algn="ctr"/>
                      <a:r>
                        <a:rPr kumimoji="1" lang="ja-JP" altLang="en-US" sz="2500" kern="1200" dirty="0">
                          <a:solidFill>
                            <a:srgbClr val="0070C0"/>
                          </a:solidFill>
                          <a:latin typeface="メイリオ" panose="020B0604030504040204" pitchFamily="50" charset="-128"/>
                          <a:ea typeface="メイリオ" panose="020B0604030504040204" pitchFamily="50" charset="-128"/>
                          <a:cs typeface="+mn-cs"/>
                        </a:rPr>
                        <a:t>◎</a:t>
                      </a:r>
                      <a:endParaRPr kumimoji="1" lang="ja-JP" altLang="en-US" sz="2500" dirty="0"/>
                    </a:p>
                  </a:txBody>
                  <a:tcPr marL="80189" marR="80189" marT="40094" marB="40094" anchor="ctr"/>
                </a:tc>
                <a:extLst>
                  <a:ext uri="{0D108BD9-81ED-4DB2-BD59-A6C34878D82A}">
                    <a16:rowId xmlns:a16="http://schemas.microsoft.com/office/drawing/2014/main" val="3125509794"/>
                  </a:ext>
                </a:extLst>
              </a:tr>
              <a:tr h="483737">
                <a:tc>
                  <a:txBody>
                    <a:bodyPr/>
                    <a:lstStyle/>
                    <a:p>
                      <a:pPr algn="ctr"/>
                      <a:r>
                        <a:rPr kumimoji="1" lang="ja-JP" altLang="en-US" sz="1200" b="1" dirty="0">
                          <a:latin typeface="メイリオ" panose="020B0604030504040204" pitchFamily="50" charset="-128"/>
                          <a:ea typeface="メイリオ" panose="020B0604030504040204" pitchFamily="50" charset="-128"/>
                        </a:rPr>
                        <a:t>任意後見</a:t>
                      </a: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marL="0" algn="ctr" defTabSz="914400" rtl="0" eaLnBrk="1" latinLnBrk="0" hangingPunct="1"/>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algn="ctr"/>
                      <a:r>
                        <a:rPr kumimoji="1" lang="ja-JP" altLang="en-US" sz="2500" kern="1200" dirty="0">
                          <a:solidFill>
                            <a:srgbClr val="0070C0"/>
                          </a:solidFill>
                          <a:latin typeface="メイリオ" panose="020B0604030504040204" pitchFamily="50" charset="-128"/>
                          <a:ea typeface="メイリオ" panose="020B0604030504040204" pitchFamily="50" charset="-128"/>
                          <a:cs typeface="+mn-cs"/>
                        </a:rPr>
                        <a:t>●</a:t>
                      </a:r>
                      <a:endParaRPr kumimoji="1" lang="ja-JP" altLang="en-US" sz="2500" b="1" dirty="0">
                        <a:solidFill>
                          <a:srgbClr val="00B050"/>
                        </a:solidFill>
                      </a:endParaRPr>
                    </a:p>
                  </a:txBody>
                  <a:tcPr marL="80189" marR="80189" marT="40094" marB="40094" anchor="ctr"/>
                </a:tc>
                <a:tc>
                  <a:txBody>
                    <a:bodyPr/>
                    <a:lstStyle/>
                    <a:p>
                      <a:pPr algn="ct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dirty="0">
                        <a:solidFill>
                          <a:srgbClr val="00B050"/>
                        </a:solidFill>
                      </a:endParaRP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algn="ctr"/>
                      <a:r>
                        <a:rPr kumimoji="1" lang="ja-JP" altLang="en-US" sz="2500" kern="1200" dirty="0">
                          <a:solidFill>
                            <a:srgbClr val="0070C0"/>
                          </a:solidFill>
                          <a:latin typeface="メイリオ" panose="020B0604030504040204" pitchFamily="50" charset="-128"/>
                          <a:ea typeface="メイリオ" panose="020B0604030504040204" pitchFamily="50" charset="-128"/>
                          <a:cs typeface="+mn-cs"/>
                        </a:rPr>
                        <a:t>◎</a:t>
                      </a:r>
                      <a:endParaRPr kumimoji="1" lang="ja-JP" altLang="en-US" sz="2500" dirty="0"/>
                    </a:p>
                  </a:txBody>
                  <a:tcPr marL="80189" marR="80189" marT="40094" marB="40094" anchor="ctr"/>
                </a:tc>
                <a:tc>
                  <a:txBody>
                    <a:bodyPr/>
                    <a:lstStyle/>
                    <a:p>
                      <a:pPr algn="ctr"/>
                      <a:r>
                        <a:rPr kumimoji="1" lang="ja-JP" altLang="en-US" sz="2500" kern="1200" dirty="0">
                          <a:solidFill>
                            <a:srgbClr val="0070C0"/>
                          </a:solidFill>
                          <a:latin typeface="メイリオ" panose="020B0604030504040204" pitchFamily="50" charset="-128"/>
                          <a:ea typeface="メイリオ" panose="020B0604030504040204" pitchFamily="50" charset="-128"/>
                          <a:cs typeface="+mn-cs"/>
                        </a:rPr>
                        <a:t>◎</a:t>
                      </a:r>
                      <a:endParaRPr kumimoji="1" lang="ja-JP" altLang="en-US" sz="2500" dirty="0"/>
                    </a:p>
                  </a:txBody>
                  <a:tcPr marL="80189" marR="80189" marT="40094" marB="40094" anchor="ctr"/>
                </a:tc>
                <a:extLst>
                  <a:ext uri="{0D108BD9-81ED-4DB2-BD59-A6C34878D82A}">
                    <a16:rowId xmlns:a16="http://schemas.microsoft.com/office/drawing/2014/main" val="1393530745"/>
                  </a:ext>
                </a:extLst>
              </a:tr>
              <a:tr h="483737">
                <a:tc>
                  <a:txBody>
                    <a:bodyPr/>
                    <a:lstStyle/>
                    <a:p>
                      <a:pPr algn="ctr"/>
                      <a:r>
                        <a:rPr kumimoji="1" lang="ja-JP" altLang="en-US" sz="1200" b="1" dirty="0">
                          <a:latin typeface="メイリオ" panose="020B0604030504040204" pitchFamily="50" charset="-128"/>
                          <a:ea typeface="メイリオ" panose="020B0604030504040204" pitchFamily="50" charset="-128"/>
                        </a:rPr>
                        <a:t>法定後見</a:t>
                      </a: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dirty="0"/>
                    </a:p>
                  </a:txBody>
                  <a:tcPr marL="80189" marR="80189" marT="40094" marB="40094" anchor="ctr"/>
                </a:tc>
                <a:tc>
                  <a:txBody>
                    <a:bodyPr/>
                    <a:lstStyle/>
                    <a:p>
                      <a:pPr marL="0" algn="ctr" defTabSz="914400" rtl="0" eaLnBrk="1" latinLnBrk="0" hangingPunct="1"/>
                      <a:r>
                        <a:rPr kumimoji="1" lang="ja-JP" altLang="en-US" sz="2500" kern="1200" dirty="0">
                          <a:solidFill>
                            <a:srgbClr val="0070C0"/>
                          </a:solidFill>
                          <a:latin typeface="メイリオ" panose="020B0604030504040204" pitchFamily="50" charset="-128"/>
                          <a:ea typeface="メイリオ" panose="020B0604030504040204" pitchFamily="50" charset="-128"/>
                          <a:cs typeface="+mn-cs"/>
                        </a:rPr>
                        <a:t>◎</a:t>
                      </a: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500" b="1" kern="1200" dirty="0">
                          <a:solidFill>
                            <a:srgbClr val="FF0000"/>
                          </a:solidFill>
                          <a:latin typeface="メイリオ" panose="020B0604030504040204" pitchFamily="50" charset="-128"/>
                          <a:ea typeface="メイリオ" panose="020B0604030504040204" pitchFamily="50" charset="-128"/>
                          <a:cs typeface="+mn-cs"/>
                        </a:rPr>
                        <a:t>×</a:t>
                      </a:r>
                      <a:endParaRPr kumimoji="1" lang="ja-JP" altLang="en-US" sz="2500" b="1" kern="1200" dirty="0">
                        <a:solidFill>
                          <a:srgbClr val="FF0000"/>
                        </a:solidFill>
                        <a:latin typeface="メイリオ" panose="020B0604030504040204" pitchFamily="50" charset="-128"/>
                        <a:ea typeface="メイリオ" panose="020B0604030504040204" pitchFamily="50" charset="-128"/>
                        <a:cs typeface="+mn-cs"/>
                      </a:endParaRP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500" kern="1200" dirty="0">
                          <a:solidFill>
                            <a:srgbClr val="0070C0"/>
                          </a:solidFill>
                          <a:latin typeface="メイリオ" panose="020B0604030504040204" pitchFamily="50" charset="-128"/>
                          <a:ea typeface="メイリオ" panose="020B0604030504040204" pitchFamily="50" charset="-128"/>
                          <a:cs typeface="+mn-cs"/>
                        </a:rPr>
                        <a:t>◎</a:t>
                      </a:r>
                    </a:p>
                  </a:txBody>
                  <a:tcPr marL="80189" marR="80189" marT="40094" marB="4009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500" kern="1200" dirty="0">
                          <a:solidFill>
                            <a:srgbClr val="0070C0"/>
                          </a:solidFill>
                          <a:latin typeface="メイリオ" panose="020B0604030504040204" pitchFamily="50" charset="-128"/>
                          <a:ea typeface="メイリオ" panose="020B0604030504040204" pitchFamily="50" charset="-128"/>
                          <a:cs typeface="+mn-cs"/>
                        </a:rPr>
                        <a:t>◎</a:t>
                      </a:r>
                    </a:p>
                  </a:txBody>
                  <a:tcPr marL="80189" marR="80189" marT="40094" marB="40094" anchor="ctr"/>
                </a:tc>
                <a:extLst>
                  <a:ext uri="{0D108BD9-81ED-4DB2-BD59-A6C34878D82A}">
                    <a16:rowId xmlns:a16="http://schemas.microsoft.com/office/drawing/2014/main" val="931543143"/>
                  </a:ext>
                </a:extLst>
              </a:tr>
            </a:tbl>
          </a:graphicData>
        </a:graphic>
      </p:graphicFrame>
      <p:sp>
        <p:nvSpPr>
          <p:cNvPr id="10" name="正方形/長方形 9">
            <a:extLst>
              <a:ext uri="{FF2B5EF4-FFF2-40B4-BE49-F238E27FC236}">
                <a16:creationId xmlns:a16="http://schemas.microsoft.com/office/drawing/2014/main" id="{D0D1205E-FF03-F8FC-621F-F3DF3DC002AD}"/>
              </a:ext>
            </a:extLst>
          </p:cNvPr>
          <p:cNvSpPr/>
          <p:nvPr/>
        </p:nvSpPr>
        <p:spPr>
          <a:xfrm>
            <a:off x="2359168" y="6103960"/>
            <a:ext cx="6202076" cy="42600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579" b="1" dirty="0">
                <a:solidFill>
                  <a:schemeClr val="tx1"/>
                </a:solidFill>
                <a:latin typeface="メイリオ" panose="020B0604030504040204" pitchFamily="50" charset="-128"/>
                <a:ea typeface="メイリオ" panose="020B0604030504040204" pitchFamily="50" charset="-128"/>
              </a:rPr>
              <a:t>◎</a:t>
            </a:r>
            <a:r>
              <a:rPr lang="en-US" altLang="ja-JP" sz="1579" b="1" dirty="0">
                <a:solidFill>
                  <a:schemeClr val="tx1"/>
                </a:solidFill>
                <a:latin typeface="メイリオ" panose="020B0604030504040204" pitchFamily="50" charset="-128"/>
                <a:ea typeface="メイリオ" panose="020B0604030504040204" pitchFamily="50" charset="-128"/>
              </a:rPr>
              <a:t>…</a:t>
            </a:r>
            <a:r>
              <a:rPr lang="ja-JP" altLang="en-US" sz="1579" b="1" dirty="0">
                <a:solidFill>
                  <a:schemeClr val="tx1"/>
                </a:solidFill>
                <a:latin typeface="メイリオ" panose="020B0604030504040204" pitchFamily="50" charset="-128"/>
                <a:ea typeface="メイリオ" panose="020B0604030504040204" pitchFamily="50" charset="-128"/>
              </a:rPr>
              <a:t>十分に対策できる　●</a:t>
            </a:r>
            <a:r>
              <a:rPr lang="en-US" altLang="ja-JP" sz="1579" b="1" dirty="0">
                <a:solidFill>
                  <a:schemeClr val="tx1"/>
                </a:solidFill>
                <a:latin typeface="メイリオ" panose="020B0604030504040204" pitchFamily="50" charset="-128"/>
                <a:ea typeface="メイリオ" panose="020B0604030504040204" pitchFamily="50" charset="-128"/>
              </a:rPr>
              <a:t>…</a:t>
            </a:r>
            <a:r>
              <a:rPr lang="ja-JP" altLang="en-US" sz="1579" b="1" dirty="0">
                <a:solidFill>
                  <a:schemeClr val="tx1"/>
                </a:solidFill>
                <a:latin typeface="メイリオ" panose="020B0604030504040204" pitchFamily="50" charset="-128"/>
                <a:ea typeface="メイリオ" panose="020B0604030504040204" pitchFamily="50" charset="-128"/>
              </a:rPr>
              <a:t>一部対策できる　</a:t>
            </a:r>
            <a:r>
              <a:rPr lang="en-US" altLang="ja-JP" sz="1579" b="1" dirty="0">
                <a:solidFill>
                  <a:schemeClr val="tx1"/>
                </a:solidFill>
                <a:latin typeface="メイリオ" panose="020B0604030504040204" pitchFamily="50" charset="-128"/>
                <a:ea typeface="メイリオ" panose="020B0604030504040204" pitchFamily="50" charset="-128"/>
              </a:rPr>
              <a:t>×…</a:t>
            </a:r>
            <a:r>
              <a:rPr lang="ja-JP" altLang="en-US" sz="1579" b="1" dirty="0">
                <a:solidFill>
                  <a:schemeClr val="tx1"/>
                </a:solidFill>
                <a:latin typeface="メイリオ" panose="020B0604030504040204" pitchFamily="50" charset="-128"/>
                <a:ea typeface="メイリオ" panose="020B0604030504040204" pitchFamily="50" charset="-128"/>
              </a:rPr>
              <a:t>対策できない</a:t>
            </a:r>
            <a:endParaRPr lang="en-US" altLang="ja-JP" sz="1579" b="1"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186454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C7784A-A881-5F89-96AC-8C9C5CE11416}"/>
              </a:ext>
            </a:extLst>
          </p:cNvPr>
          <p:cNvSpPr>
            <a:spLocks noGrp="1"/>
          </p:cNvSpPr>
          <p:nvPr>
            <p:ph type="title"/>
          </p:nvPr>
        </p:nvSpPr>
        <p:spPr/>
        <p:txBody>
          <a:bodyPr/>
          <a:lstStyle/>
          <a:p>
            <a:r>
              <a:rPr kumimoji="1" lang="ja-JP" altLang="en-US" b="1" dirty="0"/>
              <a:t>生前対策のすすめ</a:t>
            </a:r>
          </a:p>
        </p:txBody>
      </p:sp>
      <p:sp>
        <p:nvSpPr>
          <p:cNvPr id="3" name="テキスト ボックス 2">
            <a:extLst>
              <a:ext uri="{FF2B5EF4-FFF2-40B4-BE49-F238E27FC236}">
                <a16:creationId xmlns:a16="http://schemas.microsoft.com/office/drawing/2014/main" id="{D3EDE209-FE2C-71D0-4180-E195BA591961}"/>
              </a:ext>
            </a:extLst>
          </p:cNvPr>
          <p:cNvSpPr txBox="1"/>
          <p:nvPr/>
        </p:nvSpPr>
        <p:spPr>
          <a:xfrm>
            <a:off x="894110" y="1275146"/>
            <a:ext cx="8839251" cy="2936188"/>
          </a:xfrm>
          <a:prstGeom prst="rect">
            <a:avLst/>
          </a:prstGeom>
          <a:noFill/>
        </p:spPr>
        <p:txBody>
          <a:bodyPr wrap="square" rtlCol="0">
            <a:spAutoFit/>
          </a:bodyPr>
          <a:lstStyle/>
          <a:p>
            <a:pPr>
              <a:lnSpc>
                <a:spcPct val="110000"/>
              </a:lnSpc>
            </a:pPr>
            <a:r>
              <a:rPr lang="ja-JP" altLang="en-US" sz="2400" dirty="0">
                <a:latin typeface="メイリオ" panose="020B0604030504040204" pitchFamily="50" charset="-128"/>
                <a:ea typeface="メイリオ" panose="020B0604030504040204" pitchFamily="50" charset="-128"/>
              </a:rPr>
              <a:t>生前対策には種類がたくさんあり、それぞれにできること・できないことがあります。</a:t>
            </a:r>
            <a:endParaRPr lang="en-US" altLang="ja-JP" sz="2400" dirty="0">
              <a:latin typeface="メイリオ" panose="020B0604030504040204" pitchFamily="50" charset="-128"/>
              <a:ea typeface="メイリオ" panose="020B0604030504040204" pitchFamily="50" charset="-128"/>
            </a:endParaRPr>
          </a:p>
          <a:p>
            <a:pPr>
              <a:lnSpc>
                <a:spcPct val="110000"/>
              </a:lnSpc>
            </a:pPr>
            <a:r>
              <a:rPr lang="ja-JP" altLang="en-US" sz="2400" dirty="0">
                <a:latin typeface="メイリオ" panose="020B0604030504040204" pitchFamily="50" charset="-128"/>
                <a:ea typeface="メイリオ" panose="020B0604030504040204" pitchFamily="50" charset="-128"/>
              </a:rPr>
              <a:t>生前対策を行う際はどれか１つを選んで実行するのではなく、家族の状況や自分の目指したい未来を考えて、複数の対策を行うことが重要です。</a:t>
            </a:r>
            <a:endParaRPr lang="en-US" altLang="ja-JP" sz="2400" dirty="0">
              <a:latin typeface="メイリオ" panose="020B0604030504040204" pitchFamily="50" charset="-128"/>
              <a:ea typeface="メイリオ" panose="020B0604030504040204" pitchFamily="50" charset="-128"/>
            </a:endParaRPr>
          </a:p>
          <a:p>
            <a:pPr>
              <a:lnSpc>
                <a:spcPct val="110000"/>
              </a:lnSpc>
            </a:pPr>
            <a:r>
              <a:rPr lang="ja-JP" altLang="en-US" sz="2400" dirty="0">
                <a:latin typeface="メイリオ" panose="020B0604030504040204" pitchFamily="50" charset="-128"/>
                <a:ea typeface="メイリオ" panose="020B0604030504040204" pitchFamily="50" charset="-128"/>
              </a:rPr>
              <a:t>生前対策の相談相手は、</a:t>
            </a:r>
            <a:r>
              <a:rPr lang="ja-JP" altLang="en-US" sz="2400" b="1" dirty="0">
                <a:solidFill>
                  <a:srgbClr val="FF0000"/>
                </a:solidFill>
                <a:latin typeface="メイリオ" panose="020B0604030504040204" pitchFamily="50" charset="-128"/>
                <a:ea typeface="メイリオ" panose="020B0604030504040204" pitchFamily="50" charset="-128"/>
              </a:rPr>
              <a:t>税理士・司法書士・行政書士・弁護士</a:t>
            </a:r>
            <a:r>
              <a:rPr lang="ja-JP" altLang="en-US" sz="2400" dirty="0">
                <a:latin typeface="メイリオ" panose="020B0604030504040204" pitchFamily="50" charset="-128"/>
                <a:ea typeface="メイリオ" panose="020B0604030504040204" pitchFamily="50" charset="-128"/>
              </a:rPr>
              <a:t>が対応しています。まずはお近くの専門家にご相談ください。</a:t>
            </a:r>
            <a:endParaRPr lang="en-US" altLang="ja-JP" sz="2400" dirty="0">
              <a:latin typeface="メイリオ" panose="020B0604030504040204" pitchFamily="50" charset="-128"/>
              <a:ea typeface="メイリオ" panose="020B0604030504040204" pitchFamily="50" charset="-128"/>
            </a:endParaRPr>
          </a:p>
        </p:txBody>
      </p:sp>
      <p:sp>
        <p:nvSpPr>
          <p:cNvPr id="5" name="四角形: 角を丸くする 4">
            <a:extLst>
              <a:ext uri="{FF2B5EF4-FFF2-40B4-BE49-F238E27FC236}">
                <a16:creationId xmlns:a16="http://schemas.microsoft.com/office/drawing/2014/main" id="{37AFDD20-2C61-2745-6696-6F88FF8914C1}"/>
              </a:ext>
            </a:extLst>
          </p:cNvPr>
          <p:cNvSpPr/>
          <p:nvPr/>
        </p:nvSpPr>
        <p:spPr>
          <a:xfrm>
            <a:off x="894110" y="4363434"/>
            <a:ext cx="2844000" cy="445492"/>
          </a:xfrm>
          <a:prstGeom prst="roundRect">
            <a:avLst>
              <a:gd name="adj" fmla="val 50000"/>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600" b="1" dirty="0">
                <a:latin typeface="メイリオ" panose="020B0604030504040204" pitchFamily="50" charset="-128"/>
                <a:ea typeface="メイリオ" panose="020B0604030504040204" pitchFamily="50" charset="-128"/>
              </a:rPr>
              <a:t>お金から解決したい</a:t>
            </a:r>
          </a:p>
        </p:txBody>
      </p:sp>
      <p:sp>
        <p:nvSpPr>
          <p:cNvPr id="7" name="四角形: 角を丸くする 6">
            <a:extLst>
              <a:ext uri="{FF2B5EF4-FFF2-40B4-BE49-F238E27FC236}">
                <a16:creationId xmlns:a16="http://schemas.microsoft.com/office/drawing/2014/main" id="{9969A24B-680E-456E-14BE-E1E17603D6E7}"/>
              </a:ext>
            </a:extLst>
          </p:cNvPr>
          <p:cNvSpPr/>
          <p:nvPr/>
        </p:nvSpPr>
        <p:spPr>
          <a:xfrm>
            <a:off x="3930430" y="4363434"/>
            <a:ext cx="2844000" cy="445492"/>
          </a:xfrm>
          <a:prstGeom prst="roundRect">
            <a:avLst>
              <a:gd name="adj" fmla="val 50000"/>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600" b="1" dirty="0">
                <a:latin typeface="メイリオ" panose="020B0604030504040204" pitchFamily="50" charset="-128"/>
                <a:ea typeface="メイリオ" panose="020B0604030504040204" pitchFamily="50" charset="-128"/>
              </a:rPr>
              <a:t>認知症対策から解決したい</a:t>
            </a:r>
          </a:p>
        </p:txBody>
      </p:sp>
      <p:sp>
        <p:nvSpPr>
          <p:cNvPr id="13" name="四角形: 角を丸くする 12">
            <a:extLst>
              <a:ext uri="{FF2B5EF4-FFF2-40B4-BE49-F238E27FC236}">
                <a16:creationId xmlns:a16="http://schemas.microsoft.com/office/drawing/2014/main" id="{12178ECD-A9B9-857E-6651-E196E392F522}"/>
              </a:ext>
            </a:extLst>
          </p:cNvPr>
          <p:cNvSpPr/>
          <p:nvPr/>
        </p:nvSpPr>
        <p:spPr>
          <a:xfrm>
            <a:off x="6966750" y="4363434"/>
            <a:ext cx="2844000" cy="445492"/>
          </a:xfrm>
          <a:prstGeom prst="roundRect">
            <a:avLst>
              <a:gd name="adj" fmla="val 50000"/>
            </a:avLst>
          </a:prstGeom>
          <a:solidFill>
            <a:schemeClr val="accent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600" b="1" dirty="0">
                <a:latin typeface="メイリオ" panose="020B0604030504040204" pitchFamily="50" charset="-128"/>
                <a:ea typeface="メイリオ" panose="020B0604030504040204" pitchFamily="50" charset="-128"/>
              </a:rPr>
              <a:t>争族対策から解決したい</a:t>
            </a:r>
          </a:p>
        </p:txBody>
      </p:sp>
      <p:sp>
        <p:nvSpPr>
          <p:cNvPr id="20" name="テキスト ボックス 19">
            <a:extLst>
              <a:ext uri="{FF2B5EF4-FFF2-40B4-BE49-F238E27FC236}">
                <a16:creationId xmlns:a16="http://schemas.microsoft.com/office/drawing/2014/main" id="{D7BF9674-7BBD-4A39-7B17-4BE5D05C701E}"/>
              </a:ext>
            </a:extLst>
          </p:cNvPr>
          <p:cNvSpPr txBox="1"/>
          <p:nvPr/>
        </p:nvSpPr>
        <p:spPr>
          <a:xfrm>
            <a:off x="1586617" y="6749386"/>
            <a:ext cx="1458987" cy="335348"/>
          </a:xfrm>
          <a:prstGeom prst="rect">
            <a:avLst/>
          </a:prstGeom>
          <a:noFill/>
        </p:spPr>
        <p:txBody>
          <a:bodyPr wrap="square" rtlCol="0">
            <a:spAutoFit/>
          </a:bodyPr>
          <a:lstStyle/>
          <a:p>
            <a:pPr algn="ctr"/>
            <a:r>
              <a:rPr lang="ja-JP" altLang="en-US" sz="1600" b="1" dirty="0">
                <a:solidFill>
                  <a:schemeClr val="accent2"/>
                </a:solidFill>
                <a:latin typeface="メイリオ" panose="020B0604030504040204" pitchFamily="50" charset="-128"/>
                <a:ea typeface="メイリオ" panose="020B0604030504040204" pitchFamily="50" charset="-128"/>
              </a:rPr>
              <a:t>税理士</a:t>
            </a:r>
          </a:p>
        </p:txBody>
      </p:sp>
      <p:sp>
        <p:nvSpPr>
          <p:cNvPr id="21" name="テキスト ボックス 20">
            <a:extLst>
              <a:ext uri="{FF2B5EF4-FFF2-40B4-BE49-F238E27FC236}">
                <a16:creationId xmlns:a16="http://schemas.microsoft.com/office/drawing/2014/main" id="{3B356394-48DB-A648-FA6C-52F33E4FB1FB}"/>
              </a:ext>
            </a:extLst>
          </p:cNvPr>
          <p:cNvSpPr txBox="1"/>
          <p:nvPr/>
        </p:nvSpPr>
        <p:spPr>
          <a:xfrm>
            <a:off x="4326430" y="6749386"/>
            <a:ext cx="2052000" cy="584775"/>
          </a:xfrm>
          <a:prstGeom prst="rect">
            <a:avLst/>
          </a:prstGeom>
          <a:noFill/>
        </p:spPr>
        <p:txBody>
          <a:bodyPr wrap="square" rtlCol="0">
            <a:spAutoFit/>
          </a:bodyPr>
          <a:lstStyle/>
          <a:p>
            <a:pPr algn="ctr"/>
            <a:r>
              <a:rPr lang="ja-JP" altLang="en-US" sz="1600" b="1" dirty="0">
                <a:solidFill>
                  <a:schemeClr val="accent5"/>
                </a:solidFill>
                <a:latin typeface="メイリオ" panose="020B0604030504040204" pitchFamily="50" charset="-128"/>
                <a:ea typeface="メイリオ" panose="020B0604030504040204" pitchFamily="50" charset="-128"/>
              </a:rPr>
              <a:t>司法書士・行政書士</a:t>
            </a:r>
          </a:p>
        </p:txBody>
      </p:sp>
      <p:sp>
        <p:nvSpPr>
          <p:cNvPr id="22" name="テキスト ボックス 21">
            <a:extLst>
              <a:ext uri="{FF2B5EF4-FFF2-40B4-BE49-F238E27FC236}">
                <a16:creationId xmlns:a16="http://schemas.microsoft.com/office/drawing/2014/main" id="{62CDB0D9-39E8-68C2-F4E7-639FC5CD779E}"/>
              </a:ext>
            </a:extLst>
          </p:cNvPr>
          <p:cNvSpPr txBox="1"/>
          <p:nvPr/>
        </p:nvSpPr>
        <p:spPr>
          <a:xfrm>
            <a:off x="7659257" y="6749386"/>
            <a:ext cx="1458987" cy="335348"/>
          </a:xfrm>
          <a:prstGeom prst="rect">
            <a:avLst/>
          </a:prstGeom>
          <a:noFill/>
        </p:spPr>
        <p:txBody>
          <a:bodyPr wrap="square" rtlCol="0">
            <a:spAutoFit/>
          </a:bodyPr>
          <a:lstStyle/>
          <a:p>
            <a:pPr algn="ctr"/>
            <a:r>
              <a:rPr lang="ja-JP" altLang="en-US" sz="1600" b="1" dirty="0">
                <a:solidFill>
                  <a:schemeClr val="accent6"/>
                </a:solidFill>
                <a:latin typeface="メイリオ" panose="020B0604030504040204" pitchFamily="50" charset="-128"/>
                <a:ea typeface="メイリオ" panose="020B0604030504040204" pitchFamily="50" charset="-128"/>
              </a:rPr>
              <a:t>弁護士</a:t>
            </a:r>
          </a:p>
        </p:txBody>
      </p:sp>
      <p:pic>
        <p:nvPicPr>
          <p:cNvPr id="6" name="図 5">
            <a:extLst>
              <a:ext uri="{FF2B5EF4-FFF2-40B4-BE49-F238E27FC236}">
                <a16:creationId xmlns:a16="http://schemas.microsoft.com/office/drawing/2014/main" id="{A42CEA9C-EA98-D60A-2B70-92422CC9BC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1943" y="5028245"/>
            <a:ext cx="600250" cy="1620000"/>
          </a:xfrm>
          <a:prstGeom prst="rect">
            <a:avLst/>
          </a:prstGeom>
        </p:spPr>
      </p:pic>
      <p:pic>
        <p:nvPicPr>
          <p:cNvPr id="9" name="図 8" descr="時計, 挿絵 が含まれている画像&#10;&#10;自動的に生成された説明">
            <a:extLst>
              <a:ext uri="{FF2B5EF4-FFF2-40B4-BE49-F238E27FC236}">
                <a16:creationId xmlns:a16="http://schemas.microsoft.com/office/drawing/2014/main" id="{95492B74-82D6-A737-7C3D-9A8D29A102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1739" y="5028245"/>
            <a:ext cx="697369" cy="1620000"/>
          </a:xfrm>
          <a:prstGeom prst="rect">
            <a:avLst/>
          </a:prstGeom>
        </p:spPr>
      </p:pic>
      <p:pic>
        <p:nvPicPr>
          <p:cNvPr id="11" name="図 10" descr="挿絵, 時計 が含まれている画像&#10;&#10;自動的に生成された説明">
            <a:extLst>
              <a:ext uri="{FF2B5EF4-FFF2-40B4-BE49-F238E27FC236}">
                <a16:creationId xmlns:a16="http://schemas.microsoft.com/office/drawing/2014/main" id="{5D75B56E-4F86-AD8F-E907-C40CAD00EC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9824" y="5028245"/>
            <a:ext cx="512573" cy="1620000"/>
          </a:xfrm>
          <a:prstGeom prst="rect">
            <a:avLst/>
          </a:prstGeom>
        </p:spPr>
      </p:pic>
    </p:spTree>
    <p:extLst>
      <p:ext uri="{BB962C8B-B14F-4D97-AF65-F5344CB8AC3E}">
        <p14:creationId xmlns:p14="http://schemas.microsoft.com/office/powerpoint/2010/main" val="12029278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49"/>
          <p:cNvSpPr txBox="1">
            <a:spLocks noGrp="1"/>
          </p:cNvSpPr>
          <p:nvPr>
            <p:ph type="title"/>
          </p:nvPr>
        </p:nvSpPr>
        <p:spPr>
          <a:noFill/>
          <a:ln>
            <a:noFill/>
          </a:ln>
        </p:spPr>
        <p:txBody>
          <a:bodyPr spcFirstLastPara="1" wrap="square" lIns="89518" tIns="44747" rIns="89518" bIns="44747" anchor="b" anchorCtr="0">
            <a:noAutofit/>
          </a:bodyPr>
          <a:lstStyle/>
          <a:p>
            <a:pPr lvl="0">
              <a:lnSpc>
                <a:spcPct val="150000"/>
              </a:lnSpc>
            </a:pPr>
            <a:r>
              <a:rPr lang="ja-JP" altLang="en-US" b="1" dirty="0">
                <a:solidFill>
                  <a:schemeClr val="bg1"/>
                </a:solidFill>
              </a:rPr>
              <a:t>お問い合わせ</a:t>
            </a:r>
          </a:p>
        </p:txBody>
      </p:sp>
      <p:sp>
        <p:nvSpPr>
          <p:cNvPr id="2" name="正方形/長方形 1">
            <a:extLst>
              <a:ext uri="{FF2B5EF4-FFF2-40B4-BE49-F238E27FC236}">
                <a16:creationId xmlns:a16="http://schemas.microsoft.com/office/drawing/2014/main" id="{CE3ECA2C-D01E-F118-8D23-8BB7DDA15D6A}"/>
              </a:ext>
            </a:extLst>
          </p:cNvPr>
          <p:cNvSpPr/>
          <p:nvPr/>
        </p:nvSpPr>
        <p:spPr>
          <a:xfrm>
            <a:off x="2130608" y="1485343"/>
            <a:ext cx="6595414" cy="689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oAutofit/>
          </a:bodyPr>
          <a:lstStyle/>
          <a:p>
            <a:pPr algn="ctr">
              <a:lnSpc>
                <a:spcPct val="150000"/>
              </a:lnSpc>
              <a:buNone/>
            </a:pPr>
            <a:r>
              <a:rPr lang="ja-JP" altLang="en-US" sz="3133" b="1" dirty="0">
                <a:solidFill>
                  <a:schemeClr val="tx1"/>
                </a:solidFill>
                <a:latin typeface="メイリオ" panose="020B0604030504040204" pitchFamily="50" charset="-128"/>
                <a:ea typeface="メイリオ" panose="020B0604030504040204" pitchFamily="50" charset="-128"/>
              </a:rPr>
              <a:t>お電話でのご相談・ご質問はこちら</a:t>
            </a:r>
          </a:p>
        </p:txBody>
      </p:sp>
      <p:cxnSp>
        <p:nvCxnSpPr>
          <p:cNvPr id="3" name="直線コネクタ 2">
            <a:extLst>
              <a:ext uri="{FF2B5EF4-FFF2-40B4-BE49-F238E27FC236}">
                <a16:creationId xmlns:a16="http://schemas.microsoft.com/office/drawing/2014/main" id="{15CA0C91-1484-3894-7156-419B50D9E2C4}"/>
              </a:ext>
            </a:extLst>
          </p:cNvPr>
          <p:cNvCxnSpPr>
            <a:cxnSpLocks/>
          </p:cNvCxnSpPr>
          <p:nvPr/>
        </p:nvCxnSpPr>
        <p:spPr>
          <a:xfrm>
            <a:off x="1613626" y="3688554"/>
            <a:ext cx="7463006" cy="0"/>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24EA33DC-118E-C696-4331-8040AC2F9CAE}"/>
              </a:ext>
            </a:extLst>
          </p:cNvPr>
          <p:cNvSpPr/>
          <p:nvPr/>
        </p:nvSpPr>
        <p:spPr>
          <a:xfrm>
            <a:off x="1613625" y="2725536"/>
            <a:ext cx="7463005" cy="689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Autofit/>
          </a:bodyPr>
          <a:lstStyle/>
          <a:p>
            <a:pPr algn="ctr">
              <a:lnSpc>
                <a:spcPct val="150000"/>
              </a:lnSpc>
              <a:buNone/>
            </a:pPr>
            <a:r>
              <a:rPr lang="en-US" altLang="ja-JP" sz="5287" b="1" dirty="0">
                <a:solidFill>
                  <a:schemeClr val="tx1"/>
                </a:solidFill>
                <a:latin typeface="メイリオ" panose="020B0604030504040204" pitchFamily="50" charset="-128"/>
                <a:ea typeface="メイリオ" panose="020B0604030504040204" pitchFamily="50" charset="-128"/>
              </a:rPr>
              <a:t>TEL 00-0000-0000</a:t>
            </a:r>
          </a:p>
        </p:txBody>
      </p:sp>
      <p:sp>
        <p:nvSpPr>
          <p:cNvPr id="5" name="正方形/長方形 4">
            <a:extLst>
              <a:ext uri="{FF2B5EF4-FFF2-40B4-BE49-F238E27FC236}">
                <a16:creationId xmlns:a16="http://schemas.microsoft.com/office/drawing/2014/main" id="{592FC695-5E6F-8BFE-4A98-C14FE5E32E89}"/>
              </a:ext>
            </a:extLst>
          </p:cNvPr>
          <p:cNvSpPr/>
          <p:nvPr/>
        </p:nvSpPr>
        <p:spPr>
          <a:xfrm>
            <a:off x="1613625" y="4099512"/>
            <a:ext cx="7463005" cy="6435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oAutofit/>
          </a:bodyPr>
          <a:lstStyle/>
          <a:p>
            <a:pPr algn="ctr">
              <a:lnSpc>
                <a:spcPct val="150000"/>
              </a:lnSpc>
              <a:buNone/>
            </a:pPr>
            <a:r>
              <a:rPr lang="ja-JP" altLang="en-US" sz="2741" b="1" dirty="0">
                <a:solidFill>
                  <a:schemeClr val="tx1"/>
                </a:solidFill>
                <a:latin typeface="メイリオ" panose="020B0604030504040204" pitchFamily="50" charset="-128"/>
                <a:ea typeface="メイリオ" panose="020B0604030504040204" pitchFamily="50" charset="-128"/>
              </a:rPr>
              <a:t>受付時間　平日</a:t>
            </a:r>
            <a:r>
              <a:rPr lang="en-US" altLang="ja-JP" sz="2741" b="1" dirty="0">
                <a:solidFill>
                  <a:schemeClr val="tx1"/>
                </a:solidFill>
                <a:latin typeface="メイリオ" panose="020B0604030504040204" pitchFamily="50" charset="-128"/>
                <a:ea typeface="メイリオ" panose="020B0604030504040204" pitchFamily="50" charset="-128"/>
              </a:rPr>
              <a:t>00:00</a:t>
            </a:r>
            <a:r>
              <a:rPr lang="ja-JP" altLang="en-US" sz="2741" b="1" dirty="0">
                <a:solidFill>
                  <a:schemeClr val="tx1"/>
                </a:solidFill>
                <a:latin typeface="メイリオ" panose="020B0604030504040204" pitchFamily="50" charset="-128"/>
                <a:ea typeface="メイリオ" panose="020B0604030504040204" pitchFamily="50" charset="-128"/>
              </a:rPr>
              <a:t>～</a:t>
            </a:r>
            <a:r>
              <a:rPr lang="en-US" altLang="ja-JP" sz="2741" b="1" dirty="0">
                <a:solidFill>
                  <a:schemeClr val="tx1"/>
                </a:solidFill>
                <a:latin typeface="メイリオ" panose="020B0604030504040204" pitchFamily="50" charset="-128"/>
                <a:ea typeface="メイリオ" panose="020B0604030504040204" pitchFamily="50" charset="-128"/>
              </a:rPr>
              <a:t>00:00</a:t>
            </a:r>
            <a:r>
              <a:rPr lang="ja-JP" altLang="en-US" sz="2741" b="1" dirty="0">
                <a:solidFill>
                  <a:schemeClr val="tx1"/>
                </a:solidFill>
                <a:latin typeface="メイリオ" panose="020B0604030504040204" pitchFamily="50" charset="-128"/>
                <a:ea typeface="メイリオ" panose="020B0604030504040204" pitchFamily="50" charset="-128"/>
              </a:rPr>
              <a:t>　担当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 name="Google Shape;207;p49">
            <a:extLst>
              <a:ext uri="{FF2B5EF4-FFF2-40B4-BE49-F238E27FC236}">
                <a16:creationId xmlns:a16="http://schemas.microsoft.com/office/drawing/2014/main" id="{D7F29E09-7763-48C0-AB7A-9226FD393704}"/>
              </a:ext>
            </a:extLst>
          </p:cNvPr>
          <p:cNvSpPr txBox="1">
            <a:spLocks/>
          </p:cNvSpPr>
          <p:nvPr/>
        </p:nvSpPr>
        <p:spPr>
          <a:xfrm>
            <a:off x="9002710" y="6466122"/>
            <a:ext cx="476130" cy="320788"/>
          </a:xfrm>
          <a:prstGeom prst="rect">
            <a:avLst/>
          </a:prstGeom>
          <a:noFill/>
          <a:ln>
            <a:noFill/>
          </a:ln>
        </p:spPr>
        <p:txBody>
          <a:bodyPr spcFirstLastPara="1" wrap="square" lIns="72734" tIns="36357" rIns="72734" bIns="36357"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1pPr>
            <a:lvl2pPr marL="0" marR="0" lvl="1"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2pPr>
            <a:lvl3pPr marL="0" marR="0" lvl="2"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3pPr>
            <a:lvl4pPr marL="0" marR="0" lvl="3"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4pPr>
            <a:lvl5pPr marL="0" marR="0" lvl="4"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5pPr>
            <a:lvl6pPr marL="0" marR="0" lvl="5"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6pPr>
            <a:lvl7pPr marL="0" marR="0" lvl="6"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7pPr>
            <a:lvl8pPr marL="0" marR="0" lvl="7"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8pPr>
            <a:lvl9pPr marL="0" marR="0" lvl="8"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9pPr>
          </a:lstStyle>
          <a:p>
            <a:pPr>
              <a:buSzPts val="1200"/>
            </a:pPr>
            <a:fld id="{00000000-1234-1234-1234-123412341234}" type="slidenum">
              <a:rPr lang="en-US" altLang="ja-JP" sz="955">
                <a:solidFill>
                  <a:schemeClr val="bg1"/>
                </a:solidFill>
              </a:rPr>
              <a:pPr>
                <a:buSzPts val="1200"/>
              </a:pPr>
              <a:t>4</a:t>
            </a:fld>
            <a:endParaRPr lang="en-US" sz="955" dirty="0">
              <a:solidFill>
                <a:schemeClr val="bg1"/>
              </a:solidFill>
            </a:endParaRPr>
          </a:p>
        </p:txBody>
      </p:sp>
      <p:sp>
        <p:nvSpPr>
          <p:cNvPr id="2" name="タイトル 1">
            <a:extLst>
              <a:ext uri="{FF2B5EF4-FFF2-40B4-BE49-F238E27FC236}">
                <a16:creationId xmlns:a16="http://schemas.microsoft.com/office/drawing/2014/main" id="{9BA3C9E6-0988-450D-B9A7-025F135C9F42}"/>
              </a:ext>
            </a:extLst>
          </p:cNvPr>
          <p:cNvSpPr>
            <a:spLocks noGrp="1"/>
          </p:cNvSpPr>
          <p:nvPr>
            <p:ph type="title"/>
          </p:nvPr>
        </p:nvSpPr>
        <p:spPr/>
        <p:txBody>
          <a:bodyPr/>
          <a:lstStyle/>
          <a:p>
            <a:r>
              <a:rPr lang="ja-JP" altLang="en-US" sz="2456" dirty="0"/>
              <a:t>目次</a:t>
            </a:r>
          </a:p>
        </p:txBody>
      </p:sp>
      <p:sp>
        <p:nvSpPr>
          <p:cNvPr id="3" name="タイトル 1">
            <a:extLst>
              <a:ext uri="{FF2B5EF4-FFF2-40B4-BE49-F238E27FC236}">
                <a16:creationId xmlns:a16="http://schemas.microsoft.com/office/drawing/2014/main" id="{20D74FD0-553D-8F75-813E-4E0B147A3A0D}"/>
              </a:ext>
            </a:extLst>
          </p:cNvPr>
          <p:cNvSpPr txBox="1">
            <a:spLocks/>
          </p:cNvSpPr>
          <p:nvPr/>
        </p:nvSpPr>
        <p:spPr>
          <a:xfrm>
            <a:off x="881410" y="1258888"/>
            <a:ext cx="9157738" cy="5673573"/>
          </a:xfrm>
          <a:prstGeom prst="rect">
            <a:avLst/>
          </a:prstGeom>
        </p:spPr>
        <p:txBody>
          <a:bodyPr/>
          <a:lstStyle>
            <a:lvl1pPr algn="ctr" defTabSz="914400" rtl="0" eaLnBrk="1" latinLnBrk="0" hangingPunct="1">
              <a:spcBef>
                <a:spcPct val="0"/>
              </a:spcBef>
              <a:buNone/>
              <a:defRPr kumimoji="1" sz="4400" kern="1200">
                <a:solidFill>
                  <a:srgbClr val="FFFFFF"/>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algn="l">
              <a:lnSpc>
                <a:spcPct val="100000"/>
              </a:lnSpc>
            </a:pPr>
            <a:r>
              <a:rPr lang="en-US" altLang="ja-JP" sz="3600" b="1" dirty="0">
                <a:solidFill>
                  <a:schemeClr val="tx1"/>
                </a:solidFill>
                <a:latin typeface="メイリオ" panose="020B0604030504040204" pitchFamily="50" charset="-128"/>
                <a:ea typeface="メイリオ" panose="020B0604030504040204" pitchFamily="50" charset="-128"/>
              </a:rPr>
              <a:t>【</a:t>
            </a:r>
            <a:r>
              <a:rPr lang="ja-JP" altLang="en-US" sz="3600" b="1" dirty="0">
                <a:solidFill>
                  <a:schemeClr val="tx1"/>
                </a:solidFill>
                <a:latin typeface="メイリオ" panose="020B0604030504040204" pitchFamily="50" charset="-128"/>
                <a:ea typeface="メイリオ" panose="020B0604030504040204" pitchFamily="50" charset="-128"/>
              </a:rPr>
              <a:t>第１章</a:t>
            </a:r>
            <a:r>
              <a:rPr lang="en-US" altLang="ja-JP" sz="3600" b="1" dirty="0">
                <a:solidFill>
                  <a:schemeClr val="tx1"/>
                </a:solidFill>
                <a:latin typeface="メイリオ" panose="020B0604030504040204" pitchFamily="50" charset="-128"/>
                <a:ea typeface="メイリオ" panose="020B0604030504040204" pitchFamily="50" charset="-128"/>
              </a:rPr>
              <a:t>】</a:t>
            </a:r>
            <a:r>
              <a:rPr lang="ja-JP" altLang="en-US" sz="3600" b="1" dirty="0">
                <a:solidFill>
                  <a:schemeClr val="tx1"/>
                </a:solidFill>
                <a:latin typeface="メイリオ" panose="020B0604030504040204" pitchFamily="50" charset="-128"/>
                <a:ea typeface="メイリオ" panose="020B0604030504040204" pitchFamily="50" charset="-128"/>
              </a:rPr>
              <a:t>生前対策</a:t>
            </a:r>
          </a:p>
          <a:p>
            <a:pPr algn="l">
              <a:lnSpc>
                <a:spcPct val="100000"/>
              </a:lnSpc>
            </a:pPr>
            <a:endParaRPr lang="ja-JP" altLang="en-US" sz="3600" b="1" dirty="0">
              <a:solidFill>
                <a:schemeClr val="tx1"/>
              </a:solidFill>
              <a:latin typeface="メイリオ" panose="020B0604030504040204" pitchFamily="50" charset="-128"/>
              <a:ea typeface="メイリオ" panose="020B0604030504040204" pitchFamily="50" charset="-128"/>
            </a:endParaRPr>
          </a:p>
          <a:p>
            <a:pPr algn="l">
              <a:lnSpc>
                <a:spcPct val="100000"/>
              </a:lnSpc>
            </a:pPr>
            <a:r>
              <a:rPr lang="en-US" altLang="ja-JP" sz="3600" b="1" dirty="0">
                <a:solidFill>
                  <a:schemeClr val="tx1"/>
                </a:solidFill>
                <a:latin typeface="メイリオ" panose="020B0604030504040204" pitchFamily="50" charset="-128"/>
                <a:ea typeface="メイリオ" panose="020B0604030504040204" pitchFamily="50" charset="-128"/>
              </a:rPr>
              <a:t>【</a:t>
            </a:r>
            <a:r>
              <a:rPr lang="ja-JP" altLang="en-US" sz="3600" b="1" dirty="0">
                <a:solidFill>
                  <a:schemeClr val="tx1"/>
                </a:solidFill>
                <a:latin typeface="メイリオ" panose="020B0604030504040204" pitchFamily="50" charset="-128"/>
                <a:ea typeface="メイリオ" panose="020B0604030504040204" pitchFamily="50" charset="-128"/>
              </a:rPr>
              <a:t>第２章</a:t>
            </a:r>
            <a:r>
              <a:rPr lang="en-US" altLang="ja-JP" sz="3600" b="1" dirty="0">
                <a:solidFill>
                  <a:schemeClr val="tx1"/>
                </a:solidFill>
                <a:latin typeface="メイリオ" panose="020B0604030504040204" pitchFamily="50" charset="-128"/>
                <a:ea typeface="メイリオ" panose="020B0604030504040204" pitchFamily="50" charset="-128"/>
              </a:rPr>
              <a:t>】</a:t>
            </a:r>
            <a:r>
              <a:rPr lang="ja-JP" altLang="en-US" sz="3600" b="1" dirty="0">
                <a:solidFill>
                  <a:schemeClr val="tx1"/>
                </a:solidFill>
                <a:latin typeface="メイリオ" panose="020B0604030504040204" pitchFamily="50" charset="-128"/>
                <a:ea typeface="メイリオ" panose="020B0604030504040204" pitchFamily="50" charset="-128"/>
              </a:rPr>
              <a:t>相続税対策</a:t>
            </a:r>
          </a:p>
          <a:p>
            <a:pPr algn="l">
              <a:lnSpc>
                <a:spcPct val="100000"/>
              </a:lnSpc>
            </a:pPr>
            <a:endParaRPr lang="ja-JP" altLang="en-US" sz="3600" b="1" dirty="0">
              <a:solidFill>
                <a:schemeClr val="tx1"/>
              </a:solidFill>
              <a:latin typeface="メイリオ" panose="020B0604030504040204" pitchFamily="50" charset="-128"/>
              <a:ea typeface="メイリオ" panose="020B0604030504040204" pitchFamily="50" charset="-128"/>
            </a:endParaRPr>
          </a:p>
          <a:p>
            <a:pPr algn="l">
              <a:lnSpc>
                <a:spcPct val="100000"/>
              </a:lnSpc>
            </a:pPr>
            <a:r>
              <a:rPr lang="en-US" altLang="ja-JP" sz="3600" b="1" dirty="0">
                <a:solidFill>
                  <a:schemeClr val="tx1"/>
                </a:solidFill>
                <a:latin typeface="メイリオ" panose="020B0604030504040204" pitchFamily="50" charset="-128"/>
                <a:ea typeface="メイリオ" panose="020B0604030504040204" pitchFamily="50" charset="-128"/>
              </a:rPr>
              <a:t>【</a:t>
            </a:r>
            <a:r>
              <a:rPr lang="ja-JP" altLang="en-US" sz="3600" b="1" dirty="0">
                <a:solidFill>
                  <a:schemeClr val="tx1"/>
                </a:solidFill>
                <a:latin typeface="メイリオ" panose="020B0604030504040204" pitchFamily="50" charset="-128"/>
                <a:ea typeface="メイリオ" panose="020B0604030504040204" pitchFamily="50" charset="-128"/>
              </a:rPr>
              <a:t>第３章</a:t>
            </a:r>
            <a:r>
              <a:rPr lang="en-US" altLang="ja-JP" sz="3600" b="1" dirty="0">
                <a:solidFill>
                  <a:schemeClr val="tx1"/>
                </a:solidFill>
                <a:latin typeface="メイリオ" panose="020B0604030504040204" pitchFamily="50" charset="-128"/>
                <a:ea typeface="メイリオ" panose="020B0604030504040204" pitchFamily="50" charset="-128"/>
              </a:rPr>
              <a:t>】</a:t>
            </a:r>
            <a:r>
              <a:rPr lang="ja-JP" altLang="en-US" sz="3600" b="1" dirty="0">
                <a:solidFill>
                  <a:schemeClr val="tx1"/>
                </a:solidFill>
                <a:latin typeface="メイリオ" panose="020B0604030504040204" pitchFamily="50" charset="-128"/>
                <a:ea typeface="メイリオ" panose="020B0604030504040204" pitchFamily="50" charset="-128"/>
              </a:rPr>
              <a:t>争族対策</a:t>
            </a:r>
          </a:p>
          <a:p>
            <a:pPr algn="l">
              <a:lnSpc>
                <a:spcPct val="100000"/>
              </a:lnSpc>
            </a:pPr>
            <a:endParaRPr lang="ja-JP" altLang="en-US" sz="3600" b="1" dirty="0">
              <a:solidFill>
                <a:schemeClr val="tx1"/>
              </a:solidFill>
              <a:latin typeface="メイリオ" panose="020B0604030504040204" pitchFamily="50" charset="-128"/>
              <a:ea typeface="メイリオ" panose="020B0604030504040204" pitchFamily="50" charset="-128"/>
            </a:endParaRPr>
          </a:p>
          <a:p>
            <a:pPr algn="l">
              <a:lnSpc>
                <a:spcPct val="100000"/>
              </a:lnSpc>
            </a:pPr>
            <a:r>
              <a:rPr lang="en-US" altLang="ja-JP" sz="3600" b="1" dirty="0">
                <a:solidFill>
                  <a:schemeClr val="tx1"/>
                </a:solidFill>
                <a:latin typeface="メイリオ" panose="020B0604030504040204" pitchFamily="50" charset="-128"/>
                <a:ea typeface="メイリオ" panose="020B0604030504040204" pitchFamily="50" charset="-128"/>
              </a:rPr>
              <a:t>【</a:t>
            </a:r>
            <a:r>
              <a:rPr lang="ja-JP" altLang="en-US" sz="3600" b="1" dirty="0">
                <a:solidFill>
                  <a:schemeClr val="tx1"/>
                </a:solidFill>
                <a:latin typeface="メイリオ" panose="020B0604030504040204" pitchFamily="50" charset="-128"/>
                <a:ea typeface="メイリオ" panose="020B0604030504040204" pitchFamily="50" charset="-128"/>
              </a:rPr>
              <a:t>第４章</a:t>
            </a:r>
            <a:r>
              <a:rPr lang="en-US" altLang="ja-JP" sz="3600" b="1" dirty="0">
                <a:solidFill>
                  <a:schemeClr val="tx1"/>
                </a:solidFill>
                <a:latin typeface="メイリオ" panose="020B0604030504040204" pitchFamily="50" charset="-128"/>
                <a:ea typeface="メイリオ" panose="020B0604030504040204" pitchFamily="50" charset="-128"/>
              </a:rPr>
              <a:t>】</a:t>
            </a:r>
            <a:r>
              <a:rPr lang="ja-JP" altLang="en-US" sz="3600" b="1" dirty="0">
                <a:solidFill>
                  <a:schemeClr val="tx1"/>
                </a:solidFill>
                <a:latin typeface="メイリオ" panose="020B0604030504040204" pitchFamily="50" charset="-128"/>
                <a:ea typeface="メイリオ" panose="020B0604030504040204" pitchFamily="50" charset="-128"/>
              </a:rPr>
              <a:t>認知症対策</a:t>
            </a:r>
          </a:p>
          <a:p>
            <a:pPr algn="l">
              <a:lnSpc>
                <a:spcPct val="100000"/>
              </a:lnSpc>
            </a:pPr>
            <a:endParaRPr lang="ja-JP" altLang="en-US" sz="3600" b="1" dirty="0">
              <a:solidFill>
                <a:schemeClr val="tx1"/>
              </a:solidFill>
              <a:latin typeface="メイリオ" panose="020B0604030504040204" pitchFamily="50" charset="-128"/>
              <a:ea typeface="メイリオ" panose="020B0604030504040204" pitchFamily="50" charset="-128"/>
            </a:endParaRPr>
          </a:p>
          <a:p>
            <a:pPr algn="l">
              <a:lnSpc>
                <a:spcPct val="100000"/>
              </a:lnSpc>
            </a:pPr>
            <a:r>
              <a:rPr lang="en-US" altLang="ja-JP" sz="3600" b="1" dirty="0">
                <a:solidFill>
                  <a:schemeClr val="tx1"/>
                </a:solidFill>
                <a:latin typeface="メイリオ" panose="020B0604030504040204" pitchFamily="50" charset="-128"/>
                <a:ea typeface="メイリオ" panose="020B0604030504040204" pitchFamily="50" charset="-128"/>
              </a:rPr>
              <a:t>【</a:t>
            </a:r>
            <a:r>
              <a:rPr lang="ja-JP" altLang="en-US" sz="3600" b="1" dirty="0">
                <a:solidFill>
                  <a:schemeClr val="tx1"/>
                </a:solidFill>
                <a:latin typeface="メイリオ" panose="020B0604030504040204" pitchFamily="50" charset="-128"/>
                <a:ea typeface="メイリオ" panose="020B0604030504040204" pitchFamily="50" charset="-128"/>
              </a:rPr>
              <a:t>第５章</a:t>
            </a:r>
            <a:r>
              <a:rPr lang="en-US" altLang="ja-JP" sz="3600" b="1" dirty="0">
                <a:solidFill>
                  <a:schemeClr val="tx1"/>
                </a:solidFill>
                <a:latin typeface="メイリオ" panose="020B0604030504040204" pitchFamily="50" charset="-128"/>
                <a:ea typeface="メイリオ" panose="020B0604030504040204" pitchFamily="50" charset="-128"/>
              </a:rPr>
              <a:t>】</a:t>
            </a:r>
            <a:r>
              <a:rPr lang="ja-JP" altLang="en-US" sz="3600" b="1" dirty="0">
                <a:solidFill>
                  <a:schemeClr val="tx1"/>
                </a:solidFill>
                <a:latin typeface="メイリオ" panose="020B0604030504040204" pitchFamily="50" charset="-128"/>
                <a:ea typeface="メイリオ" panose="020B0604030504040204" pitchFamily="50" charset="-128"/>
              </a:rPr>
              <a:t>生前対策でできること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DC84865-DE2D-67C6-773B-045B4C513F6E}"/>
              </a:ext>
            </a:extLst>
          </p:cNvPr>
          <p:cNvSpPr>
            <a:spLocks noGrp="1"/>
          </p:cNvSpPr>
          <p:nvPr>
            <p:ph type="title" idx="4294967295"/>
          </p:nvPr>
        </p:nvSpPr>
        <p:spPr>
          <a:xfrm>
            <a:off x="0" y="2264229"/>
            <a:ext cx="10691813" cy="3048000"/>
          </a:xfrm>
        </p:spPr>
        <p:txBody>
          <a:bodyPr>
            <a:normAutofit/>
          </a:bodyPr>
          <a:lstStyle/>
          <a:p>
            <a:pPr algn="ctr">
              <a:lnSpc>
                <a:spcPct val="120000"/>
              </a:lnSpc>
            </a:pPr>
            <a:r>
              <a:rPr lang="en-US" altLang="ja-JP" sz="4400" b="1" dirty="0">
                <a:solidFill>
                  <a:schemeClr val="lt1"/>
                </a:solidFill>
                <a:latin typeface="メイリオ" panose="020B0604030504040204" pitchFamily="50" charset="-128"/>
                <a:ea typeface="メイリオ" panose="020B0604030504040204" pitchFamily="50" charset="-128"/>
                <a:cs typeface="Meiryo"/>
                <a:sym typeface="Meiryo"/>
              </a:rPr>
              <a:t>【 </a:t>
            </a:r>
            <a:r>
              <a:rPr lang="ja-JP" altLang="ja-JP" sz="4400" b="1" dirty="0">
                <a:solidFill>
                  <a:schemeClr val="lt1"/>
                </a:solidFill>
                <a:latin typeface="メイリオ" panose="020B0604030504040204" pitchFamily="50" charset="-128"/>
                <a:ea typeface="メイリオ" panose="020B0604030504040204" pitchFamily="50" charset="-128"/>
                <a:cs typeface="Meiryo"/>
                <a:sym typeface="Meiryo"/>
              </a:rPr>
              <a:t>第１章</a:t>
            </a:r>
            <a:r>
              <a:rPr lang="ja-JP" altLang="en-US" sz="4400" b="1" dirty="0">
                <a:solidFill>
                  <a:schemeClr val="lt1"/>
                </a:solidFill>
                <a:latin typeface="メイリオ" panose="020B0604030504040204" pitchFamily="50" charset="-128"/>
                <a:ea typeface="メイリオ" panose="020B0604030504040204" pitchFamily="50" charset="-128"/>
                <a:cs typeface="Meiryo"/>
                <a:sym typeface="Meiryo"/>
              </a:rPr>
              <a:t> </a:t>
            </a:r>
            <a:r>
              <a:rPr lang="en-US" altLang="ja-JP" sz="4400" b="1" dirty="0">
                <a:solidFill>
                  <a:schemeClr val="lt1"/>
                </a:solidFill>
                <a:latin typeface="メイリオ" panose="020B0604030504040204" pitchFamily="50" charset="-128"/>
                <a:ea typeface="メイリオ" panose="020B0604030504040204" pitchFamily="50" charset="-128"/>
                <a:cs typeface="Meiryo"/>
                <a:sym typeface="Meiryo"/>
              </a:rPr>
              <a:t>】</a:t>
            </a:r>
            <a:br>
              <a:rPr lang="en-US" altLang="ja-JP" sz="4400" b="1" dirty="0">
                <a:solidFill>
                  <a:schemeClr val="lt1"/>
                </a:solidFill>
                <a:latin typeface="メイリオ" panose="020B0604030504040204" pitchFamily="50" charset="-128"/>
                <a:ea typeface="メイリオ" panose="020B0604030504040204" pitchFamily="50" charset="-128"/>
                <a:cs typeface="Meiryo"/>
                <a:sym typeface="Meiryo"/>
              </a:rPr>
            </a:br>
            <a:r>
              <a:rPr lang="ja-JP" altLang="en-US" sz="4400" b="1" dirty="0">
                <a:solidFill>
                  <a:schemeClr val="bg1"/>
                </a:solidFill>
                <a:latin typeface="メイリオ" panose="020B0604030504040204" pitchFamily="50" charset="-128"/>
                <a:ea typeface="メイリオ" panose="020B0604030504040204" pitchFamily="50" charset="-128"/>
              </a:rPr>
              <a:t>生前対策</a:t>
            </a:r>
            <a:endParaRPr kumimoji="1" lang="ja-JP" altLang="en-US" sz="4400"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811624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F61D521-57F6-504B-1096-7C17C1496017}"/>
              </a:ext>
            </a:extLst>
          </p:cNvPr>
          <p:cNvSpPr>
            <a:spLocks noGrp="1"/>
          </p:cNvSpPr>
          <p:nvPr>
            <p:ph type="title"/>
          </p:nvPr>
        </p:nvSpPr>
        <p:spPr/>
        <p:txBody>
          <a:bodyPr/>
          <a:lstStyle/>
          <a:p>
            <a:r>
              <a:rPr kumimoji="1" lang="ja-JP" altLang="en-US" dirty="0"/>
              <a:t>生前対策とは</a:t>
            </a:r>
          </a:p>
        </p:txBody>
      </p:sp>
      <p:sp>
        <p:nvSpPr>
          <p:cNvPr id="17" name="テキスト ボックス 16">
            <a:extLst>
              <a:ext uri="{FF2B5EF4-FFF2-40B4-BE49-F238E27FC236}">
                <a16:creationId xmlns:a16="http://schemas.microsoft.com/office/drawing/2014/main" id="{5DCFB8EE-06B3-0425-D9D2-E4A8D9FC78A0}"/>
              </a:ext>
            </a:extLst>
          </p:cNvPr>
          <p:cNvSpPr txBox="1"/>
          <p:nvPr/>
        </p:nvSpPr>
        <p:spPr>
          <a:xfrm>
            <a:off x="881410" y="1258888"/>
            <a:ext cx="8929340" cy="904863"/>
          </a:xfrm>
          <a:prstGeom prst="rect">
            <a:avLst/>
          </a:prstGeom>
          <a:noFill/>
        </p:spPr>
        <p:txBody>
          <a:bodyPr wrap="square" rtlCol="0">
            <a:spAutoFit/>
          </a:bodyPr>
          <a:lstStyle/>
          <a:p>
            <a:pPr>
              <a:lnSpc>
                <a:spcPct val="110000"/>
              </a:lnSpc>
            </a:pPr>
            <a:r>
              <a:rPr lang="en-US" altLang="ja-JP" sz="2400" b="1" dirty="0">
                <a:latin typeface="メイリオ" panose="020B0604030504040204" pitchFamily="50" charset="-128"/>
                <a:ea typeface="メイリオ" panose="020B0604030504040204" pitchFamily="50" charset="-128"/>
              </a:rPr>
              <a:t>『</a:t>
            </a:r>
            <a:r>
              <a:rPr lang="ja-JP" altLang="en-US" sz="2400" b="1" dirty="0">
                <a:latin typeface="メイリオ" panose="020B0604030504040204" pitchFamily="50" charset="-128"/>
                <a:ea typeface="メイリオ" panose="020B0604030504040204" pitchFamily="50" charset="-128"/>
              </a:rPr>
              <a:t>生前対策</a:t>
            </a:r>
            <a:r>
              <a:rPr lang="en-US" altLang="ja-JP" sz="2400" b="1"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とは、相続を迎える前に自分の意思を後の世代に伝えるために、さまざまな準備をすることです。</a:t>
            </a:r>
            <a:endParaRPr lang="en-US" altLang="ja-JP" sz="2400" dirty="0">
              <a:latin typeface="メイリオ" panose="020B0604030504040204" pitchFamily="50" charset="-128"/>
              <a:ea typeface="メイリオ" panose="020B0604030504040204" pitchFamily="50" charset="-128"/>
            </a:endParaRPr>
          </a:p>
        </p:txBody>
      </p:sp>
      <p:grpSp>
        <p:nvGrpSpPr>
          <p:cNvPr id="18" name="グループ化 17">
            <a:extLst>
              <a:ext uri="{FF2B5EF4-FFF2-40B4-BE49-F238E27FC236}">
                <a16:creationId xmlns:a16="http://schemas.microsoft.com/office/drawing/2014/main" id="{E7105658-BD76-FF9A-41E6-092CCE4D0D11}"/>
              </a:ext>
            </a:extLst>
          </p:cNvPr>
          <p:cNvGrpSpPr/>
          <p:nvPr/>
        </p:nvGrpSpPr>
        <p:grpSpPr>
          <a:xfrm>
            <a:off x="6181865" y="2466920"/>
            <a:ext cx="4031704" cy="3665566"/>
            <a:chOff x="914400" y="1485900"/>
            <a:chExt cx="4597400" cy="4179888"/>
          </a:xfrm>
        </p:grpSpPr>
        <p:sp>
          <p:nvSpPr>
            <p:cNvPr id="10" name="正方形/長方形 9">
              <a:extLst>
                <a:ext uri="{FF2B5EF4-FFF2-40B4-BE49-F238E27FC236}">
                  <a16:creationId xmlns:a16="http://schemas.microsoft.com/office/drawing/2014/main" id="{F75273D7-CC92-A1D1-8F57-774224207453}"/>
                </a:ext>
              </a:extLst>
            </p:cNvPr>
            <p:cNvSpPr/>
            <p:nvPr/>
          </p:nvSpPr>
          <p:spPr>
            <a:xfrm rot="5400000">
              <a:off x="3149600" y="4133171"/>
              <a:ext cx="152400" cy="1498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579" dirty="0">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id="{6C87A1AB-8AF3-81F7-92C1-C4C54DF31B2B}"/>
                </a:ext>
              </a:extLst>
            </p:cNvPr>
            <p:cNvSpPr/>
            <p:nvPr/>
          </p:nvSpPr>
          <p:spPr>
            <a:xfrm rot="8560269">
              <a:off x="3920903" y="2860230"/>
              <a:ext cx="152400" cy="1498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579" dirty="0">
                <a:latin typeface="メイリオ" panose="020B0604030504040204" pitchFamily="50" charset="-128"/>
                <a:ea typeface="メイリオ" panose="020B0604030504040204" pitchFamily="50" charset="-128"/>
              </a:endParaRPr>
            </a:p>
          </p:txBody>
        </p:sp>
        <p:sp>
          <p:nvSpPr>
            <p:cNvPr id="8" name="正方形/長方形 7">
              <a:extLst>
                <a:ext uri="{FF2B5EF4-FFF2-40B4-BE49-F238E27FC236}">
                  <a16:creationId xmlns:a16="http://schemas.microsoft.com/office/drawing/2014/main" id="{EDE07ABA-F02E-9640-553D-FBCEB63C49D7}"/>
                </a:ext>
              </a:extLst>
            </p:cNvPr>
            <p:cNvSpPr/>
            <p:nvPr/>
          </p:nvSpPr>
          <p:spPr>
            <a:xfrm rot="1921157">
              <a:off x="2405965" y="2826545"/>
              <a:ext cx="152400" cy="1498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579" dirty="0">
                <a:latin typeface="メイリオ" panose="020B0604030504040204" pitchFamily="50" charset="-128"/>
                <a:ea typeface="メイリオ" panose="020B0604030504040204" pitchFamily="50" charset="-128"/>
              </a:endParaRPr>
            </a:p>
          </p:txBody>
        </p:sp>
        <p:sp>
          <p:nvSpPr>
            <p:cNvPr id="4" name="楕円 3">
              <a:extLst>
                <a:ext uri="{FF2B5EF4-FFF2-40B4-BE49-F238E27FC236}">
                  <a16:creationId xmlns:a16="http://schemas.microsoft.com/office/drawing/2014/main" id="{E1ED1145-8DCB-840D-EAB1-9EF847DFDFEA}"/>
                </a:ext>
              </a:extLst>
            </p:cNvPr>
            <p:cNvSpPr/>
            <p:nvPr/>
          </p:nvSpPr>
          <p:spPr>
            <a:xfrm>
              <a:off x="2349500" y="1485900"/>
              <a:ext cx="1752600" cy="1752600"/>
            </a:xfrm>
            <a:prstGeom prst="ellipse">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latin typeface="メイリオ" panose="020B0604030504040204" pitchFamily="50" charset="-128"/>
                  <a:ea typeface="メイリオ" panose="020B0604030504040204" pitchFamily="50" charset="-128"/>
                </a:rPr>
                <a:t>相続税</a:t>
              </a:r>
              <a:endParaRPr lang="en-US" altLang="ja-JP" sz="1600" dirty="0">
                <a:solidFill>
                  <a:schemeClr val="tx1"/>
                </a:solidFill>
                <a:latin typeface="メイリオ" panose="020B0604030504040204" pitchFamily="50" charset="-128"/>
                <a:ea typeface="メイリオ" panose="020B0604030504040204" pitchFamily="50" charset="-128"/>
              </a:endParaRPr>
            </a:p>
            <a:p>
              <a:pPr algn="ctr"/>
              <a:r>
                <a:rPr lang="ja-JP" altLang="en-US" sz="1600" dirty="0">
                  <a:solidFill>
                    <a:schemeClr val="tx1"/>
                  </a:solidFill>
                  <a:latin typeface="メイリオ" panose="020B0604030504040204" pitchFamily="50" charset="-128"/>
                  <a:ea typeface="メイリオ" panose="020B0604030504040204" pitchFamily="50" charset="-128"/>
                </a:rPr>
                <a:t>対策</a:t>
              </a:r>
            </a:p>
          </p:txBody>
        </p:sp>
        <p:sp>
          <p:nvSpPr>
            <p:cNvPr id="5" name="楕円 4">
              <a:extLst>
                <a:ext uri="{FF2B5EF4-FFF2-40B4-BE49-F238E27FC236}">
                  <a16:creationId xmlns:a16="http://schemas.microsoft.com/office/drawing/2014/main" id="{252A68A2-6D44-42AC-1A42-E66ACB499519}"/>
                </a:ext>
              </a:extLst>
            </p:cNvPr>
            <p:cNvSpPr/>
            <p:nvPr/>
          </p:nvSpPr>
          <p:spPr>
            <a:xfrm>
              <a:off x="914400" y="3913188"/>
              <a:ext cx="1752600" cy="1752600"/>
            </a:xfrm>
            <a:prstGeom prst="ellipse">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latin typeface="メイリオ" panose="020B0604030504040204" pitchFamily="50" charset="-128"/>
                  <a:ea typeface="メイリオ" panose="020B0604030504040204" pitchFamily="50" charset="-128"/>
                </a:rPr>
                <a:t>争族対策</a:t>
              </a:r>
            </a:p>
          </p:txBody>
        </p:sp>
        <p:sp>
          <p:nvSpPr>
            <p:cNvPr id="7" name="楕円 6">
              <a:extLst>
                <a:ext uri="{FF2B5EF4-FFF2-40B4-BE49-F238E27FC236}">
                  <a16:creationId xmlns:a16="http://schemas.microsoft.com/office/drawing/2014/main" id="{4CB43171-7B0B-F87F-566B-C55244ABB9F3}"/>
                </a:ext>
              </a:extLst>
            </p:cNvPr>
            <p:cNvSpPr/>
            <p:nvPr/>
          </p:nvSpPr>
          <p:spPr>
            <a:xfrm>
              <a:off x="3759200" y="3913188"/>
              <a:ext cx="1752600" cy="1752600"/>
            </a:xfrm>
            <a:prstGeom prst="ellipse">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latin typeface="メイリオ" panose="020B0604030504040204" pitchFamily="50" charset="-128"/>
                  <a:ea typeface="メイリオ" panose="020B0604030504040204" pitchFamily="50" charset="-128"/>
                </a:rPr>
                <a:t>認知症</a:t>
              </a:r>
              <a:endParaRPr lang="en-US" altLang="ja-JP" sz="1600" dirty="0">
                <a:solidFill>
                  <a:schemeClr val="tx1"/>
                </a:solidFill>
                <a:latin typeface="メイリオ" panose="020B0604030504040204" pitchFamily="50" charset="-128"/>
                <a:ea typeface="メイリオ" panose="020B0604030504040204" pitchFamily="50" charset="-128"/>
              </a:endParaRPr>
            </a:p>
            <a:p>
              <a:pPr algn="ctr"/>
              <a:r>
                <a:rPr lang="ja-JP" altLang="en-US" sz="1600" dirty="0">
                  <a:solidFill>
                    <a:schemeClr val="tx1"/>
                  </a:solidFill>
                  <a:latin typeface="メイリオ" panose="020B0604030504040204" pitchFamily="50" charset="-128"/>
                  <a:ea typeface="メイリオ" panose="020B0604030504040204" pitchFamily="50" charset="-128"/>
                </a:rPr>
                <a:t>対策</a:t>
              </a:r>
            </a:p>
          </p:txBody>
        </p:sp>
        <p:sp>
          <p:nvSpPr>
            <p:cNvPr id="13" name="テキスト ボックス 12">
              <a:extLst>
                <a:ext uri="{FF2B5EF4-FFF2-40B4-BE49-F238E27FC236}">
                  <a16:creationId xmlns:a16="http://schemas.microsoft.com/office/drawing/2014/main" id="{68D27B68-2CC3-5080-CA51-D55708B56874}"/>
                </a:ext>
              </a:extLst>
            </p:cNvPr>
            <p:cNvSpPr txBox="1"/>
            <p:nvPr/>
          </p:nvSpPr>
          <p:spPr>
            <a:xfrm>
              <a:off x="2300362" y="3776431"/>
              <a:ext cx="1841500" cy="456250"/>
            </a:xfrm>
            <a:prstGeom prst="rect">
              <a:avLst/>
            </a:prstGeom>
            <a:noFill/>
          </p:spPr>
          <p:txBody>
            <a:bodyPr wrap="square" rtlCol="0">
              <a:spAutoFit/>
            </a:bodyPr>
            <a:lstStyle/>
            <a:p>
              <a:pPr algn="ctr"/>
              <a:r>
                <a:rPr lang="ja-JP" altLang="en-US" sz="2000" b="1" dirty="0">
                  <a:latin typeface="メイリオ" panose="020B0604030504040204" pitchFamily="50" charset="-128"/>
                  <a:ea typeface="メイリオ" panose="020B0604030504040204" pitchFamily="50" charset="-128"/>
                </a:rPr>
                <a:t>生前対策</a:t>
              </a:r>
            </a:p>
          </p:txBody>
        </p:sp>
      </p:grpSp>
      <p:sp>
        <p:nvSpPr>
          <p:cNvPr id="3" name="テキスト ボックス 2">
            <a:extLst>
              <a:ext uri="{FF2B5EF4-FFF2-40B4-BE49-F238E27FC236}">
                <a16:creationId xmlns:a16="http://schemas.microsoft.com/office/drawing/2014/main" id="{FA727FFB-7EA4-2E16-6AA1-5A0A22FAF07A}"/>
              </a:ext>
            </a:extLst>
          </p:cNvPr>
          <p:cNvSpPr txBox="1"/>
          <p:nvPr/>
        </p:nvSpPr>
        <p:spPr>
          <a:xfrm>
            <a:off x="881063" y="2311744"/>
            <a:ext cx="4497213" cy="2936188"/>
          </a:xfrm>
          <a:prstGeom prst="rect">
            <a:avLst/>
          </a:prstGeom>
          <a:noFill/>
        </p:spPr>
        <p:txBody>
          <a:bodyPr wrap="square" rtlCol="0">
            <a:spAutoFit/>
          </a:bodyPr>
          <a:lstStyle/>
          <a:p>
            <a:pPr>
              <a:lnSpc>
                <a:spcPct val="110000"/>
              </a:lnSpc>
            </a:pPr>
            <a:r>
              <a:rPr lang="ja-JP" altLang="en-US" sz="2400" dirty="0">
                <a:latin typeface="メイリオ" panose="020B0604030504040204" pitchFamily="50" charset="-128"/>
                <a:ea typeface="メイリオ" panose="020B0604030504040204" pitchFamily="50" charset="-128"/>
              </a:rPr>
              <a:t>生前対策で有名なのは</a:t>
            </a:r>
            <a:r>
              <a:rPr lang="en-US" altLang="ja-JP" sz="2400" dirty="0">
                <a:latin typeface="メイリオ" panose="020B0604030504040204" pitchFamily="50" charset="-128"/>
                <a:ea typeface="メイリオ" panose="020B0604030504040204" pitchFamily="50" charset="-128"/>
              </a:rPr>
              <a:t>『</a:t>
            </a:r>
            <a:r>
              <a:rPr lang="ja-JP" altLang="en-US" sz="2400" b="1" dirty="0">
                <a:latin typeface="メイリオ" panose="020B0604030504040204" pitchFamily="50" charset="-128"/>
                <a:ea typeface="メイリオ" panose="020B0604030504040204" pitchFamily="50" charset="-128"/>
              </a:rPr>
              <a:t>相続税対策</a:t>
            </a:r>
            <a:r>
              <a:rPr lang="en-US" altLang="ja-JP" sz="2400" b="1"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（相続税の軽減）ですが、ほかにも相続人同士がもめないようにする</a:t>
            </a:r>
            <a:r>
              <a:rPr lang="en-US" altLang="ja-JP" sz="2400" b="1" dirty="0">
                <a:latin typeface="メイリオ" panose="020B0604030504040204" pitchFamily="50" charset="-128"/>
                <a:ea typeface="メイリオ" panose="020B0604030504040204" pitchFamily="50" charset="-128"/>
              </a:rPr>
              <a:t>『</a:t>
            </a:r>
            <a:r>
              <a:rPr lang="ja-JP" altLang="en-US" sz="2400" b="1" dirty="0">
                <a:latin typeface="メイリオ" panose="020B0604030504040204" pitchFamily="50" charset="-128"/>
                <a:ea typeface="メイリオ" panose="020B0604030504040204" pitchFamily="50" charset="-128"/>
              </a:rPr>
              <a:t>争族対策</a:t>
            </a:r>
            <a:r>
              <a:rPr lang="en-US" altLang="ja-JP" sz="2400" b="1"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、認知症になったときに備える</a:t>
            </a:r>
            <a:r>
              <a:rPr lang="en-US" altLang="ja-JP" sz="2400" b="1" dirty="0">
                <a:latin typeface="メイリオ" panose="020B0604030504040204" pitchFamily="50" charset="-128"/>
                <a:ea typeface="メイリオ" panose="020B0604030504040204" pitchFamily="50" charset="-128"/>
              </a:rPr>
              <a:t>『</a:t>
            </a:r>
            <a:r>
              <a:rPr lang="ja-JP" altLang="en-US" sz="2400" b="1" dirty="0">
                <a:latin typeface="メイリオ" panose="020B0604030504040204" pitchFamily="50" charset="-128"/>
                <a:ea typeface="メイリオ" panose="020B0604030504040204" pitchFamily="50" charset="-128"/>
              </a:rPr>
              <a:t>認知症対策</a:t>
            </a:r>
            <a:r>
              <a:rPr lang="en-US" altLang="ja-JP" sz="2400" b="1"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などを講じることができます。</a:t>
            </a:r>
            <a:endParaRPr lang="en-US" altLang="ja-JP"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121804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 name="矢印: 右 26">
            <a:extLst>
              <a:ext uri="{FF2B5EF4-FFF2-40B4-BE49-F238E27FC236}">
                <a16:creationId xmlns:a16="http://schemas.microsoft.com/office/drawing/2014/main" id="{89A656B1-720E-86A2-CCA3-29605BC33B67}"/>
              </a:ext>
            </a:extLst>
          </p:cNvPr>
          <p:cNvSpPr/>
          <p:nvPr/>
        </p:nvSpPr>
        <p:spPr>
          <a:xfrm>
            <a:off x="3586341" y="3903712"/>
            <a:ext cx="3770795" cy="28763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579" dirty="0">
              <a:latin typeface="メイリオ" panose="020B0604030504040204" pitchFamily="50" charset="-128"/>
              <a:ea typeface="メイリオ" panose="020B0604030504040204" pitchFamily="50" charset="-128"/>
            </a:endParaRPr>
          </a:p>
        </p:txBody>
      </p:sp>
      <p:sp>
        <p:nvSpPr>
          <p:cNvPr id="28" name="矢印: 右 27">
            <a:extLst>
              <a:ext uri="{FF2B5EF4-FFF2-40B4-BE49-F238E27FC236}">
                <a16:creationId xmlns:a16="http://schemas.microsoft.com/office/drawing/2014/main" id="{1A1783FC-90F1-B6CD-BCED-77880DADFC58}"/>
              </a:ext>
            </a:extLst>
          </p:cNvPr>
          <p:cNvSpPr/>
          <p:nvPr/>
        </p:nvSpPr>
        <p:spPr>
          <a:xfrm>
            <a:off x="3586341" y="4413246"/>
            <a:ext cx="3770795" cy="28763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579" dirty="0">
              <a:latin typeface="メイリオ" panose="020B0604030504040204" pitchFamily="50" charset="-128"/>
              <a:ea typeface="メイリオ" panose="020B0604030504040204" pitchFamily="50" charset="-128"/>
            </a:endParaRPr>
          </a:p>
        </p:txBody>
      </p:sp>
      <p:sp>
        <p:nvSpPr>
          <p:cNvPr id="2" name="タイトル 1">
            <a:extLst>
              <a:ext uri="{FF2B5EF4-FFF2-40B4-BE49-F238E27FC236}">
                <a16:creationId xmlns:a16="http://schemas.microsoft.com/office/drawing/2014/main" id="{E5A15FB7-7584-658C-6B0A-1C561D9E2E1E}"/>
              </a:ext>
            </a:extLst>
          </p:cNvPr>
          <p:cNvSpPr>
            <a:spLocks noGrp="1"/>
          </p:cNvSpPr>
          <p:nvPr>
            <p:ph type="title"/>
          </p:nvPr>
        </p:nvSpPr>
        <p:spPr/>
        <p:txBody>
          <a:bodyPr/>
          <a:lstStyle/>
          <a:p>
            <a:r>
              <a:rPr kumimoji="1" lang="ja-JP" altLang="en-US" dirty="0"/>
              <a:t>生前対策はいつできる？</a:t>
            </a:r>
          </a:p>
        </p:txBody>
      </p:sp>
      <p:sp>
        <p:nvSpPr>
          <p:cNvPr id="4" name="テキスト ボックス 3">
            <a:extLst>
              <a:ext uri="{FF2B5EF4-FFF2-40B4-BE49-F238E27FC236}">
                <a16:creationId xmlns:a16="http://schemas.microsoft.com/office/drawing/2014/main" id="{163769A5-8744-1B50-BC86-A99F5D5A8F95}"/>
              </a:ext>
            </a:extLst>
          </p:cNvPr>
          <p:cNvSpPr txBox="1"/>
          <p:nvPr/>
        </p:nvSpPr>
        <p:spPr>
          <a:xfrm>
            <a:off x="881411" y="1282449"/>
            <a:ext cx="8929340" cy="904863"/>
          </a:xfrm>
          <a:prstGeom prst="rect">
            <a:avLst/>
          </a:prstGeom>
          <a:noFill/>
        </p:spPr>
        <p:txBody>
          <a:bodyPr wrap="square" rtlCol="0">
            <a:spAutoFit/>
          </a:bodyPr>
          <a:lstStyle/>
          <a:p>
            <a:pPr>
              <a:lnSpc>
                <a:spcPct val="110000"/>
              </a:lnSpc>
            </a:pPr>
            <a:r>
              <a:rPr lang="ja-JP" altLang="en-US" sz="2400" dirty="0">
                <a:latin typeface="メイリオ" panose="020B0604030504040204" pitchFamily="50" charset="-128"/>
                <a:ea typeface="メイリオ" panose="020B0604030504040204" pitchFamily="50" charset="-128"/>
              </a:rPr>
              <a:t>一般的に、生前対策は晩年に行うというイメージがありますが、生前対策ができるタイミングは限られています。</a:t>
            </a:r>
            <a:endParaRPr lang="en-US" altLang="ja-JP" sz="2400" dirty="0">
              <a:latin typeface="メイリオ" panose="020B0604030504040204" pitchFamily="50" charset="-128"/>
              <a:ea typeface="メイリオ" panose="020B0604030504040204" pitchFamily="50" charset="-128"/>
            </a:endParaRPr>
          </a:p>
        </p:txBody>
      </p:sp>
      <p:sp>
        <p:nvSpPr>
          <p:cNvPr id="5" name="四角形: 角を丸くする 4">
            <a:extLst>
              <a:ext uri="{FF2B5EF4-FFF2-40B4-BE49-F238E27FC236}">
                <a16:creationId xmlns:a16="http://schemas.microsoft.com/office/drawing/2014/main" id="{47714AC8-9D0C-02A0-6628-A17E27519491}"/>
              </a:ext>
            </a:extLst>
          </p:cNvPr>
          <p:cNvSpPr/>
          <p:nvPr/>
        </p:nvSpPr>
        <p:spPr>
          <a:xfrm>
            <a:off x="957937" y="2637262"/>
            <a:ext cx="2561580" cy="42003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579" b="1" dirty="0">
                <a:latin typeface="メイリオ" panose="020B0604030504040204" pitchFamily="50" charset="-128"/>
                <a:ea typeface="メイリオ" panose="020B0604030504040204" pitchFamily="50" charset="-128"/>
              </a:rPr>
              <a:t>元気・健康な状態</a:t>
            </a:r>
          </a:p>
        </p:txBody>
      </p:sp>
      <p:sp>
        <p:nvSpPr>
          <p:cNvPr id="6" name="四角形: 角を丸くする 5">
            <a:extLst>
              <a:ext uri="{FF2B5EF4-FFF2-40B4-BE49-F238E27FC236}">
                <a16:creationId xmlns:a16="http://schemas.microsoft.com/office/drawing/2014/main" id="{938FF25B-38E8-698D-D3DE-52E8C0955FCF}"/>
              </a:ext>
            </a:extLst>
          </p:cNvPr>
          <p:cNvSpPr/>
          <p:nvPr/>
        </p:nvSpPr>
        <p:spPr>
          <a:xfrm>
            <a:off x="4157536" y="2634080"/>
            <a:ext cx="2561580" cy="42003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579" b="1" dirty="0">
                <a:latin typeface="メイリオ" panose="020B0604030504040204" pitchFamily="50" charset="-128"/>
                <a:ea typeface="メイリオ" panose="020B0604030504040204" pitchFamily="50" charset="-128"/>
              </a:rPr>
              <a:t>認知症を発症</a:t>
            </a:r>
          </a:p>
        </p:txBody>
      </p:sp>
      <p:sp>
        <p:nvSpPr>
          <p:cNvPr id="7" name="四角形: 角を丸くする 6">
            <a:extLst>
              <a:ext uri="{FF2B5EF4-FFF2-40B4-BE49-F238E27FC236}">
                <a16:creationId xmlns:a16="http://schemas.microsoft.com/office/drawing/2014/main" id="{48397055-02F5-3444-9493-3A3DE9B595B9}"/>
              </a:ext>
            </a:extLst>
          </p:cNvPr>
          <p:cNvSpPr/>
          <p:nvPr/>
        </p:nvSpPr>
        <p:spPr>
          <a:xfrm>
            <a:off x="7357135" y="2662719"/>
            <a:ext cx="2561580" cy="42003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579" b="1" dirty="0">
                <a:latin typeface="メイリオ" panose="020B0604030504040204" pitchFamily="50" charset="-128"/>
                <a:ea typeface="メイリオ" panose="020B0604030504040204" pitchFamily="50" charset="-128"/>
              </a:rPr>
              <a:t>ご逝去（相続開始後）</a:t>
            </a:r>
          </a:p>
        </p:txBody>
      </p:sp>
      <p:sp>
        <p:nvSpPr>
          <p:cNvPr id="11" name="正方形/長方形 10">
            <a:extLst>
              <a:ext uri="{FF2B5EF4-FFF2-40B4-BE49-F238E27FC236}">
                <a16:creationId xmlns:a16="http://schemas.microsoft.com/office/drawing/2014/main" id="{1D641B4F-3848-7C75-7A72-ABAE737DB861}"/>
              </a:ext>
            </a:extLst>
          </p:cNvPr>
          <p:cNvSpPr/>
          <p:nvPr/>
        </p:nvSpPr>
        <p:spPr>
          <a:xfrm>
            <a:off x="1085219" y="3822295"/>
            <a:ext cx="2501121" cy="42003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chemeClr val="tx1"/>
                </a:solidFill>
                <a:latin typeface="メイリオ" panose="020B0604030504040204" pitchFamily="50" charset="-128"/>
                <a:ea typeface="メイリオ" panose="020B0604030504040204" pitchFamily="50" charset="-128"/>
              </a:rPr>
              <a:t>遺言作成</a:t>
            </a:r>
          </a:p>
        </p:txBody>
      </p:sp>
      <p:sp>
        <p:nvSpPr>
          <p:cNvPr id="13" name="正方形/長方形 12">
            <a:extLst>
              <a:ext uri="{FF2B5EF4-FFF2-40B4-BE49-F238E27FC236}">
                <a16:creationId xmlns:a16="http://schemas.microsoft.com/office/drawing/2014/main" id="{F37BA559-8A70-B327-5A8D-2FF34C858074}"/>
              </a:ext>
            </a:extLst>
          </p:cNvPr>
          <p:cNvSpPr/>
          <p:nvPr/>
        </p:nvSpPr>
        <p:spPr>
          <a:xfrm>
            <a:off x="1085219" y="4321255"/>
            <a:ext cx="2501121" cy="42003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chemeClr val="tx1"/>
                </a:solidFill>
                <a:latin typeface="メイリオ" panose="020B0604030504040204" pitchFamily="50" charset="-128"/>
                <a:ea typeface="メイリオ" panose="020B0604030504040204" pitchFamily="50" charset="-128"/>
              </a:rPr>
              <a:t>生命保険契約</a:t>
            </a:r>
          </a:p>
        </p:txBody>
      </p:sp>
      <p:sp>
        <p:nvSpPr>
          <p:cNvPr id="14" name="左中かっこ 13">
            <a:extLst>
              <a:ext uri="{FF2B5EF4-FFF2-40B4-BE49-F238E27FC236}">
                <a16:creationId xmlns:a16="http://schemas.microsoft.com/office/drawing/2014/main" id="{D269017C-EED6-41CC-98A6-57E067898DCC}"/>
              </a:ext>
            </a:extLst>
          </p:cNvPr>
          <p:cNvSpPr/>
          <p:nvPr/>
        </p:nvSpPr>
        <p:spPr>
          <a:xfrm>
            <a:off x="780669" y="3288334"/>
            <a:ext cx="177268" cy="1452957"/>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ja-JP" altLang="en-US" sz="1579" dirty="0">
              <a:latin typeface="メイリオ" panose="020B0604030504040204" pitchFamily="50" charset="-128"/>
              <a:ea typeface="メイリオ" panose="020B0604030504040204" pitchFamily="50" charset="-128"/>
            </a:endParaRPr>
          </a:p>
        </p:txBody>
      </p:sp>
      <p:sp>
        <p:nvSpPr>
          <p:cNvPr id="15" name="テキスト ボックス 14">
            <a:extLst>
              <a:ext uri="{FF2B5EF4-FFF2-40B4-BE49-F238E27FC236}">
                <a16:creationId xmlns:a16="http://schemas.microsoft.com/office/drawing/2014/main" id="{534B1836-E2A1-6AFD-786C-3C9DC04515E3}"/>
              </a:ext>
            </a:extLst>
          </p:cNvPr>
          <p:cNvSpPr txBox="1"/>
          <p:nvPr/>
        </p:nvSpPr>
        <p:spPr>
          <a:xfrm>
            <a:off x="474234" y="3247286"/>
            <a:ext cx="242793" cy="1603581"/>
          </a:xfrm>
          <a:prstGeom prst="rect">
            <a:avLst/>
          </a:prstGeom>
          <a:noFill/>
        </p:spPr>
        <p:txBody>
          <a:bodyPr wrap="square" rtlCol="0">
            <a:spAutoFit/>
          </a:bodyPr>
          <a:lstStyle/>
          <a:p>
            <a:r>
              <a:rPr lang="ja-JP" altLang="en-US" sz="1403" b="1" dirty="0">
                <a:latin typeface="メイリオ" panose="020B0604030504040204" pitchFamily="50" charset="-128"/>
                <a:ea typeface="メイリオ" panose="020B0604030504040204" pitchFamily="50" charset="-128"/>
              </a:rPr>
              <a:t>生前対策の一例</a:t>
            </a:r>
          </a:p>
        </p:txBody>
      </p:sp>
      <p:sp>
        <p:nvSpPr>
          <p:cNvPr id="17" name="正方形/長方形 16">
            <a:extLst>
              <a:ext uri="{FF2B5EF4-FFF2-40B4-BE49-F238E27FC236}">
                <a16:creationId xmlns:a16="http://schemas.microsoft.com/office/drawing/2014/main" id="{58B2EBBD-2037-E2A1-5E1A-65DDF10C6886}"/>
              </a:ext>
            </a:extLst>
          </p:cNvPr>
          <p:cNvSpPr/>
          <p:nvPr/>
        </p:nvSpPr>
        <p:spPr>
          <a:xfrm>
            <a:off x="4217995" y="3822295"/>
            <a:ext cx="2501121" cy="420036"/>
          </a:xfrm>
          <a:prstGeom prst="rect">
            <a:avLst/>
          </a:prstGeom>
          <a:solidFill>
            <a:schemeClr val="bg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chemeClr val="bg1"/>
                </a:solidFill>
                <a:latin typeface="メイリオ" panose="020B0604030504040204" pitchFamily="50" charset="-128"/>
                <a:ea typeface="メイリオ" panose="020B0604030504040204" pitchFamily="50" charset="-128"/>
              </a:rPr>
              <a:t>遺言作成</a:t>
            </a:r>
          </a:p>
        </p:txBody>
      </p:sp>
      <p:sp>
        <p:nvSpPr>
          <p:cNvPr id="19" name="正方形/長方形 18">
            <a:extLst>
              <a:ext uri="{FF2B5EF4-FFF2-40B4-BE49-F238E27FC236}">
                <a16:creationId xmlns:a16="http://schemas.microsoft.com/office/drawing/2014/main" id="{225D04B0-1C79-B99D-A038-9BA9EE756253}"/>
              </a:ext>
            </a:extLst>
          </p:cNvPr>
          <p:cNvSpPr/>
          <p:nvPr/>
        </p:nvSpPr>
        <p:spPr>
          <a:xfrm>
            <a:off x="4217995" y="4321255"/>
            <a:ext cx="2501121" cy="420036"/>
          </a:xfrm>
          <a:prstGeom prst="rect">
            <a:avLst/>
          </a:prstGeom>
          <a:solidFill>
            <a:schemeClr val="bg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chemeClr val="bg1"/>
                </a:solidFill>
                <a:latin typeface="メイリオ" panose="020B0604030504040204" pitchFamily="50" charset="-128"/>
                <a:ea typeface="メイリオ" panose="020B0604030504040204" pitchFamily="50" charset="-128"/>
              </a:rPr>
              <a:t>生命保険契約</a:t>
            </a:r>
          </a:p>
        </p:txBody>
      </p:sp>
      <p:sp>
        <p:nvSpPr>
          <p:cNvPr id="22" name="十字形 21">
            <a:extLst>
              <a:ext uri="{FF2B5EF4-FFF2-40B4-BE49-F238E27FC236}">
                <a16:creationId xmlns:a16="http://schemas.microsoft.com/office/drawing/2014/main" id="{528A14D5-326A-023C-67D3-1B73A57E8699}"/>
              </a:ext>
            </a:extLst>
          </p:cNvPr>
          <p:cNvSpPr/>
          <p:nvPr/>
        </p:nvSpPr>
        <p:spPr>
          <a:xfrm rot="2770181">
            <a:off x="6097068" y="3662180"/>
            <a:ext cx="546062" cy="546062"/>
          </a:xfrm>
          <a:prstGeom prst="plus">
            <a:avLst>
              <a:gd name="adj" fmla="val 41470"/>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579" dirty="0">
              <a:latin typeface="メイリオ" panose="020B0604030504040204" pitchFamily="50" charset="-128"/>
              <a:ea typeface="メイリオ" panose="020B0604030504040204" pitchFamily="50" charset="-128"/>
            </a:endParaRPr>
          </a:p>
        </p:txBody>
      </p:sp>
      <p:sp>
        <p:nvSpPr>
          <p:cNvPr id="23" name="十字形 22">
            <a:extLst>
              <a:ext uri="{FF2B5EF4-FFF2-40B4-BE49-F238E27FC236}">
                <a16:creationId xmlns:a16="http://schemas.microsoft.com/office/drawing/2014/main" id="{7D668CDB-B8B0-2FB4-64FF-0207BE6FFF8C}"/>
              </a:ext>
            </a:extLst>
          </p:cNvPr>
          <p:cNvSpPr/>
          <p:nvPr/>
        </p:nvSpPr>
        <p:spPr>
          <a:xfrm rot="2770181">
            <a:off x="6097068" y="4155333"/>
            <a:ext cx="546062" cy="546062"/>
          </a:xfrm>
          <a:prstGeom prst="plus">
            <a:avLst>
              <a:gd name="adj" fmla="val 41470"/>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579" dirty="0">
              <a:latin typeface="メイリオ" panose="020B0604030504040204" pitchFamily="50" charset="-128"/>
              <a:ea typeface="メイリオ" panose="020B0604030504040204" pitchFamily="50" charset="-128"/>
            </a:endParaRPr>
          </a:p>
        </p:txBody>
      </p:sp>
      <p:sp>
        <p:nvSpPr>
          <p:cNvPr id="24" name="テキスト ボックス 23">
            <a:extLst>
              <a:ext uri="{FF2B5EF4-FFF2-40B4-BE49-F238E27FC236}">
                <a16:creationId xmlns:a16="http://schemas.microsoft.com/office/drawing/2014/main" id="{1D2B046D-B27F-9705-296E-46CD71C82463}"/>
              </a:ext>
            </a:extLst>
          </p:cNvPr>
          <p:cNvSpPr txBox="1"/>
          <p:nvPr/>
        </p:nvSpPr>
        <p:spPr>
          <a:xfrm>
            <a:off x="595631" y="5883403"/>
            <a:ext cx="10096182" cy="523220"/>
          </a:xfrm>
          <a:prstGeom prst="rect">
            <a:avLst/>
          </a:prstGeom>
          <a:noFill/>
        </p:spPr>
        <p:txBody>
          <a:bodyPr wrap="square" rtlCol="0">
            <a:spAutoFit/>
          </a:bodyPr>
          <a:lstStyle/>
          <a:p>
            <a:pPr algn="ctr"/>
            <a:r>
              <a:rPr lang="ja-JP" altLang="en-US" sz="2800" b="1" dirty="0">
                <a:solidFill>
                  <a:srgbClr val="FF0000"/>
                </a:solidFill>
                <a:latin typeface="メイリオ" panose="020B0604030504040204" pitchFamily="50" charset="-128"/>
                <a:ea typeface="メイリオ" panose="020B0604030504040204" pitchFamily="50" charset="-128"/>
              </a:rPr>
              <a:t>意思能力がなくなる前の早めの対策が重要です</a:t>
            </a:r>
            <a:endParaRPr lang="en-US" altLang="ja-JP" sz="2800" b="1" dirty="0">
              <a:solidFill>
                <a:srgbClr val="FF0000"/>
              </a:solidFill>
              <a:latin typeface="メイリオ" panose="020B0604030504040204" pitchFamily="50" charset="-128"/>
              <a:ea typeface="メイリオ" panose="020B0604030504040204" pitchFamily="50" charset="-128"/>
            </a:endParaRPr>
          </a:p>
        </p:txBody>
      </p:sp>
      <p:sp>
        <p:nvSpPr>
          <p:cNvPr id="25" name="正方形/長方形 24">
            <a:extLst>
              <a:ext uri="{FF2B5EF4-FFF2-40B4-BE49-F238E27FC236}">
                <a16:creationId xmlns:a16="http://schemas.microsoft.com/office/drawing/2014/main" id="{3DBB9770-5A4A-2D20-010C-F49769B0A633}"/>
              </a:ext>
            </a:extLst>
          </p:cNvPr>
          <p:cNvSpPr/>
          <p:nvPr/>
        </p:nvSpPr>
        <p:spPr>
          <a:xfrm>
            <a:off x="4217995" y="4814899"/>
            <a:ext cx="2501121" cy="56016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579" b="1" dirty="0">
                <a:solidFill>
                  <a:schemeClr val="tx1"/>
                </a:solidFill>
                <a:latin typeface="メイリオ" panose="020B0604030504040204" pitchFamily="50" charset="-128"/>
                <a:ea typeface="メイリオ" panose="020B0604030504040204" pitchFamily="50" charset="-128"/>
              </a:rPr>
              <a:t>法定後見制度</a:t>
            </a:r>
            <a:endParaRPr lang="en-US" altLang="ja-JP" sz="1579" b="1" dirty="0">
              <a:solidFill>
                <a:schemeClr val="tx1"/>
              </a:solidFill>
              <a:latin typeface="メイリオ" panose="020B0604030504040204" pitchFamily="50" charset="-128"/>
              <a:ea typeface="メイリオ" panose="020B0604030504040204" pitchFamily="50" charset="-128"/>
            </a:endParaRPr>
          </a:p>
          <a:p>
            <a:pPr algn="ctr"/>
            <a:r>
              <a:rPr lang="en-US" altLang="ja-JP" sz="1052" b="1" dirty="0">
                <a:solidFill>
                  <a:srgbClr val="FF0000"/>
                </a:solidFill>
                <a:latin typeface="メイリオ" panose="020B0604030504040204" pitchFamily="50" charset="-128"/>
                <a:ea typeface="メイリオ" panose="020B0604030504040204" pitchFamily="50" charset="-128"/>
              </a:rPr>
              <a:t>※</a:t>
            </a:r>
            <a:r>
              <a:rPr lang="ja-JP" altLang="en-US" sz="1052" b="1" dirty="0">
                <a:solidFill>
                  <a:srgbClr val="FF0000"/>
                </a:solidFill>
                <a:latin typeface="メイリオ" panose="020B0604030504040204" pitchFamily="50" charset="-128"/>
                <a:ea typeface="メイリオ" panose="020B0604030504040204" pitchFamily="50" charset="-128"/>
              </a:rPr>
              <a:t>自分の意思能力がなくても</a:t>
            </a:r>
            <a:endParaRPr lang="en-US" altLang="ja-JP" sz="1052" b="1" dirty="0">
              <a:solidFill>
                <a:srgbClr val="FF0000"/>
              </a:solidFill>
              <a:latin typeface="メイリオ" panose="020B0604030504040204" pitchFamily="50" charset="-128"/>
              <a:ea typeface="メイリオ" panose="020B0604030504040204" pitchFamily="50" charset="-128"/>
            </a:endParaRPr>
          </a:p>
          <a:p>
            <a:pPr algn="ctr"/>
            <a:r>
              <a:rPr lang="ja-JP" altLang="en-US" sz="1052" b="1" dirty="0">
                <a:solidFill>
                  <a:srgbClr val="FF0000"/>
                </a:solidFill>
                <a:latin typeface="メイリオ" panose="020B0604030504040204" pitchFamily="50" charset="-128"/>
                <a:ea typeface="メイリオ" panose="020B0604030504040204" pitchFamily="50" charset="-128"/>
              </a:rPr>
              <a:t>使える唯一の制度</a:t>
            </a:r>
            <a:endParaRPr lang="en-US" altLang="ja-JP" sz="1052" b="1" dirty="0">
              <a:solidFill>
                <a:srgbClr val="FF0000"/>
              </a:solidFill>
              <a:latin typeface="メイリオ" panose="020B0604030504040204" pitchFamily="50" charset="-128"/>
              <a:ea typeface="メイリオ" panose="020B0604030504040204" pitchFamily="50" charset="-128"/>
            </a:endParaRPr>
          </a:p>
        </p:txBody>
      </p:sp>
      <p:sp>
        <p:nvSpPr>
          <p:cNvPr id="32" name="テキスト ボックス 31">
            <a:extLst>
              <a:ext uri="{FF2B5EF4-FFF2-40B4-BE49-F238E27FC236}">
                <a16:creationId xmlns:a16="http://schemas.microsoft.com/office/drawing/2014/main" id="{55D030FE-A59C-0E1E-2E01-A25CA7143FCB}"/>
              </a:ext>
            </a:extLst>
          </p:cNvPr>
          <p:cNvSpPr txBox="1"/>
          <p:nvPr/>
        </p:nvSpPr>
        <p:spPr>
          <a:xfrm>
            <a:off x="7357136" y="4365717"/>
            <a:ext cx="2415205" cy="523220"/>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被保険者の死亡を確認後、</a:t>
            </a:r>
          </a:p>
          <a:p>
            <a:r>
              <a:rPr lang="ja-JP" altLang="en-US" sz="1400" dirty="0">
                <a:latin typeface="メイリオ" panose="020B0604030504040204" pitchFamily="50" charset="-128"/>
                <a:ea typeface="メイリオ" panose="020B0604030504040204" pitchFamily="50" charset="-128"/>
              </a:rPr>
              <a:t>受取人へ保険金を支払う</a:t>
            </a:r>
          </a:p>
        </p:txBody>
      </p:sp>
      <p:sp>
        <p:nvSpPr>
          <p:cNvPr id="34" name="テキスト ボックス 33">
            <a:extLst>
              <a:ext uri="{FF2B5EF4-FFF2-40B4-BE49-F238E27FC236}">
                <a16:creationId xmlns:a16="http://schemas.microsoft.com/office/drawing/2014/main" id="{131AFEB4-0CBC-7B67-79E0-F6D85CE4B923}"/>
              </a:ext>
            </a:extLst>
          </p:cNvPr>
          <p:cNvSpPr txBox="1"/>
          <p:nvPr/>
        </p:nvSpPr>
        <p:spPr>
          <a:xfrm>
            <a:off x="7357135" y="3795929"/>
            <a:ext cx="2415205" cy="523220"/>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遺言の内容に則り、</a:t>
            </a:r>
          </a:p>
          <a:p>
            <a:r>
              <a:rPr lang="ja-JP" altLang="en-US" sz="1400" dirty="0">
                <a:latin typeface="メイリオ" panose="020B0604030504040204" pitchFamily="50" charset="-128"/>
                <a:ea typeface="メイリオ" panose="020B0604030504040204" pitchFamily="50" charset="-128"/>
              </a:rPr>
              <a:t>遺産分割を実行</a:t>
            </a:r>
          </a:p>
        </p:txBody>
      </p:sp>
      <p:sp>
        <p:nvSpPr>
          <p:cNvPr id="37" name="正方形/長方形 36">
            <a:extLst>
              <a:ext uri="{FF2B5EF4-FFF2-40B4-BE49-F238E27FC236}">
                <a16:creationId xmlns:a16="http://schemas.microsoft.com/office/drawing/2014/main" id="{1E2B82EA-5A01-C33F-BC08-0F55C3BF4F89}"/>
              </a:ext>
            </a:extLst>
          </p:cNvPr>
          <p:cNvSpPr/>
          <p:nvPr/>
        </p:nvSpPr>
        <p:spPr>
          <a:xfrm>
            <a:off x="3586340" y="3449384"/>
            <a:ext cx="3132776" cy="14555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579" dirty="0">
              <a:latin typeface="メイリオ" panose="020B0604030504040204" pitchFamily="50" charset="-128"/>
              <a:ea typeface="メイリオ" panose="020B0604030504040204" pitchFamily="50" charset="-128"/>
            </a:endParaRPr>
          </a:p>
        </p:txBody>
      </p:sp>
      <p:sp>
        <p:nvSpPr>
          <p:cNvPr id="29" name="四角形: 角を丸くする 28">
            <a:extLst>
              <a:ext uri="{FF2B5EF4-FFF2-40B4-BE49-F238E27FC236}">
                <a16:creationId xmlns:a16="http://schemas.microsoft.com/office/drawing/2014/main" id="{A93607C7-D2A4-9646-9286-6808FF3402D0}"/>
              </a:ext>
            </a:extLst>
          </p:cNvPr>
          <p:cNvSpPr/>
          <p:nvPr/>
        </p:nvSpPr>
        <p:spPr>
          <a:xfrm>
            <a:off x="474234" y="3145999"/>
            <a:ext cx="3282359" cy="2028300"/>
          </a:xfrm>
          <a:prstGeom prst="roundRect">
            <a:avLst>
              <a:gd name="adj" fmla="val 5298"/>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579" dirty="0">
              <a:latin typeface="メイリオ" panose="020B0604030504040204" pitchFamily="50" charset="-128"/>
              <a:ea typeface="メイリオ" panose="020B0604030504040204" pitchFamily="50" charset="-128"/>
            </a:endParaRPr>
          </a:p>
        </p:txBody>
      </p:sp>
      <p:sp>
        <p:nvSpPr>
          <p:cNvPr id="18" name="正方形/長方形 17">
            <a:extLst>
              <a:ext uri="{FF2B5EF4-FFF2-40B4-BE49-F238E27FC236}">
                <a16:creationId xmlns:a16="http://schemas.microsoft.com/office/drawing/2014/main" id="{EEED24F8-093D-A63A-5E5B-2734C492D0DF}"/>
              </a:ext>
            </a:extLst>
          </p:cNvPr>
          <p:cNvSpPr/>
          <p:nvPr/>
        </p:nvSpPr>
        <p:spPr>
          <a:xfrm>
            <a:off x="4217995" y="3323336"/>
            <a:ext cx="2501121" cy="420036"/>
          </a:xfrm>
          <a:prstGeom prst="rect">
            <a:avLst/>
          </a:prstGeom>
          <a:solidFill>
            <a:schemeClr val="bg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chemeClr val="bg1"/>
                </a:solidFill>
                <a:latin typeface="メイリオ" panose="020B0604030504040204" pitchFamily="50" charset="-128"/>
                <a:ea typeface="メイリオ" panose="020B0604030504040204" pitchFamily="50" charset="-128"/>
              </a:rPr>
              <a:t>生前贈与</a:t>
            </a:r>
          </a:p>
        </p:txBody>
      </p:sp>
      <p:sp>
        <p:nvSpPr>
          <p:cNvPr id="20" name="十字形 19">
            <a:extLst>
              <a:ext uri="{FF2B5EF4-FFF2-40B4-BE49-F238E27FC236}">
                <a16:creationId xmlns:a16="http://schemas.microsoft.com/office/drawing/2014/main" id="{1ED3E06D-F4BF-E6DC-5A82-DCFB7D5910B3}"/>
              </a:ext>
            </a:extLst>
          </p:cNvPr>
          <p:cNvSpPr/>
          <p:nvPr/>
        </p:nvSpPr>
        <p:spPr>
          <a:xfrm rot="2770181">
            <a:off x="6097067" y="3149566"/>
            <a:ext cx="546062" cy="546062"/>
          </a:xfrm>
          <a:prstGeom prst="plus">
            <a:avLst>
              <a:gd name="adj" fmla="val 41470"/>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579" dirty="0">
              <a:latin typeface="メイリオ" panose="020B0604030504040204" pitchFamily="50" charset="-128"/>
              <a:ea typeface="メイリオ" panose="020B0604030504040204" pitchFamily="50" charset="-128"/>
            </a:endParaRPr>
          </a:p>
        </p:txBody>
      </p:sp>
      <p:sp>
        <p:nvSpPr>
          <p:cNvPr id="12" name="正方形/長方形 11">
            <a:extLst>
              <a:ext uri="{FF2B5EF4-FFF2-40B4-BE49-F238E27FC236}">
                <a16:creationId xmlns:a16="http://schemas.microsoft.com/office/drawing/2014/main" id="{63FA67B2-D4A3-7440-1755-BD5C403E9EBC}"/>
              </a:ext>
            </a:extLst>
          </p:cNvPr>
          <p:cNvSpPr/>
          <p:nvPr/>
        </p:nvSpPr>
        <p:spPr>
          <a:xfrm>
            <a:off x="1085219" y="3323336"/>
            <a:ext cx="2501121" cy="42003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chemeClr val="tx1"/>
                </a:solidFill>
                <a:latin typeface="メイリオ" panose="020B0604030504040204" pitchFamily="50" charset="-128"/>
                <a:ea typeface="メイリオ" panose="020B0604030504040204" pitchFamily="50" charset="-128"/>
              </a:rPr>
              <a:t>生前贈与</a:t>
            </a:r>
          </a:p>
        </p:txBody>
      </p:sp>
      <p:sp>
        <p:nvSpPr>
          <p:cNvPr id="30" name="テキスト ボックス 29">
            <a:extLst>
              <a:ext uri="{FF2B5EF4-FFF2-40B4-BE49-F238E27FC236}">
                <a16:creationId xmlns:a16="http://schemas.microsoft.com/office/drawing/2014/main" id="{C323E363-024D-086A-90CA-5A56274BD087}"/>
              </a:ext>
            </a:extLst>
          </p:cNvPr>
          <p:cNvSpPr txBox="1"/>
          <p:nvPr/>
        </p:nvSpPr>
        <p:spPr>
          <a:xfrm>
            <a:off x="914129" y="4839729"/>
            <a:ext cx="2361162" cy="707886"/>
          </a:xfrm>
          <a:prstGeom prst="rect">
            <a:avLst/>
          </a:prstGeom>
          <a:solidFill>
            <a:srgbClr val="FF0000"/>
          </a:solidFill>
        </p:spPr>
        <p:txBody>
          <a:bodyPr wrap="square" rtlCol="0">
            <a:spAutoFit/>
          </a:bodyPr>
          <a:lstStyle/>
          <a:p>
            <a:pPr algn="ctr"/>
            <a:r>
              <a:rPr lang="ja-JP" altLang="en-US" sz="2000" b="1" dirty="0">
                <a:solidFill>
                  <a:schemeClr val="bg1"/>
                </a:solidFill>
                <a:latin typeface="メイリオ" panose="020B0604030504040204" pitchFamily="50" charset="-128"/>
                <a:ea typeface="メイリオ" panose="020B0604030504040204" pitchFamily="50" charset="-128"/>
              </a:rPr>
              <a:t>生前対策の</a:t>
            </a:r>
            <a:endParaRPr lang="en-US" altLang="ja-JP" sz="2000" b="1" dirty="0">
              <a:solidFill>
                <a:schemeClr val="bg1"/>
              </a:solidFill>
              <a:latin typeface="メイリオ" panose="020B0604030504040204" pitchFamily="50" charset="-128"/>
              <a:ea typeface="メイリオ" panose="020B0604030504040204" pitchFamily="50" charset="-128"/>
            </a:endParaRPr>
          </a:p>
          <a:p>
            <a:pPr algn="ctr"/>
            <a:r>
              <a:rPr lang="ja-JP" altLang="en-US" sz="2000" b="1" dirty="0">
                <a:solidFill>
                  <a:schemeClr val="bg1"/>
                </a:solidFill>
                <a:latin typeface="メイリオ" panose="020B0604030504040204" pitchFamily="50" charset="-128"/>
                <a:ea typeface="メイリオ" panose="020B0604030504040204" pitchFamily="50" charset="-128"/>
              </a:rPr>
              <a:t>タイミング</a:t>
            </a:r>
            <a:endParaRPr lang="en-US" altLang="ja-JP" sz="2000" b="1" dirty="0">
              <a:solidFill>
                <a:schemeClr val="bg1"/>
              </a:solidFill>
              <a:latin typeface="メイリオ" panose="020B0604030504040204" pitchFamily="50" charset="-128"/>
              <a:ea typeface="メイリオ" panose="020B0604030504040204" pitchFamily="50" charset="-128"/>
            </a:endParaRPr>
          </a:p>
        </p:txBody>
      </p:sp>
      <p:sp>
        <p:nvSpPr>
          <p:cNvPr id="39" name="矢印: 下 38">
            <a:extLst>
              <a:ext uri="{FF2B5EF4-FFF2-40B4-BE49-F238E27FC236}">
                <a16:creationId xmlns:a16="http://schemas.microsoft.com/office/drawing/2014/main" id="{BDA3266E-8AC9-DBB8-2C07-864A29A866EB}"/>
              </a:ext>
            </a:extLst>
          </p:cNvPr>
          <p:cNvSpPr/>
          <p:nvPr/>
        </p:nvSpPr>
        <p:spPr>
          <a:xfrm>
            <a:off x="5130850" y="5491674"/>
            <a:ext cx="614952" cy="344658"/>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579" dirty="0">
              <a:latin typeface="メイリオ" panose="020B0604030504040204" pitchFamily="50" charset="-128"/>
              <a:ea typeface="メイリオ" panose="020B0604030504040204" pitchFamily="50" charset="-128"/>
            </a:endParaRPr>
          </a:p>
        </p:txBody>
      </p:sp>
      <p:grpSp>
        <p:nvGrpSpPr>
          <p:cNvPr id="43" name="グループ化 42">
            <a:extLst>
              <a:ext uri="{FF2B5EF4-FFF2-40B4-BE49-F238E27FC236}">
                <a16:creationId xmlns:a16="http://schemas.microsoft.com/office/drawing/2014/main" id="{9975AC98-59E0-EAAF-0211-76A4FCB10DA6}"/>
              </a:ext>
            </a:extLst>
          </p:cNvPr>
          <p:cNvGrpSpPr/>
          <p:nvPr/>
        </p:nvGrpSpPr>
        <p:grpSpPr>
          <a:xfrm>
            <a:off x="3232543" y="2400190"/>
            <a:ext cx="648000" cy="648001"/>
            <a:chOff x="3077134" y="2864666"/>
            <a:chExt cx="648000" cy="648001"/>
          </a:xfrm>
        </p:grpSpPr>
        <p:sp>
          <p:nvSpPr>
            <p:cNvPr id="21" name="四角形: 角を丸くする 20">
              <a:extLst>
                <a:ext uri="{FF2B5EF4-FFF2-40B4-BE49-F238E27FC236}">
                  <a16:creationId xmlns:a16="http://schemas.microsoft.com/office/drawing/2014/main" id="{C506FD59-B87B-9462-DED9-181011BB8B13}"/>
                </a:ext>
              </a:extLst>
            </p:cNvPr>
            <p:cNvSpPr/>
            <p:nvPr/>
          </p:nvSpPr>
          <p:spPr>
            <a:xfrm>
              <a:off x="3077134" y="2864666"/>
              <a:ext cx="648000" cy="648000"/>
            </a:xfrm>
            <a:prstGeom prst="roundRect">
              <a:avLst/>
            </a:prstGeom>
            <a:solidFill>
              <a:schemeClr val="bg1"/>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 name="図 15" descr="シャツ が含まれている画像&#10;&#10;自動的に生成された説明">
              <a:extLst>
                <a:ext uri="{FF2B5EF4-FFF2-40B4-BE49-F238E27FC236}">
                  <a16:creationId xmlns:a16="http://schemas.microsoft.com/office/drawing/2014/main" id="{1D07C75C-9842-EFA8-3156-6080BF55044F}"/>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3172786" y="2893497"/>
              <a:ext cx="456697" cy="619170"/>
            </a:xfrm>
            <a:prstGeom prst="rect">
              <a:avLst/>
            </a:prstGeom>
          </p:spPr>
        </p:pic>
      </p:grpSp>
      <p:grpSp>
        <p:nvGrpSpPr>
          <p:cNvPr id="40" name="グループ化 39">
            <a:extLst>
              <a:ext uri="{FF2B5EF4-FFF2-40B4-BE49-F238E27FC236}">
                <a16:creationId xmlns:a16="http://schemas.microsoft.com/office/drawing/2014/main" id="{7AC2BC5E-A61F-A560-2AD5-5F854BF6B062}"/>
              </a:ext>
            </a:extLst>
          </p:cNvPr>
          <p:cNvGrpSpPr/>
          <p:nvPr/>
        </p:nvGrpSpPr>
        <p:grpSpPr>
          <a:xfrm>
            <a:off x="6432142" y="2408480"/>
            <a:ext cx="648000" cy="648000"/>
            <a:chOff x="6331514" y="2846735"/>
            <a:chExt cx="648000" cy="648000"/>
          </a:xfrm>
        </p:grpSpPr>
        <p:sp>
          <p:nvSpPr>
            <p:cNvPr id="26" name="四角形: 角を丸くする 25">
              <a:extLst>
                <a:ext uri="{FF2B5EF4-FFF2-40B4-BE49-F238E27FC236}">
                  <a16:creationId xmlns:a16="http://schemas.microsoft.com/office/drawing/2014/main" id="{46CC3825-C526-4B5C-7078-1BC24279F10B}"/>
                </a:ext>
              </a:extLst>
            </p:cNvPr>
            <p:cNvSpPr/>
            <p:nvPr/>
          </p:nvSpPr>
          <p:spPr>
            <a:xfrm>
              <a:off x="6331514" y="2846735"/>
              <a:ext cx="648000" cy="648000"/>
            </a:xfrm>
            <a:prstGeom prst="roundRect">
              <a:avLst/>
            </a:prstGeom>
            <a:solidFill>
              <a:schemeClr val="bg1"/>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6" name="図 35" descr="シャツ が含まれている画像&#10;&#10;自動的に生成された説明">
              <a:extLst>
                <a:ext uri="{FF2B5EF4-FFF2-40B4-BE49-F238E27FC236}">
                  <a16:creationId xmlns:a16="http://schemas.microsoft.com/office/drawing/2014/main" id="{713DB0EA-B2F9-1CC1-C186-84B66C00970D}"/>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362602" y="2910549"/>
              <a:ext cx="585824" cy="584186"/>
            </a:xfrm>
            <a:prstGeom prst="rect">
              <a:avLst/>
            </a:prstGeom>
          </p:spPr>
        </p:pic>
      </p:grpSp>
      <p:grpSp>
        <p:nvGrpSpPr>
          <p:cNvPr id="44" name="グループ化 43">
            <a:extLst>
              <a:ext uri="{FF2B5EF4-FFF2-40B4-BE49-F238E27FC236}">
                <a16:creationId xmlns:a16="http://schemas.microsoft.com/office/drawing/2014/main" id="{7D757D4B-B91E-54FC-EAAC-C8CE3F73BE52}"/>
              </a:ext>
            </a:extLst>
          </p:cNvPr>
          <p:cNvGrpSpPr/>
          <p:nvPr/>
        </p:nvGrpSpPr>
        <p:grpSpPr>
          <a:xfrm>
            <a:off x="9587004" y="2434368"/>
            <a:ext cx="648000" cy="648000"/>
            <a:chOff x="9476331" y="2822481"/>
            <a:chExt cx="648000" cy="648000"/>
          </a:xfrm>
        </p:grpSpPr>
        <p:sp>
          <p:nvSpPr>
            <p:cNvPr id="33" name="四角形: 角を丸くする 32">
              <a:extLst>
                <a:ext uri="{FF2B5EF4-FFF2-40B4-BE49-F238E27FC236}">
                  <a16:creationId xmlns:a16="http://schemas.microsoft.com/office/drawing/2014/main" id="{373C248D-F7F3-FCA5-A438-5C5A36EE35BC}"/>
                </a:ext>
              </a:extLst>
            </p:cNvPr>
            <p:cNvSpPr/>
            <p:nvPr/>
          </p:nvSpPr>
          <p:spPr>
            <a:xfrm>
              <a:off x="9476331" y="2822481"/>
              <a:ext cx="648000" cy="648000"/>
            </a:xfrm>
            <a:prstGeom prst="roundRect">
              <a:avLst/>
            </a:prstGeom>
            <a:solidFill>
              <a:schemeClr val="bg1"/>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2" name="図 41" descr="フロント, 立つ, シャツ が含まれている画像&#10;&#10;自動的に生成された説明">
              <a:extLst>
                <a:ext uri="{FF2B5EF4-FFF2-40B4-BE49-F238E27FC236}">
                  <a16:creationId xmlns:a16="http://schemas.microsoft.com/office/drawing/2014/main" id="{26DF5FF3-2B7E-47F5-9D06-8E68522AE4C0}"/>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9573264" y="2856154"/>
              <a:ext cx="454135" cy="614327"/>
            </a:xfrm>
            <a:prstGeom prst="rect">
              <a:avLst/>
            </a:prstGeom>
          </p:spPr>
        </p:pic>
      </p:grpSp>
    </p:spTree>
    <p:extLst>
      <p:ext uri="{BB962C8B-B14F-4D97-AF65-F5344CB8AC3E}">
        <p14:creationId xmlns:p14="http://schemas.microsoft.com/office/powerpoint/2010/main" val="2569919722"/>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DC84865-DE2D-67C6-773B-045B4C513F6E}"/>
              </a:ext>
            </a:extLst>
          </p:cNvPr>
          <p:cNvSpPr>
            <a:spLocks noGrp="1"/>
          </p:cNvSpPr>
          <p:nvPr>
            <p:ph type="title" idx="4294967295"/>
          </p:nvPr>
        </p:nvSpPr>
        <p:spPr>
          <a:xfrm>
            <a:off x="0" y="2235201"/>
            <a:ext cx="10691813" cy="3077028"/>
          </a:xfrm>
        </p:spPr>
        <p:txBody>
          <a:bodyPr>
            <a:normAutofit/>
          </a:bodyPr>
          <a:lstStyle/>
          <a:p>
            <a:pPr algn="ctr">
              <a:lnSpc>
                <a:spcPct val="120000"/>
              </a:lnSpc>
            </a:pPr>
            <a:r>
              <a:rPr lang="ja-JP" altLang="ja-JP" sz="4400" b="1" dirty="0">
                <a:solidFill>
                  <a:schemeClr val="bg1"/>
                </a:solidFill>
                <a:latin typeface="メイリオ" panose="020B0604030504040204" pitchFamily="50" charset="-128"/>
                <a:ea typeface="メイリオ" panose="020B0604030504040204" pitchFamily="50" charset="-128"/>
                <a:cs typeface="Meiryo"/>
                <a:sym typeface="Meiryo"/>
              </a:rPr>
              <a:t>【</a:t>
            </a:r>
            <a:r>
              <a:rPr lang="en-US" altLang="ja-JP" sz="4400" b="1" dirty="0">
                <a:solidFill>
                  <a:schemeClr val="bg1"/>
                </a:solidFill>
                <a:latin typeface="メイリオ" panose="020B0604030504040204" pitchFamily="50" charset="-128"/>
                <a:ea typeface="メイリオ" panose="020B0604030504040204" pitchFamily="50" charset="-128"/>
                <a:cs typeface="Meiryo"/>
                <a:sym typeface="Meiryo"/>
              </a:rPr>
              <a:t> </a:t>
            </a:r>
            <a:r>
              <a:rPr lang="ja-JP" altLang="ja-JP" sz="4400" b="1" dirty="0">
                <a:solidFill>
                  <a:schemeClr val="bg1"/>
                </a:solidFill>
                <a:latin typeface="メイリオ" panose="020B0604030504040204" pitchFamily="50" charset="-128"/>
                <a:ea typeface="メイリオ" panose="020B0604030504040204" pitchFamily="50" charset="-128"/>
                <a:cs typeface="Meiryo"/>
                <a:sym typeface="Meiryo"/>
              </a:rPr>
              <a:t>第</a:t>
            </a:r>
            <a:r>
              <a:rPr lang="ja-JP" altLang="en-US" sz="4400" b="1" dirty="0">
                <a:solidFill>
                  <a:schemeClr val="bg1"/>
                </a:solidFill>
                <a:latin typeface="メイリオ" panose="020B0604030504040204" pitchFamily="50" charset="-128"/>
                <a:ea typeface="メイリオ" panose="020B0604030504040204" pitchFamily="50" charset="-128"/>
                <a:cs typeface="Meiryo"/>
                <a:sym typeface="Meiryo"/>
              </a:rPr>
              <a:t>２</a:t>
            </a:r>
            <a:r>
              <a:rPr lang="ja-JP" altLang="ja-JP" sz="4400" b="1" dirty="0">
                <a:solidFill>
                  <a:schemeClr val="bg1"/>
                </a:solidFill>
                <a:latin typeface="メイリオ" panose="020B0604030504040204" pitchFamily="50" charset="-128"/>
                <a:ea typeface="メイリオ" panose="020B0604030504040204" pitchFamily="50" charset="-128"/>
                <a:cs typeface="Meiryo"/>
                <a:sym typeface="Meiryo"/>
              </a:rPr>
              <a:t>章</a:t>
            </a:r>
            <a:r>
              <a:rPr lang="en-US" altLang="ja-JP" sz="4400" b="1" dirty="0">
                <a:solidFill>
                  <a:schemeClr val="bg1"/>
                </a:solidFill>
                <a:latin typeface="メイリオ" panose="020B0604030504040204" pitchFamily="50" charset="-128"/>
                <a:ea typeface="メイリオ" panose="020B0604030504040204" pitchFamily="50" charset="-128"/>
                <a:cs typeface="Meiryo"/>
                <a:sym typeface="Meiryo"/>
              </a:rPr>
              <a:t> </a:t>
            </a:r>
            <a:r>
              <a:rPr lang="ja-JP" altLang="ja-JP" sz="4400" b="1" dirty="0">
                <a:solidFill>
                  <a:schemeClr val="bg1"/>
                </a:solidFill>
                <a:latin typeface="メイリオ" panose="020B0604030504040204" pitchFamily="50" charset="-128"/>
                <a:ea typeface="メイリオ" panose="020B0604030504040204" pitchFamily="50" charset="-128"/>
                <a:cs typeface="Meiryo"/>
                <a:sym typeface="Meiryo"/>
              </a:rPr>
              <a:t>】</a:t>
            </a:r>
            <a:br>
              <a:rPr lang="en-US" altLang="ja-JP" sz="4400" b="1" dirty="0">
                <a:solidFill>
                  <a:schemeClr val="bg1"/>
                </a:solidFill>
                <a:latin typeface="メイリオ" panose="020B0604030504040204" pitchFamily="50" charset="-128"/>
                <a:ea typeface="メイリオ" panose="020B0604030504040204" pitchFamily="50" charset="-128"/>
                <a:cs typeface="Meiryo"/>
                <a:sym typeface="Meiryo"/>
              </a:rPr>
            </a:br>
            <a:r>
              <a:rPr kumimoji="1" lang="ja-JP" altLang="en-US" sz="4400" b="1" dirty="0">
                <a:solidFill>
                  <a:schemeClr val="bg1"/>
                </a:solidFill>
                <a:latin typeface="メイリオ" panose="020B0604030504040204" pitchFamily="50" charset="-128"/>
                <a:ea typeface="メイリオ" panose="020B0604030504040204" pitchFamily="50" charset="-128"/>
              </a:rPr>
              <a:t>相続税対策</a:t>
            </a:r>
          </a:p>
        </p:txBody>
      </p:sp>
    </p:spTree>
    <p:extLst>
      <p:ext uri="{BB962C8B-B14F-4D97-AF65-F5344CB8AC3E}">
        <p14:creationId xmlns:p14="http://schemas.microsoft.com/office/powerpoint/2010/main" val="22030048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5A15FB7-7584-658C-6B0A-1C561D9E2E1E}"/>
              </a:ext>
            </a:extLst>
          </p:cNvPr>
          <p:cNvSpPr>
            <a:spLocks noGrp="1"/>
          </p:cNvSpPr>
          <p:nvPr>
            <p:ph type="title"/>
          </p:nvPr>
        </p:nvSpPr>
        <p:spPr/>
        <p:txBody>
          <a:bodyPr/>
          <a:lstStyle/>
          <a:p>
            <a:r>
              <a:rPr kumimoji="1" lang="ja-JP" altLang="en-US" b="1" dirty="0"/>
              <a:t>相続税対策</a:t>
            </a:r>
            <a:r>
              <a:rPr kumimoji="1" lang="ja-JP" altLang="en-US" dirty="0"/>
              <a:t>の概要</a:t>
            </a:r>
          </a:p>
        </p:txBody>
      </p:sp>
      <p:sp>
        <p:nvSpPr>
          <p:cNvPr id="29" name="テキスト ボックス 28">
            <a:extLst>
              <a:ext uri="{FF2B5EF4-FFF2-40B4-BE49-F238E27FC236}">
                <a16:creationId xmlns:a16="http://schemas.microsoft.com/office/drawing/2014/main" id="{96C46CE8-D718-5162-89CF-6C7FFE225728}"/>
              </a:ext>
            </a:extLst>
          </p:cNvPr>
          <p:cNvSpPr txBox="1"/>
          <p:nvPr/>
        </p:nvSpPr>
        <p:spPr>
          <a:xfrm>
            <a:off x="881063" y="1258888"/>
            <a:ext cx="8929687" cy="461665"/>
          </a:xfrm>
          <a:prstGeom prst="rect">
            <a:avLst/>
          </a:prstGeom>
          <a:noFill/>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相続税対策には、大きく２つの考え方があります。</a:t>
            </a:r>
            <a:endParaRPr lang="en-US" altLang="ja-JP" sz="2400" dirty="0">
              <a:latin typeface="メイリオ" panose="020B0604030504040204" pitchFamily="50" charset="-128"/>
              <a:ea typeface="メイリオ" panose="020B0604030504040204" pitchFamily="50" charset="-128"/>
            </a:endParaRPr>
          </a:p>
        </p:txBody>
      </p:sp>
      <p:sp>
        <p:nvSpPr>
          <p:cNvPr id="30" name="四角形: 角を丸くする 29">
            <a:extLst>
              <a:ext uri="{FF2B5EF4-FFF2-40B4-BE49-F238E27FC236}">
                <a16:creationId xmlns:a16="http://schemas.microsoft.com/office/drawing/2014/main" id="{0B121D9A-3DCE-982D-CF36-DF71E2CD6F04}"/>
              </a:ext>
            </a:extLst>
          </p:cNvPr>
          <p:cNvSpPr/>
          <p:nvPr/>
        </p:nvSpPr>
        <p:spPr>
          <a:xfrm>
            <a:off x="1065068" y="2446343"/>
            <a:ext cx="8745681" cy="752540"/>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400" b="1" dirty="0">
                <a:solidFill>
                  <a:schemeClr val="tx1"/>
                </a:solidFill>
                <a:latin typeface="メイリオ" panose="020B0604030504040204" pitchFamily="50" charset="-128"/>
                <a:ea typeface="メイリオ" panose="020B0604030504040204" pitchFamily="50" charset="-128"/>
              </a:rPr>
              <a:t>①相続税を抑える対策（節税対策）</a:t>
            </a:r>
          </a:p>
        </p:txBody>
      </p:sp>
      <p:sp>
        <p:nvSpPr>
          <p:cNvPr id="31" name="四角形: 角を丸くする 30">
            <a:extLst>
              <a:ext uri="{FF2B5EF4-FFF2-40B4-BE49-F238E27FC236}">
                <a16:creationId xmlns:a16="http://schemas.microsoft.com/office/drawing/2014/main" id="{BFCAB5CA-9C16-5A74-76AE-0453E892921D}"/>
              </a:ext>
            </a:extLst>
          </p:cNvPr>
          <p:cNvSpPr/>
          <p:nvPr/>
        </p:nvSpPr>
        <p:spPr>
          <a:xfrm>
            <a:off x="1065068" y="3433829"/>
            <a:ext cx="8745681" cy="752540"/>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400" b="1" dirty="0">
                <a:solidFill>
                  <a:schemeClr val="tx1"/>
                </a:solidFill>
                <a:latin typeface="メイリオ" panose="020B0604030504040204" pitchFamily="50" charset="-128"/>
                <a:ea typeface="メイリオ" panose="020B0604030504040204" pitchFamily="50" charset="-128"/>
              </a:rPr>
              <a:t>②納税に必要な資金を準備する対策（納税資金対策）</a:t>
            </a:r>
          </a:p>
        </p:txBody>
      </p:sp>
    </p:spTree>
    <p:extLst>
      <p:ext uri="{BB962C8B-B14F-4D97-AF65-F5344CB8AC3E}">
        <p14:creationId xmlns:p14="http://schemas.microsoft.com/office/powerpoint/2010/main" val="1772082"/>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2709</Words>
  <Application>Microsoft Office PowerPoint</Application>
  <PresentationFormat>ユーザー設定</PresentationFormat>
  <Paragraphs>403</Paragraphs>
  <Slides>32</Slides>
  <Notes>19</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32</vt:i4>
      </vt:variant>
    </vt:vector>
  </HeadingPairs>
  <TitlesOfParts>
    <vt:vector size="39" baseType="lpstr">
      <vt:lpstr>Meiryo</vt:lpstr>
      <vt:lpstr>Meiryo</vt:lpstr>
      <vt:lpstr>Aptos</vt:lpstr>
      <vt:lpstr>Aptos Display</vt:lpstr>
      <vt:lpstr>Arial</vt:lpstr>
      <vt:lpstr>Wingdings</vt:lpstr>
      <vt:lpstr>Office テーマ</vt:lpstr>
      <vt:lpstr>PowerPoint プレゼンテーション</vt:lpstr>
      <vt:lpstr>事務所概要</vt:lpstr>
      <vt:lpstr>講師紹介</vt:lpstr>
      <vt:lpstr>目次</vt:lpstr>
      <vt:lpstr>【 第１章 】 生前対策</vt:lpstr>
      <vt:lpstr>生前対策とは</vt:lpstr>
      <vt:lpstr>生前対策はいつできる？</vt:lpstr>
      <vt:lpstr>【 第２章 】 相続税対策</vt:lpstr>
      <vt:lpstr>相続税対策の概要</vt:lpstr>
      <vt:lpstr>相続税対策の種類</vt:lpstr>
      <vt:lpstr>①生前贈与</vt:lpstr>
      <vt:lpstr>①生前贈与</vt:lpstr>
      <vt:lpstr>①生前贈与</vt:lpstr>
      <vt:lpstr>②財産の『評価額』を下げる</vt:lpstr>
      <vt:lpstr>②財産の『評価額』を下げる</vt:lpstr>
      <vt:lpstr>③相続人を増やして非課税枠を追加</vt:lpstr>
      <vt:lpstr>④生命保険を活用する</vt:lpstr>
      <vt:lpstr>PowerPoint プレゼンテーション</vt:lpstr>
      <vt:lpstr>争族対策の概要</vt:lpstr>
      <vt:lpstr>遺言書の種類</vt:lpstr>
      <vt:lpstr>遺産分割の流れ</vt:lpstr>
      <vt:lpstr>PowerPoint プレゼンテーション</vt:lpstr>
      <vt:lpstr>認知症対策の概要</vt:lpstr>
      <vt:lpstr>認知症対策の種類</vt:lpstr>
      <vt:lpstr>①民事信託とは</vt:lpstr>
      <vt:lpstr>②任意後見契約とは</vt:lpstr>
      <vt:lpstr>③法定後見制度とは</vt:lpstr>
      <vt:lpstr>任意後見制度と法定後見制度の違い</vt:lpstr>
      <vt:lpstr>PowerPoint プレゼンテーション</vt:lpstr>
      <vt:lpstr>生前対策でできること</vt:lpstr>
      <vt:lpstr>生前対策のすすめ</vt:lpstr>
      <vt:lpstr>お問い合わせ</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2024-06-19T08:03:33Z</dcterms:created>
  <dcterms:modified xsi:type="dcterms:W3CDTF">2024-06-19T08:05:22Z</dcterms:modified>
</cp:coreProperties>
</file>