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303" r:id="rId7"/>
    <p:sldId id="261" r:id="rId8"/>
    <p:sldId id="304" r:id="rId9"/>
    <p:sldId id="305" r:id="rId10"/>
    <p:sldId id="306" r:id="rId11"/>
    <p:sldId id="307" r:id="rId12"/>
    <p:sldId id="262" r:id="rId13"/>
    <p:sldId id="263" r:id="rId14"/>
    <p:sldId id="264" r:id="rId15"/>
    <p:sldId id="265" r:id="rId16"/>
    <p:sldId id="266" r:id="rId17"/>
    <p:sldId id="267" r:id="rId18"/>
    <p:sldId id="268" r:id="rId19"/>
    <p:sldId id="293" r:id="rId20"/>
    <p:sldId id="269" r:id="rId21"/>
    <p:sldId id="270" r:id="rId22"/>
    <p:sldId id="271" r:id="rId23"/>
    <p:sldId id="272" r:id="rId24"/>
    <p:sldId id="273" r:id="rId25"/>
    <p:sldId id="274" r:id="rId26"/>
    <p:sldId id="294" r:id="rId27"/>
    <p:sldId id="295" r:id="rId28"/>
    <p:sldId id="296" r:id="rId29"/>
    <p:sldId id="297" r:id="rId30"/>
    <p:sldId id="275" r:id="rId31"/>
    <p:sldId id="276" r:id="rId32"/>
    <p:sldId id="278" r:id="rId33"/>
    <p:sldId id="298" r:id="rId34"/>
    <p:sldId id="299" r:id="rId35"/>
    <p:sldId id="300" r:id="rId36"/>
    <p:sldId id="277" r:id="rId37"/>
    <p:sldId id="301" r:id="rId38"/>
    <p:sldId id="282" r:id="rId39"/>
    <p:sldId id="302" r:id="rId40"/>
    <p:sldId id="279" r:id="rId41"/>
    <p:sldId id="280" r:id="rId42"/>
    <p:sldId id="281" r:id="rId43"/>
  </p:sldIdLst>
  <p:sldSz cx="10691813" cy="7559675"/>
  <p:notesSz cx="6805613" cy="99393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30">
          <p15:clr>
            <a:srgbClr val="A4A3A4"/>
          </p15:clr>
        </p15:guide>
        <p15:guide id="2" pos="2143">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6" roundtripDataSignature="AMtx7mhd2l+gq+Im9apgdubF3iD26Pd+u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767"/>
    <a:srgbClr val="5B8B2E"/>
    <a:srgbClr val="ED7D31"/>
    <a:srgbClr val="741B0F"/>
    <a:srgbClr val="4472C4"/>
    <a:srgbClr val="C55A11"/>
    <a:srgbClr val="E2F0D9"/>
    <a:srgbClr val="E6E6E6"/>
    <a:srgbClr val="FF9900"/>
    <a:srgbClr val="0941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87533" autoAdjust="0"/>
  </p:normalViewPr>
  <p:slideViewPr>
    <p:cSldViewPr snapToGrid="0">
      <p:cViewPr varScale="1">
        <p:scale>
          <a:sx n="85" d="100"/>
          <a:sy n="85" d="100"/>
        </p:scale>
        <p:origin x="2010" y="96"/>
      </p:cViewPr>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売上高</c:v>
                </c:pt>
              </c:strCache>
            </c:strRef>
          </c:tx>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559A-4DD2-A3AC-08F43EAB60EA}"/>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559A-4DD2-A3AC-08F43EAB60EA}"/>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559A-4DD2-A3AC-08F43EAB60EA}"/>
              </c:ext>
            </c:extLst>
          </c:dPt>
          <c:dPt>
            <c:idx val="3"/>
            <c:bubble3D val="0"/>
            <c:spPr>
              <a:pattFill prst="ltUpDiag">
                <a:fgClr>
                  <a:schemeClr val="accent4"/>
                </a:fgClr>
                <a:bgClr>
                  <a:schemeClr val="accent4">
                    <a:lumMod val="20000"/>
                    <a:lumOff val="80000"/>
                  </a:schemeClr>
                </a:bgClr>
              </a:pattFill>
              <a:ln w="19050">
                <a:solidFill>
                  <a:schemeClr val="lt1"/>
                </a:solidFill>
              </a:ln>
              <a:effectLst>
                <a:innerShdw blurRad="114300">
                  <a:schemeClr val="accent4"/>
                </a:innerShdw>
              </a:effectLst>
            </c:spPr>
            <c:extLst>
              <c:ext xmlns:c16="http://schemas.microsoft.com/office/drawing/2014/chart" uri="{C3380CC4-5D6E-409C-BE32-E72D297353CC}">
                <c16:uniqueId val="{00000007-559A-4DD2-A3AC-08F43EAB60EA}"/>
              </c:ext>
            </c:extLst>
          </c:dPt>
          <c:cat>
            <c:strRef>
              <c:f>Sheet1!$A$2:$A$5</c:f>
              <c:strCache>
                <c:ptCount val="2"/>
                <c:pt idx="0">
                  <c:v>第 1 四半期</c:v>
                </c:pt>
                <c:pt idx="1">
                  <c:v>第 2 四半期</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0-4576-4234-9F8D-E0420AA51C9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sz="1200" b="1" dirty="0">
                <a:latin typeface="メイリオ" panose="020B0604030504040204" pitchFamily="50" charset="-128"/>
                <a:ea typeface="メイリオ" panose="020B0604030504040204" pitchFamily="50" charset="-128"/>
              </a:rPr>
              <a:t>遺産分割事件のうち認容・調停成立件数における遺産の価額別割合</a:t>
            </a:r>
            <a:endParaRPr lang="en-US" altLang="ja-JP" sz="1200" b="1" dirty="0">
              <a:latin typeface="メイリオ" panose="020B0604030504040204" pitchFamily="50" charset="-128"/>
              <a:ea typeface="メイリオ" panose="020B0604030504040204" pitchFamily="50" charset="-128"/>
            </a:endParaRPr>
          </a:p>
        </c:rich>
      </c:tx>
      <c:layout>
        <c:manualLayout>
          <c:xMode val="edge"/>
          <c:yMode val="edge"/>
          <c:x val="0.17713961121455132"/>
          <c:y val="1.1528586127842943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pieChart>
        <c:varyColors val="1"/>
        <c:ser>
          <c:idx val="0"/>
          <c:order val="0"/>
          <c:tx>
            <c:strRef>
              <c:f>Sheet1!$B$1</c:f>
              <c:strCache>
                <c:ptCount val="1"/>
                <c:pt idx="0">
                  <c:v>列1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7B1-48F9-816E-284A60ED13E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7B1-48F9-816E-284A60ED13E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1-46FB-4CEF-B4AD-0B01ADEF8E9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2-46FB-4CEF-B4AD-0B01ADEF8E9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3-46FB-4CEF-B4AD-0B01ADEF8E9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4-46FB-4CEF-B4AD-0B01ADEF8E91}"/>
              </c:ext>
            </c:extLst>
          </c:dPt>
          <c:dLbls>
            <c:dLbl>
              <c:idx val="0"/>
              <c:layout>
                <c:manualLayout>
                  <c:x val="2.4699696560476957E-2"/>
                  <c:y val="-8.646439595882259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7B1-48F9-816E-284A60ED13EC}"/>
                </c:ext>
              </c:extLst>
            </c:dLbl>
            <c:dLbl>
              <c:idx val="1"/>
              <c:layout>
                <c:manualLayout>
                  <c:x val="-6.7042033521294592E-2"/>
                  <c:y val="-4.323219797941114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7B1-48F9-816E-284A60ED13EC}"/>
                </c:ext>
              </c:extLst>
            </c:dLbl>
            <c:dLbl>
              <c:idx val="2"/>
              <c:layout>
                <c:manualLayout>
                  <c:x val="-6.5277769481260545E-2"/>
                  <c:y val="4.562506042295386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6FB-4CEF-B4AD-0B01ADEF8E91}"/>
                </c:ext>
              </c:extLst>
            </c:dLbl>
            <c:dLbl>
              <c:idx val="3"/>
              <c:layout>
                <c:manualLayout>
                  <c:x val="-0.18701198824361123"/>
                  <c:y val="4.366724324726681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46FB-4CEF-B4AD-0B01ADEF8E91}"/>
                </c:ext>
              </c:extLst>
            </c:dLbl>
            <c:dLbl>
              <c:idx val="4"/>
              <c:layout>
                <c:manualLayout>
                  <c:x val="-7.762761776149904E-2"/>
                  <c:y val="1.239870828890259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6FB-4CEF-B4AD-0B01ADEF8E91}"/>
                </c:ext>
              </c:extLst>
            </c:dLbl>
            <c:dLbl>
              <c:idx val="5"/>
              <c:layout>
                <c:manualLayout>
                  <c:x val="4.5870865040885778E-2"/>
                  <c:y val="3.099677072225641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46FB-4CEF-B4AD-0B01ADEF8E91}"/>
                </c:ext>
              </c:extLst>
            </c:dLbl>
            <c:numFmt formatCode="0.0%" sourceLinked="0"/>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ja-JP"/>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Sheet1!$A$2:$A$7</c:f>
              <c:strCache>
                <c:ptCount val="6"/>
                <c:pt idx="0">
                  <c:v>1000万円以下</c:v>
                </c:pt>
                <c:pt idx="1">
                  <c:v>5000万円以下</c:v>
                </c:pt>
                <c:pt idx="2">
                  <c:v>１億円以下</c:v>
                </c:pt>
                <c:pt idx="3">
                  <c:v>５億円以下</c:v>
                </c:pt>
                <c:pt idx="4">
                  <c:v>５億円を超える</c:v>
                </c:pt>
                <c:pt idx="5">
                  <c:v>算定不能・不詳</c:v>
                </c:pt>
              </c:strCache>
            </c:strRef>
          </c:cat>
          <c:val>
            <c:numRef>
              <c:f>Sheet1!$B$2:$B$7</c:f>
              <c:numCache>
                <c:formatCode>General</c:formatCode>
                <c:ptCount val="6"/>
                <c:pt idx="0">
                  <c:v>2448</c:v>
                </c:pt>
                <c:pt idx="1">
                  <c:v>3166</c:v>
                </c:pt>
                <c:pt idx="2">
                  <c:v>863</c:v>
                </c:pt>
                <c:pt idx="3">
                  <c:v>494</c:v>
                </c:pt>
                <c:pt idx="4">
                  <c:v>33</c:v>
                </c:pt>
                <c:pt idx="5">
                  <c:v>230</c:v>
                </c:pt>
              </c:numCache>
            </c:numRef>
          </c:val>
          <c:extLst>
            <c:ext xmlns:c16="http://schemas.microsoft.com/office/drawing/2014/chart" uri="{C3380CC4-5D6E-409C-BE32-E72D297353CC}">
              <c16:uniqueId val="{00000000-46FB-4CEF-B4AD-0B01ADEF8E91}"/>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0.28202</cdr:x>
      <cdr:y>0.19068</cdr:y>
    </cdr:from>
    <cdr:to>
      <cdr:x>0.72038</cdr:x>
      <cdr:y>0.89945</cdr:y>
    </cdr:to>
    <cdr:sp macro="" textlink="">
      <cdr:nvSpPr>
        <cdr:cNvPr id="2" name="部分円 1">
          <a:extLst xmlns:a="http://schemas.openxmlformats.org/drawingml/2006/main">
            <a:ext uri="{FF2B5EF4-FFF2-40B4-BE49-F238E27FC236}">
              <a16:creationId xmlns:a16="http://schemas.microsoft.com/office/drawing/2014/main" id="{18128411-B5F7-F815-DBD1-440C512D0B07}"/>
            </a:ext>
          </a:extLst>
        </cdr:cNvPr>
        <cdr:cNvSpPr/>
      </cdr:nvSpPr>
      <cdr:spPr>
        <a:xfrm xmlns:a="http://schemas.openxmlformats.org/drawingml/2006/main">
          <a:off x="2030112" y="840220"/>
          <a:ext cx="3155524" cy="3123151"/>
        </a:xfrm>
        <a:prstGeom xmlns:a="http://schemas.openxmlformats.org/drawingml/2006/main" prst="pie">
          <a:avLst>
            <a:gd name="adj1" fmla="val 16181158"/>
            <a:gd name="adj2" fmla="val 11392923"/>
          </a:avLst>
        </a:prstGeom>
        <a:noFill xmlns:a="http://schemas.openxmlformats.org/drawingml/2006/main"/>
        <a:ln xmlns:a="http://schemas.openxmlformats.org/drawingml/2006/main" w="57150">
          <a:solidFill>
            <a:srgbClr val="FF0000"/>
          </a:solidFill>
        </a:ln>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2" y="1"/>
            <a:ext cx="2948082" cy="497367"/>
          </a:xfrm>
          <a:prstGeom prst="rect">
            <a:avLst/>
          </a:prstGeom>
          <a:noFill/>
          <a:ln>
            <a:noFill/>
          </a:ln>
        </p:spPr>
        <p:txBody>
          <a:bodyPr spcFirstLastPara="1" wrap="square" lIns="92225" tIns="46100" rIns="92225" bIns="46100" anchor="t"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7531" y="1"/>
            <a:ext cx="2948082" cy="497367"/>
          </a:xfrm>
          <a:prstGeom prst="rect">
            <a:avLst/>
          </a:prstGeom>
          <a:noFill/>
          <a:ln>
            <a:noFill/>
          </a:ln>
        </p:spPr>
        <p:txBody>
          <a:bodyPr spcFirstLastPara="1" wrap="square" lIns="92225" tIns="46100" rIns="92225" bIns="46100" anchor="t" anchorCtr="0">
            <a:noAutofit/>
          </a:bodyPr>
          <a:lstStyle>
            <a:lvl1pPr marR="0" lvl="0" algn="r"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lvl1pPr marL="457200" marR="0" lvl="0" indent="-228600" algn="l" rtl="0">
              <a:lnSpc>
                <a:spcPct val="100000"/>
              </a:lnSpc>
              <a:spcBef>
                <a:spcPts val="392"/>
              </a:spcBef>
              <a:spcAft>
                <a:spcPts val="0"/>
              </a:spcAft>
              <a:buClr>
                <a:srgbClr val="000000"/>
              </a:buClr>
              <a:buSzPts val="1400"/>
              <a:buFont typeface="Arial"/>
              <a:buNone/>
              <a:defRPr sz="1306" b="0" i="0" u="none" strike="noStrike" cap="none">
                <a:solidFill>
                  <a:schemeClr val="dk1"/>
                </a:solidFill>
                <a:latin typeface="Times New Roman"/>
                <a:ea typeface="Times New Roman"/>
                <a:cs typeface="Times New Roman"/>
                <a:sym typeface="Times New Roman"/>
              </a:defRPr>
            </a:lvl1pPr>
            <a:lvl2pPr marL="914400" marR="0" lvl="1" indent="-228600" algn="l" rtl="0">
              <a:lnSpc>
                <a:spcPct val="100000"/>
              </a:lnSpc>
              <a:spcBef>
                <a:spcPts val="392"/>
              </a:spcBef>
              <a:spcAft>
                <a:spcPts val="0"/>
              </a:spcAft>
              <a:buClr>
                <a:srgbClr val="000000"/>
              </a:buClr>
              <a:buSzPts val="1400"/>
              <a:buFont typeface="Arial"/>
              <a:buNone/>
              <a:defRPr sz="1306" b="0" i="0" u="none" strike="noStrike" cap="none">
                <a:solidFill>
                  <a:schemeClr val="dk1"/>
                </a:solidFill>
                <a:latin typeface="Times New Roman"/>
                <a:ea typeface="Times New Roman"/>
                <a:cs typeface="Times New Roman"/>
                <a:sym typeface="Times New Roman"/>
              </a:defRPr>
            </a:lvl2pPr>
            <a:lvl3pPr marL="1371600" marR="0" lvl="2" indent="-228600" algn="l" rtl="0">
              <a:lnSpc>
                <a:spcPct val="100000"/>
              </a:lnSpc>
              <a:spcBef>
                <a:spcPts val="392"/>
              </a:spcBef>
              <a:spcAft>
                <a:spcPts val="0"/>
              </a:spcAft>
              <a:buClr>
                <a:srgbClr val="000000"/>
              </a:buClr>
              <a:buSzPts val="1400"/>
              <a:buFont typeface="Arial"/>
              <a:buNone/>
              <a:defRPr sz="1306" b="0" i="0" u="none" strike="noStrike" cap="none">
                <a:solidFill>
                  <a:schemeClr val="dk1"/>
                </a:solidFill>
                <a:latin typeface="Times New Roman"/>
                <a:ea typeface="Times New Roman"/>
                <a:cs typeface="Times New Roman"/>
                <a:sym typeface="Times New Roman"/>
              </a:defRPr>
            </a:lvl3pPr>
            <a:lvl4pPr marL="1828800" marR="0" lvl="3" indent="-228600" algn="l" rtl="0">
              <a:lnSpc>
                <a:spcPct val="100000"/>
              </a:lnSpc>
              <a:spcBef>
                <a:spcPts val="392"/>
              </a:spcBef>
              <a:spcAft>
                <a:spcPts val="0"/>
              </a:spcAft>
              <a:buClr>
                <a:srgbClr val="000000"/>
              </a:buClr>
              <a:buSzPts val="1400"/>
              <a:buFont typeface="Arial"/>
              <a:buNone/>
              <a:defRPr sz="1306" b="0" i="0" u="none" strike="noStrike" cap="none">
                <a:solidFill>
                  <a:schemeClr val="dk1"/>
                </a:solidFill>
                <a:latin typeface="Times New Roman"/>
                <a:ea typeface="Times New Roman"/>
                <a:cs typeface="Times New Roman"/>
                <a:sym typeface="Times New Roman"/>
              </a:defRPr>
            </a:lvl4pPr>
            <a:lvl5pPr marL="2286000" marR="0" lvl="4" indent="-228600" algn="l" rtl="0">
              <a:lnSpc>
                <a:spcPct val="100000"/>
              </a:lnSpc>
              <a:spcBef>
                <a:spcPts val="392"/>
              </a:spcBef>
              <a:spcAft>
                <a:spcPts val="0"/>
              </a:spcAft>
              <a:buClr>
                <a:srgbClr val="000000"/>
              </a:buClr>
              <a:buSzPts val="1400"/>
              <a:buFont typeface="Arial"/>
              <a:buNone/>
              <a:defRPr sz="1306" b="0" i="0" u="none" strike="noStrike" cap="none">
                <a:solidFill>
                  <a:schemeClr val="dk1"/>
                </a:solidFill>
                <a:latin typeface="Times New Roman"/>
                <a:ea typeface="Times New Roman"/>
                <a:cs typeface="Times New Roman"/>
                <a:sym typeface="Times New Roman"/>
              </a:defRPr>
            </a:lvl5pPr>
            <a:lvl6pPr marL="2743200" marR="0" lvl="5" indent="-228600" algn="l" rtl="0">
              <a:lnSpc>
                <a:spcPct val="100000"/>
              </a:lnSpc>
              <a:spcBef>
                <a:spcPts val="0"/>
              </a:spcBef>
              <a:spcAft>
                <a:spcPts val="0"/>
              </a:spcAft>
              <a:buClr>
                <a:srgbClr val="000000"/>
              </a:buClr>
              <a:buSzPts val="1400"/>
              <a:buFont typeface="Arial"/>
              <a:buNone/>
              <a:defRPr sz="1306"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306"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306"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30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2" y="9441972"/>
            <a:ext cx="2948082" cy="497367"/>
          </a:xfrm>
          <a:prstGeom prst="rect">
            <a:avLst/>
          </a:prstGeom>
          <a:noFill/>
          <a:ln>
            <a:noFill/>
          </a:ln>
        </p:spPr>
        <p:txBody>
          <a:bodyPr spcFirstLastPara="1" wrap="square" lIns="92225" tIns="46100" rIns="92225" bIns="46100" anchor="b"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7531" y="9441972"/>
            <a:ext cx="2948082" cy="497367"/>
          </a:xfrm>
          <a:prstGeom prst="rect">
            <a:avLst/>
          </a:prstGeom>
          <a:noFill/>
          <a:ln>
            <a:noFill/>
          </a:ln>
        </p:spPr>
        <p:txBody>
          <a:bodyPr spcFirstLastPara="1" wrap="square" lIns="92225" tIns="46100" rIns="92225" bIns="46100" anchor="b" anchorCtr="0">
            <a:noAutofit/>
          </a:bodyPr>
          <a:lstStyle/>
          <a:p>
            <a:pPr marL="0" marR="0" lvl="0" indent="0" algn="r" rtl="0">
              <a:lnSpc>
                <a:spcPct val="100000"/>
              </a:lnSpc>
              <a:spcBef>
                <a:spcPts val="0"/>
              </a:spcBef>
              <a:spcAft>
                <a:spcPts val="0"/>
              </a:spcAft>
              <a:buNone/>
            </a:pPr>
            <a:fld id="{00000000-1234-1234-1234-123412341234}" type="slidenum">
              <a:rPr lang="ja-JP" sz="1300" b="0" i="0" u="none" strike="noStrike" cap="none">
                <a:solidFill>
                  <a:schemeClr val="dk1"/>
                </a:solidFill>
                <a:latin typeface="Meiryo"/>
                <a:ea typeface="Meiryo"/>
                <a:cs typeface="Meiryo"/>
                <a:sym typeface="Meiryo"/>
              </a:rPr>
              <a:t>‹#›</a:t>
            </a:fld>
            <a:endParaRPr sz="1300" b="0" i="0" u="none" strike="noStrike" cap="none">
              <a:solidFill>
                <a:schemeClr val="dk1"/>
              </a:solidFill>
              <a:latin typeface="Meiryo"/>
              <a:ea typeface="Meiryo"/>
              <a:cs typeface="Meiryo"/>
              <a:sym typeface="Meiryo"/>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
        <p:cNvGrpSpPr/>
        <p:nvPr/>
      </p:nvGrpSpPr>
      <p:grpSpPr>
        <a:xfrm>
          <a:off x="0" y="0"/>
          <a:ext cx="0" cy="0"/>
          <a:chOff x="0" y="0"/>
          <a:chExt cx="0" cy="0"/>
        </a:xfrm>
      </p:grpSpPr>
      <p:sp>
        <p:nvSpPr>
          <p:cNvPr id="24" name="Google Shape;24;p1: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 name="Google Shape;25;p1: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0"/>
              </a:spcBef>
              <a:spcAft>
                <a:spcPts val="0"/>
              </a:spcAft>
              <a:buSzPts val="1400"/>
              <a:buNone/>
            </a:pPr>
            <a:endParaRPr>
              <a:latin typeface="Meiryo"/>
              <a:ea typeface="Meiryo"/>
              <a:cs typeface="Meiryo"/>
              <a:sym typeface="Meiryo"/>
            </a:endParaRPr>
          </a:p>
        </p:txBody>
      </p:sp>
      <p:sp>
        <p:nvSpPr>
          <p:cNvPr id="26" name="Google Shape;26;p1:notes"/>
          <p:cNvSpPr txBox="1">
            <a:spLocks noGrp="1"/>
          </p:cNvSpPr>
          <p:nvPr>
            <p:ph type="sldNum" idx="12"/>
          </p:nvPr>
        </p:nvSpPr>
        <p:spPr>
          <a:xfrm>
            <a:off x="3857531" y="9441972"/>
            <a:ext cx="2948082" cy="497367"/>
          </a:xfrm>
          <a:prstGeom prst="rect">
            <a:avLst/>
          </a:prstGeom>
          <a:noFill/>
          <a:ln>
            <a:noFill/>
          </a:ln>
        </p:spPr>
        <p:txBody>
          <a:bodyPr spcFirstLastPara="1" wrap="square" lIns="92225" tIns="46100" rIns="92225" bIns="461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latin typeface="Meiryo"/>
                <a:ea typeface="Meiryo"/>
                <a:cs typeface="Meiryo"/>
                <a:sym typeface="Meiryo"/>
              </a:rPr>
              <a:t>1</a:t>
            </a:fld>
            <a:endParaRPr>
              <a:latin typeface="Meiryo"/>
              <a:ea typeface="Meiryo"/>
              <a:cs typeface="Meiryo"/>
              <a:sym typeface="Meiryo"/>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5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sym typeface="Meiryo"/>
            </a:endParaRPr>
          </a:p>
        </p:txBody>
      </p:sp>
      <p:sp>
        <p:nvSpPr>
          <p:cNvPr id="63" name="Google Shape;63;p5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8039160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5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sym typeface="Meiryo"/>
            </a:endParaRPr>
          </a:p>
        </p:txBody>
      </p:sp>
      <p:sp>
        <p:nvSpPr>
          <p:cNvPr id="63" name="Google Shape;63;p5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607740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57: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70" name="Google Shape;70;p57: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58: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77" name="Google Shape;77;p58: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59: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84" name="Google Shape;84;p59: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60: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92" name="Google Shape;92;p60: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1: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98" name="Google Shape;98;p61: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62: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06" name="Google Shape;106;p62: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6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12" name="Google Shape;112;p6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1: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98" name="Google Shape;98;p61: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827001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p2: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34" name="Google Shape;34;p2: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65: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18" name="Google Shape;118;p65: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6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24" name="Google Shape;124;p6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7: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kumimoji="0" sz="1800" b="0" i="0" u="none" strike="noStrike" cap="none" dirty="0">
              <a:solidFill>
                <a:schemeClr val="tx1"/>
              </a:solidFill>
              <a:latin typeface="メイリオ" panose="020B0604030504040204" pitchFamily="50" charset="-128"/>
              <a:ea typeface="メイリオ" panose="020B0604030504040204" pitchFamily="50" charset="-128"/>
              <a:cs typeface="Arial"/>
              <a:sym typeface="Meiryo"/>
            </a:endParaRPr>
          </a:p>
        </p:txBody>
      </p:sp>
      <p:sp>
        <p:nvSpPr>
          <p:cNvPr id="135" name="Google Shape;135;p67: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68: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42" name="Google Shape;142;p68: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72: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50" name="Google Shape;150;p72: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7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56" name="Google Shape;156;p7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7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56" name="Google Shape;156;p7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6561947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7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56" name="Google Shape;156;p7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988688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7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56" name="Google Shape;156;p7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561243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7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56" name="Google Shape;156;p7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96722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3: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41" name="Google Shape;41;p3: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74: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64" name="Google Shape;164;p74: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de84561b4f_4_19: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de84561b4f_4_19:notes"/>
          <p:cNvSpPr txBox="1">
            <a:spLocks noGrp="1"/>
          </p:cNvSpPr>
          <p:nvPr>
            <p:ph type="body" idx="1"/>
          </p:nvPr>
        </p:nvSpPr>
        <p:spPr>
          <a:xfrm>
            <a:off x="907844" y="4720986"/>
            <a:ext cx="4989900" cy="4473000"/>
          </a:xfrm>
          <a:prstGeom prst="rect">
            <a:avLst/>
          </a:prstGeom>
        </p:spPr>
        <p:txBody>
          <a:bodyPr spcFirstLastPara="1" wrap="square" lIns="92225" tIns="46100" rIns="92225" bIns="46100" anchor="t" anchorCtr="0">
            <a:noAutofit/>
          </a:bodyPr>
          <a:lstStyle/>
          <a:p>
            <a:pPr marL="0" lvl="0" indent="0" algn="l" rtl="0">
              <a:spcBef>
                <a:spcPts val="392"/>
              </a:spcBef>
              <a:spcAft>
                <a:spcPts val="0"/>
              </a:spcAft>
              <a:buNone/>
            </a:pPr>
            <a:endParaRPr dirty="0"/>
          </a:p>
        </p:txBody>
      </p:sp>
      <p:sp>
        <p:nvSpPr>
          <p:cNvPr id="172" name="Google Shape;172;gde84561b4f_4_19:notes"/>
          <p:cNvSpPr txBox="1">
            <a:spLocks noGrp="1"/>
          </p:cNvSpPr>
          <p:nvPr>
            <p:ph type="sldNum" idx="12"/>
          </p:nvPr>
        </p:nvSpPr>
        <p:spPr>
          <a:xfrm>
            <a:off x="3857531" y="9441972"/>
            <a:ext cx="2948100" cy="497400"/>
          </a:xfrm>
          <a:prstGeom prst="rect">
            <a:avLst/>
          </a:prstGeom>
        </p:spPr>
        <p:txBody>
          <a:bodyPr spcFirstLastPara="1" wrap="square" lIns="92225" tIns="46100" rIns="92225" bIns="461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ltLang="ja-JP"/>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84" name="Google Shape;184;p7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84" name="Google Shape;184;p7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0250787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84" name="Google Shape;184;p7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7476637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84" name="Google Shape;184;p7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9290634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75: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77" name="Google Shape;177;p75: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75: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latin typeface="Meiryo"/>
              <a:ea typeface="Meiryo"/>
              <a:cs typeface="Meiryo"/>
              <a:sym typeface="Meiryo"/>
            </a:endParaRPr>
          </a:p>
        </p:txBody>
      </p:sp>
      <p:sp>
        <p:nvSpPr>
          <p:cNvPr id="177" name="Google Shape;177;p75: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5767756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78: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91" name="Google Shape;191;p78: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79: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197" name="Google Shape;197;p79: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p4: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50" name="Google Shape;50;p4: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49: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204" name="Google Shape;204;p49: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a:latin typeface="Meiryo"/>
              <a:ea typeface="Meiryo"/>
              <a:cs typeface="Meiryo"/>
              <a:sym typeface="Meiryo"/>
            </a:endParaRPr>
          </a:p>
        </p:txBody>
      </p:sp>
      <p:sp>
        <p:nvSpPr>
          <p:cNvPr id="57" name="Google Shape;57;p5: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5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sym typeface="Meiryo"/>
            </a:endParaRPr>
          </a:p>
        </p:txBody>
      </p:sp>
      <p:sp>
        <p:nvSpPr>
          <p:cNvPr id="63" name="Google Shape;63;p5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585198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5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sym typeface="Meiryo"/>
            </a:endParaRPr>
          </a:p>
        </p:txBody>
      </p:sp>
      <p:sp>
        <p:nvSpPr>
          <p:cNvPr id="63" name="Google Shape;63;p5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5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sym typeface="Meiryo"/>
            </a:endParaRPr>
          </a:p>
        </p:txBody>
      </p:sp>
      <p:sp>
        <p:nvSpPr>
          <p:cNvPr id="63" name="Google Shape;63;p5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153365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56:notes"/>
          <p:cNvSpPr txBox="1">
            <a:spLocks noGrp="1"/>
          </p:cNvSpPr>
          <p:nvPr>
            <p:ph type="body" idx="1"/>
          </p:nvPr>
        </p:nvSpPr>
        <p:spPr>
          <a:xfrm>
            <a:off x="907844" y="4720986"/>
            <a:ext cx="4989927" cy="4473102"/>
          </a:xfrm>
          <a:prstGeom prst="rect">
            <a:avLst/>
          </a:prstGeom>
          <a:noFill/>
          <a:ln>
            <a:noFill/>
          </a:ln>
        </p:spPr>
        <p:txBody>
          <a:bodyPr spcFirstLastPara="1" wrap="square" lIns="92225" tIns="46100" rIns="92225" bIns="46100" anchor="t" anchorCtr="0">
            <a:noAutofit/>
          </a:bodyPr>
          <a:lstStyle/>
          <a:p>
            <a:pPr marL="0" lvl="0" indent="0" algn="l" rtl="0">
              <a:lnSpc>
                <a:spcPct val="100000"/>
              </a:lnSpc>
              <a:spcBef>
                <a:spcPts val="392"/>
              </a:spcBef>
              <a:spcAft>
                <a:spcPts val="0"/>
              </a:spcAft>
              <a:buSzPts val="1400"/>
              <a:buNone/>
            </a:pPr>
            <a:endParaRPr dirty="0">
              <a:sym typeface="Meiryo"/>
            </a:endParaRPr>
          </a:p>
        </p:txBody>
      </p:sp>
      <p:sp>
        <p:nvSpPr>
          <p:cNvPr id="63" name="Google Shape;63;p56:notes"/>
          <p:cNvSpPr>
            <a:spLocks noGrp="1" noRot="1" noChangeAspect="1"/>
          </p:cNvSpPr>
          <p:nvPr>
            <p:ph type="sldImg" idx="2"/>
          </p:nvPr>
        </p:nvSpPr>
        <p:spPr>
          <a:xfrm>
            <a:off x="766763" y="744538"/>
            <a:ext cx="5270500"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30301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タイトル スライド">
  <p:cSld name="2_タイトル スライド">
    <p:spTree>
      <p:nvGrpSpPr>
        <p:cNvPr id="1" name="Shape 15"/>
        <p:cNvGrpSpPr/>
        <p:nvPr/>
      </p:nvGrpSpPr>
      <p:grpSpPr>
        <a:xfrm>
          <a:off x="0" y="0"/>
          <a:ext cx="0" cy="0"/>
          <a:chOff x="0" y="0"/>
          <a:chExt cx="0" cy="0"/>
        </a:xfrm>
      </p:grpSpPr>
      <p:sp>
        <p:nvSpPr>
          <p:cNvPr id="4" name="Google Shape;17;p81">
            <a:extLst>
              <a:ext uri="{FF2B5EF4-FFF2-40B4-BE49-F238E27FC236}">
                <a16:creationId xmlns:a16="http://schemas.microsoft.com/office/drawing/2014/main" id="{C86E1BAA-58E2-4711-882B-5DC2284F85DF}"/>
              </a:ext>
            </a:extLst>
          </p:cNvPr>
          <p:cNvSpPr/>
          <p:nvPr userDrawn="1"/>
        </p:nvSpPr>
        <p:spPr>
          <a:xfrm>
            <a:off x="0" y="5410199"/>
            <a:ext cx="10691813" cy="2149475"/>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Meiryo"/>
              <a:ea typeface="Meiryo"/>
              <a:cs typeface="Meiryo"/>
              <a:sym typeface="Meiryo"/>
            </a:endParaRPr>
          </a:p>
        </p:txBody>
      </p:sp>
      <p:sp>
        <p:nvSpPr>
          <p:cNvPr id="5" name="Google Shape;17;p81">
            <a:extLst>
              <a:ext uri="{FF2B5EF4-FFF2-40B4-BE49-F238E27FC236}">
                <a16:creationId xmlns:a16="http://schemas.microsoft.com/office/drawing/2014/main" id="{1F2AA380-C9D6-4AFF-BDD9-3B596F8AD1DA}"/>
              </a:ext>
            </a:extLst>
          </p:cNvPr>
          <p:cNvSpPr/>
          <p:nvPr userDrawn="1"/>
        </p:nvSpPr>
        <p:spPr>
          <a:xfrm>
            <a:off x="0" y="-2"/>
            <a:ext cx="10691813" cy="2647951"/>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Tree>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 スライド" userDrawn="1">
  <p:cSld name="タイトル スライド">
    <p:spTree>
      <p:nvGrpSpPr>
        <p:cNvPr id="1" name="Shape 18"/>
        <p:cNvGrpSpPr/>
        <p:nvPr/>
      </p:nvGrpSpPr>
      <p:grpSpPr>
        <a:xfrm>
          <a:off x="0" y="0"/>
          <a:ext cx="0" cy="0"/>
          <a:chOff x="0" y="0"/>
          <a:chExt cx="0" cy="0"/>
        </a:xfrm>
      </p:grpSpPr>
      <p:sp>
        <p:nvSpPr>
          <p:cNvPr id="19" name="Google Shape;19;p82"/>
          <p:cNvSpPr/>
          <p:nvPr/>
        </p:nvSpPr>
        <p:spPr>
          <a:xfrm>
            <a:off x="0" y="0"/>
            <a:ext cx="10691813" cy="900190"/>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0" name="Google Shape;20;p82"/>
          <p:cNvSpPr/>
          <p:nvPr/>
        </p:nvSpPr>
        <p:spPr>
          <a:xfrm>
            <a:off x="0" y="7184571"/>
            <a:ext cx="10691813" cy="375103"/>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4" name="Google Shape;10;p80">
            <a:extLst>
              <a:ext uri="{FF2B5EF4-FFF2-40B4-BE49-F238E27FC236}">
                <a16:creationId xmlns:a16="http://schemas.microsoft.com/office/drawing/2014/main" id="{95D79032-6E46-40BA-BF32-AD75C2BB2607}"/>
              </a:ext>
            </a:extLst>
          </p:cNvPr>
          <p:cNvSpPr txBox="1">
            <a:spLocks noGrp="1"/>
          </p:cNvSpPr>
          <p:nvPr>
            <p:ph type="title"/>
          </p:nvPr>
        </p:nvSpPr>
        <p:spPr>
          <a:xfrm>
            <a:off x="899206" y="266700"/>
            <a:ext cx="9221787" cy="63349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Meiryo"/>
              <a:buNone/>
              <a:defRPr sz="2800" b="1" i="0" u="none" strike="noStrike" cap="none">
                <a:solidFill>
                  <a:schemeClr val="bg1"/>
                </a:solidFill>
                <a:latin typeface="Meiryo"/>
                <a:ea typeface="Meiryo"/>
                <a:cs typeface="Meiryo"/>
                <a:sym typeface="Meiry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 name="正方形/長方形 1">
            <a:extLst>
              <a:ext uri="{FF2B5EF4-FFF2-40B4-BE49-F238E27FC236}">
                <a16:creationId xmlns:a16="http://schemas.microsoft.com/office/drawing/2014/main" id="{F42A809F-73AB-418C-9036-466DC0570790}"/>
              </a:ext>
            </a:extLst>
          </p:cNvPr>
          <p:cNvSpPr/>
          <p:nvPr userDrawn="1"/>
        </p:nvSpPr>
        <p:spPr>
          <a:xfrm>
            <a:off x="390525" y="266700"/>
            <a:ext cx="342900" cy="49530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プレースホルダー 4">
            <a:extLst>
              <a:ext uri="{FF2B5EF4-FFF2-40B4-BE49-F238E27FC236}">
                <a16:creationId xmlns:a16="http://schemas.microsoft.com/office/drawing/2014/main" id="{1C386B75-1124-4C64-B3B9-352A3D137CC9}"/>
              </a:ext>
            </a:extLst>
          </p:cNvPr>
          <p:cNvSpPr>
            <a:spLocks noGrp="1"/>
          </p:cNvSpPr>
          <p:nvPr>
            <p:ph type="body" sz="quarter" idx="10"/>
          </p:nvPr>
        </p:nvSpPr>
        <p:spPr>
          <a:xfrm>
            <a:off x="581705" y="976390"/>
            <a:ext cx="9539288" cy="5761037"/>
          </a:xfrm>
        </p:spPr>
        <p:txBody>
          <a:bodyPr>
            <a:normAutofit/>
          </a:bodyPr>
          <a:lstStyle>
            <a:lvl1pPr marL="50800" indent="0" algn="just">
              <a:lnSpc>
                <a:spcPct val="100000"/>
              </a:lnSpc>
              <a:spcBef>
                <a:spcPts val="1000"/>
              </a:spcBef>
              <a:buFontTx/>
              <a:buNone/>
              <a:defRPr sz="1800"/>
            </a:lvl1pPr>
            <a:lvl2pPr marL="533400" indent="0">
              <a:buFontTx/>
              <a:buNone/>
              <a:defRPr/>
            </a:lvl2pPr>
            <a:lvl3pPr marL="1016000" indent="0">
              <a:buFontTx/>
              <a:buNone/>
              <a:defRPr/>
            </a:lvl3pPr>
            <a:lvl4pPr marL="1485900" indent="0">
              <a:buFontTx/>
              <a:buNone/>
              <a:defRPr/>
            </a:lvl4pPr>
            <a:lvl5pPr marL="1943100" indent="0">
              <a:buFontTx/>
              <a:buNone/>
              <a:defRPr/>
            </a:lvl5pPr>
          </a:lstStyle>
          <a:p>
            <a:pPr lvl="0"/>
            <a:r>
              <a:rPr kumimoji="1" lang="ja-JP" altLang="en-US" dirty="0"/>
              <a:t>マスター テキストの書式設定</a:t>
            </a:r>
          </a:p>
        </p:txBody>
      </p:sp>
      <p:sp>
        <p:nvSpPr>
          <p:cNvPr id="3" name="Google Shape;207;p49">
            <a:extLst>
              <a:ext uri="{FF2B5EF4-FFF2-40B4-BE49-F238E27FC236}">
                <a16:creationId xmlns:a16="http://schemas.microsoft.com/office/drawing/2014/main" id="{D281B3B4-1900-5069-B296-D714F3E9EE75}"/>
              </a:ext>
            </a:extLst>
          </p:cNvPr>
          <p:cNvSpPr txBox="1">
            <a:spLocks/>
          </p:cNvSpPr>
          <p:nvPr userDrawn="1"/>
        </p:nvSpPr>
        <p:spPr>
          <a:xfrm>
            <a:off x="9942444" y="7156450"/>
            <a:ext cx="598488" cy="4032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Font typeface="Arial"/>
              <a:buNone/>
              <a:defRPr sz="1200" b="0" i="0" u="none" strike="noStrike" cap="none">
                <a:solidFill>
                  <a:srgbClr val="888888"/>
                </a:solidFill>
                <a:latin typeface="Meiryo"/>
                <a:ea typeface="Meiryo"/>
                <a:cs typeface="Meiryo"/>
                <a:sym typeface="Meiryo"/>
              </a:defRPr>
            </a:lvl9pPr>
          </a:lstStyle>
          <a:p>
            <a:pPr>
              <a:buSzPts val="1200"/>
            </a:pPr>
            <a:fld id="{00000000-1234-1234-1234-123412341234}" type="slidenum">
              <a:rPr lang="en-US" altLang="ja-JP" smtClean="0">
                <a:solidFill>
                  <a:schemeClr val="bg1"/>
                </a:solidFill>
              </a:rPr>
              <a:pPr>
                <a:buSzPts val="1200"/>
              </a:pPr>
              <a:t>‹#›</a:t>
            </a:fld>
            <a:endParaRPr lang="en-US" dirty="0">
              <a:solidFill>
                <a:schemeClr val="bg1"/>
              </a:solidFill>
            </a:endParaRPr>
          </a:p>
        </p:txBody>
      </p:sp>
    </p:spTree>
  </p:cSld>
  <p:clrMapOvr>
    <a:masterClrMapping/>
  </p:clrMapOvr>
  <p:extLst>
    <p:ext uri="{DCECCB84-F9BA-43D5-87BE-67443E8EF086}">
      <p15:sldGuideLst xmlns:p15="http://schemas.microsoft.com/office/powerpoint/2012/main">
        <p15:guide id="1" orient="horz" pos="612" userDrawn="1">
          <p15:clr>
            <a:srgbClr val="FBAE40"/>
          </p15:clr>
        </p15:guide>
        <p15:guide id="2" pos="35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 スライド" preserve="1" userDrawn="1">
  <p:cSld name="3_タイトル スライド">
    <p:spTree>
      <p:nvGrpSpPr>
        <p:cNvPr id="1" name="Shape 18"/>
        <p:cNvGrpSpPr/>
        <p:nvPr/>
      </p:nvGrpSpPr>
      <p:grpSpPr>
        <a:xfrm>
          <a:off x="0" y="0"/>
          <a:ext cx="0" cy="0"/>
          <a:chOff x="0" y="0"/>
          <a:chExt cx="0" cy="0"/>
        </a:xfrm>
      </p:grpSpPr>
      <p:sp>
        <p:nvSpPr>
          <p:cNvPr id="7" name="Google Shape;20;p82">
            <a:extLst>
              <a:ext uri="{FF2B5EF4-FFF2-40B4-BE49-F238E27FC236}">
                <a16:creationId xmlns:a16="http://schemas.microsoft.com/office/drawing/2014/main" id="{5B379786-9AD4-40FA-9DE7-74C951D7FA35}"/>
              </a:ext>
            </a:extLst>
          </p:cNvPr>
          <p:cNvSpPr/>
          <p:nvPr userDrawn="1"/>
        </p:nvSpPr>
        <p:spPr>
          <a:xfrm>
            <a:off x="0" y="4972051"/>
            <a:ext cx="10691813" cy="2587624"/>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8" name="Google Shape;20;p82">
            <a:extLst>
              <a:ext uri="{FF2B5EF4-FFF2-40B4-BE49-F238E27FC236}">
                <a16:creationId xmlns:a16="http://schemas.microsoft.com/office/drawing/2014/main" id="{465509F5-625D-4EF6-852E-B83A9C8A4033}"/>
              </a:ext>
            </a:extLst>
          </p:cNvPr>
          <p:cNvSpPr/>
          <p:nvPr userDrawn="1"/>
        </p:nvSpPr>
        <p:spPr>
          <a:xfrm>
            <a:off x="0" y="-1"/>
            <a:ext cx="10691813" cy="1600201"/>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Tree>
    <p:extLst>
      <p:ext uri="{BB962C8B-B14F-4D97-AF65-F5344CB8AC3E}">
        <p14:creationId xmlns:p14="http://schemas.microsoft.com/office/powerpoint/2010/main" val="4260668026"/>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タイトル スライド">
  <p:cSld name="1_タイトル スライド">
    <p:spTree>
      <p:nvGrpSpPr>
        <p:cNvPr id="1" name="Shape 21"/>
        <p:cNvGrpSpPr/>
        <p:nvPr/>
      </p:nvGrpSpPr>
      <p:grpSpPr>
        <a:xfrm>
          <a:off x="0" y="0"/>
          <a:ext cx="0" cy="0"/>
          <a:chOff x="0" y="0"/>
          <a:chExt cx="0" cy="0"/>
        </a:xfrm>
      </p:grpSpPr>
      <p:sp>
        <p:nvSpPr>
          <p:cNvPr id="22" name="Google Shape;22;p83"/>
          <p:cNvSpPr/>
          <p:nvPr/>
        </p:nvSpPr>
        <p:spPr>
          <a:xfrm>
            <a:off x="0" y="2245442"/>
            <a:ext cx="10691813" cy="3068789"/>
          </a:xfrm>
          <a:prstGeom prst="rect">
            <a:avLst/>
          </a:prstGeom>
          <a:solidFill>
            <a:srgbClr val="008767"/>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Tree>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0"/>
          <p:cNvSpPr txBox="1">
            <a:spLocks noGrp="1"/>
          </p:cNvSpPr>
          <p:nvPr>
            <p:ph type="title"/>
          </p:nvPr>
        </p:nvSpPr>
        <p:spPr>
          <a:xfrm>
            <a:off x="735013" y="403225"/>
            <a:ext cx="9221787" cy="14605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Meiryo"/>
              <a:buNone/>
              <a:defRPr sz="4400" b="0" i="0" u="none" strike="noStrike" cap="none">
                <a:solidFill>
                  <a:schemeClr val="dk1"/>
                </a:solidFill>
                <a:latin typeface="Meiryo"/>
                <a:ea typeface="Meiryo"/>
                <a:cs typeface="Meiryo"/>
                <a:sym typeface="Meiry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80"/>
          <p:cNvSpPr txBox="1">
            <a:spLocks noGrp="1"/>
          </p:cNvSpPr>
          <p:nvPr>
            <p:ph type="body" idx="1"/>
          </p:nvPr>
        </p:nvSpPr>
        <p:spPr>
          <a:xfrm>
            <a:off x="735013" y="2012950"/>
            <a:ext cx="9221787" cy="47958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80"/>
          <p:cNvSpPr txBox="1">
            <a:spLocks noGrp="1"/>
          </p:cNvSpPr>
          <p:nvPr>
            <p:ph type="dt" idx="10"/>
          </p:nvPr>
        </p:nvSpPr>
        <p:spPr>
          <a:xfrm>
            <a:off x="735013" y="7007225"/>
            <a:ext cx="2405062" cy="401638"/>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 name="Google Shape;13;p80"/>
          <p:cNvSpPr txBox="1">
            <a:spLocks noGrp="1"/>
          </p:cNvSpPr>
          <p:nvPr>
            <p:ph type="ftr" idx="11"/>
          </p:nvPr>
        </p:nvSpPr>
        <p:spPr>
          <a:xfrm>
            <a:off x="3541713" y="7007225"/>
            <a:ext cx="3608387" cy="401638"/>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SzPts val="1400"/>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 name="Google Shape;14;p80"/>
          <p:cNvSpPr txBox="1">
            <a:spLocks noGrp="1"/>
          </p:cNvSpPr>
          <p:nvPr>
            <p:ph type="sldNum" idx="12"/>
          </p:nvPr>
        </p:nvSpPr>
        <p:spPr>
          <a:xfrm>
            <a:off x="7551738" y="7007225"/>
            <a:ext cx="2405062" cy="401638"/>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381" userDrawn="1">
          <p15:clr>
            <a:srgbClr val="F26B43"/>
          </p15:clr>
        </p15:guide>
        <p15:guide id="2" pos="336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jpeg"/><Relationship Id="rId7"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9.png"/><Relationship Id="rId13" Type="http://schemas.microsoft.com/office/2007/relationships/hdphoto" Target="../media/hdphoto2.wdp"/><Relationship Id="rId18" Type="http://schemas.openxmlformats.org/officeDocument/2006/relationships/image" Target="../media/image26.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microsoft.com/office/2007/relationships/hdphoto" Target="../media/hdphoto4.wdp"/><Relationship Id="rId2" Type="http://schemas.openxmlformats.org/officeDocument/2006/relationships/notesSlide" Target="../notesSlides/notesSlide26.xml"/><Relationship Id="rId16"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image" Target="../media/image16.png"/><Relationship Id="rId15" Type="http://schemas.microsoft.com/office/2007/relationships/hdphoto" Target="../media/hdphoto3.wdp"/><Relationship Id="rId10" Type="http://schemas.openxmlformats.org/officeDocument/2006/relationships/image" Target="../media/image21.png"/><Relationship Id="rId19" Type="http://schemas.microsoft.com/office/2007/relationships/hdphoto" Target="../media/hdphoto5.wdp"/><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4.png"/></Relationships>
</file>

<file path=ppt/slides/_rels/slide27.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27.png"/><Relationship Id="rId7"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6.png"/><Relationship Id="rId10" Type="http://schemas.microsoft.com/office/2007/relationships/hdphoto" Target="../media/hdphoto3.wdp"/><Relationship Id="rId4" Type="http://schemas.openxmlformats.org/officeDocument/2006/relationships/image" Target="../media/image28.jpeg"/><Relationship Id="rId9" Type="http://schemas.openxmlformats.org/officeDocument/2006/relationships/image" Target="../media/image24.png"/></Relationships>
</file>

<file path=ppt/slides/_rels/slide28.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5.jpeg"/><Relationship Id="rId7" Type="http://schemas.microsoft.com/office/2007/relationships/hdphoto" Target="../media/hdphoto3.wdp"/><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10" Type="http://schemas.microsoft.com/office/2007/relationships/hdphoto" Target="../media/hdphoto5.wdp"/><Relationship Id="rId4" Type="http://schemas.openxmlformats.org/officeDocument/2006/relationships/image" Target="../media/image9.jpeg"/><Relationship Id="rId9" Type="http://schemas.openxmlformats.org/officeDocument/2006/relationships/image" Target="../media/image31.png"/></Relationships>
</file>

<file path=ppt/slides/_rels/slide29.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30.png"/><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31.png"/><Relationship Id="rId4" Type="http://schemas.microsoft.com/office/2007/relationships/hdphoto" Target="../media/hdphoto3.wdp"/></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30.png"/><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9" name="Google Shape;29;p1"/>
          <p:cNvSpPr txBox="1">
            <a:spLocks noGrp="1"/>
          </p:cNvSpPr>
          <p:nvPr>
            <p:ph type="subTitle" idx="4294967295"/>
          </p:nvPr>
        </p:nvSpPr>
        <p:spPr>
          <a:xfrm>
            <a:off x="5937810" y="5950879"/>
            <a:ext cx="4222919" cy="1108075"/>
          </a:xfrm>
          <a:prstGeom prst="rect">
            <a:avLst/>
          </a:prstGeom>
          <a:noFill/>
          <a:ln>
            <a:noFill/>
          </a:ln>
        </p:spPr>
        <p:txBody>
          <a:bodyPr spcFirstLastPara="1" wrap="square" lIns="91425" tIns="45700" rIns="91425" bIns="45700" anchor="t" anchorCtr="0">
            <a:normAutofit lnSpcReduction="10000"/>
          </a:bodyPr>
          <a:lstStyle/>
          <a:p>
            <a:pPr marL="0" marR="0" lvl="0" indent="0" algn="r" rtl="0">
              <a:lnSpc>
                <a:spcPct val="120000"/>
              </a:lnSpc>
              <a:spcBef>
                <a:spcPts val="0"/>
              </a:spcBef>
              <a:spcAft>
                <a:spcPts val="0"/>
              </a:spcAft>
              <a:buClr>
                <a:schemeClr val="lt1"/>
              </a:buClr>
              <a:buSzPts val="2560"/>
              <a:buFont typeface="Arial"/>
              <a:buNone/>
            </a:pPr>
            <a:r>
              <a:rPr lang="ja-JP" i="0" u="none" strike="noStrike" cap="none">
                <a:solidFill>
                  <a:schemeClr val="lt1"/>
                </a:solidFill>
                <a:latin typeface="Meiryo"/>
                <a:ea typeface="Meiryo"/>
                <a:cs typeface="Meiryo"/>
                <a:sym typeface="Meiryo"/>
              </a:rPr>
              <a:t>●●●●</a:t>
            </a:r>
            <a:r>
              <a:rPr lang="ja-JP">
                <a:solidFill>
                  <a:schemeClr val="lt1"/>
                </a:solidFill>
              </a:rPr>
              <a:t>事務所</a:t>
            </a:r>
            <a:br>
              <a:rPr lang="ja-JP" i="0" u="none" strike="noStrike" cap="none">
                <a:solidFill>
                  <a:schemeClr val="lt1"/>
                </a:solidFill>
                <a:latin typeface="Meiryo"/>
                <a:ea typeface="Meiryo"/>
                <a:cs typeface="Meiryo"/>
                <a:sym typeface="Meiryo"/>
              </a:rPr>
            </a:br>
            <a:r>
              <a:rPr lang="ja-JP">
                <a:solidFill>
                  <a:schemeClr val="lt1"/>
                </a:solidFill>
              </a:rPr>
              <a:t>●●●●</a:t>
            </a:r>
            <a:endParaRPr sz="2400" i="0" u="none" strike="noStrike" cap="none">
              <a:solidFill>
                <a:schemeClr val="lt1"/>
              </a:solidFill>
              <a:latin typeface="Meiryo"/>
              <a:ea typeface="Meiryo"/>
              <a:cs typeface="Meiryo"/>
              <a:sym typeface="Meiryo"/>
            </a:endParaRPr>
          </a:p>
        </p:txBody>
      </p:sp>
      <p:sp>
        <p:nvSpPr>
          <p:cNvPr id="30" name="Google Shape;30;p1"/>
          <p:cNvSpPr/>
          <p:nvPr/>
        </p:nvSpPr>
        <p:spPr>
          <a:xfrm>
            <a:off x="5772150" y="496896"/>
            <a:ext cx="4426252" cy="652775"/>
          </a:xfrm>
          <a:prstGeom prst="roundRect">
            <a:avLst>
              <a:gd name="adj" fmla="val 50000"/>
            </a:avLst>
          </a:prstGeom>
          <a:solidFill>
            <a:schemeClr val="accent2"/>
          </a:solidFill>
          <a:ln w="25400" cap="rnd" cmpd="sng">
            <a:noFill/>
            <a:prstDash val="solid"/>
            <a:round/>
            <a:headEnd type="none" w="sm" len="sm"/>
            <a:tailEnd type="none" w="sm" len="sm"/>
          </a:ln>
        </p:spPr>
        <p:txBody>
          <a:bodyPr spcFirstLastPara="1" wrap="square" lIns="91425" tIns="1440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ja-JP" altLang="en-US" sz="2800" b="1" i="0" u="none" strike="noStrike" cap="none" dirty="0">
                <a:solidFill>
                  <a:schemeClr val="lt1"/>
                </a:solidFill>
                <a:latin typeface="Meiryo"/>
                <a:ea typeface="Meiryo"/>
                <a:cs typeface="Meiryo"/>
                <a:sym typeface="Meiryo"/>
              </a:rPr>
              <a:t>書籍</a:t>
            </a:r>
            <a:r>
              <a:rPr lang="ja-JP" sz="2800" b="1" i="0" u="none" strike="noStrike" cap="none" dirty="0">
                <a:solidFill>
                  <a:schemeClr val="lt1"/>
                </a:solidFill>
                <a:latin typeface="Meiryo"/>
                <a:ea typeface="Meiryo"/>
                <a:cs typeface="Meiryo"/>
                <a:sym typeface="Meiryo"/>
              </a:rPr>
              <a:t>出版記念セミナー</a:t>
            </a:r>
            <a:endParaRPr sz="1200" b="0" i="0" u="none" strike="noStrike" cap="none" dirty="0">
              <a:solidFill>
                <a:srgbClr val="000000"/>
              </a:solidFill>
              <a:latin typeface="Meiryo"/>
              <a:ea typeface="Meiryo"/>
              <a:cs typeface="Meiryo"/>
              <a:sym typeface="Meiryo"/>
            </a:endParaRPr>
          </a:p>
        </p:txBody>
      </p:sp>
      <p:sp>
        <p:nvSpPr>
          <p:cNvPr id="31" name="Google Shape;31;p1"/>
          <p:cNvSpPr txBox="1"/>
          <p:nvPr/>
        </p:nvSpPr>
        <p:spPr>
          <a:xfrm>
            <a:off x="1088777" y="1976379"/>
            <a:ext cx="8514258" cy="68287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ja-JP" sz="3600" b="1" i="0" u="none" strike="noStrike" cap="none" dirty="0">
                <a:solidFill>
                  <a:schemeClr val="lt1"/>
                </a:solidFill>
                <a:latin typeface="Meiryo"/>
                <a:ea typeface="Meiryo"/>
                <a:cs typeface="Meiryo"/>
                <a:sym typeface="Meiryo"/>
              </a:rPr>
              <a:t>事前に知っておくべき！</a:t>
            </a:r>
            <a:endParaRPr sz="2400" b="1" i="0" u="none" strike="noStrike" cap="none" dirty="0">
              <a:solidFill>
                <a:schemeClr val="lt1"/>
              </a:solidFill>
              <a:latin typeface="Meiryo"/>
              <a:ea typeface="Meiryo"/>
              <a:cs typeface="Meiryo"/>
              <a:sym typeface="Meiryo"/>
            </a:endParaRPr>
          </a:p>
        </p:txBody>
      </p:sp>
      <p:sp>
        <p:nvSpPr>
          <p:cNvPr id="2" name="テキスト プレースホルダー 2">
            <a:extLst>
              <a:ext uri="{FF2B5EF4-FFF2-40B4-BE49-F238E27FC236}">
                <a16:creationId xmlns:a16="http://schemas.microsoft.com/office/drawing/2014/main" id="{065CA2BE-F2ED-6E92-52F4-BE47C8FA3767}"/>
              </a:ext>
            </a:extLst>
          </p:cNvPr>
          <p:cNvSpPr txBox="1">
            <a:spLocks/>
          </p:cNvSpPr>
          <p:nvPr/>
        </p:nvSpPr>
        <p:spPr bwMode="gray">
          <a:xfrm>
            <a:off x="-1" y="2669807"/>
            <a:ext cx="10691814" cy="2262158"/>
          </a:xfrm>
          <a:prstGeom prst="rect">
            <a:avLst/>
          </a:prstGeom>
        </p:spPr>
        <p:txBody>
          <a:bodyPr wrap="square">
            <a:spAutoFit/>
          </a:bodyPr>
          <a:lstStyle>
            <a:lvl1pPr marL="0" indent="0" algn="l" rtl="0" eaLnBrk="1" fontAlgn="base" hangingPunct="1">
              <a:spcBef>
                <a:spcPct val="20000"/>
              </a:spcBef>
              <a:spcAft>
                <a:spcPct val="0"/>
              </a:spcAft>
              <a:buNone/>
              <a:defRPr kumimoji="1" sz="3528" b="1">
                <a:solidFill>
                  <a:schemeClr val="bg1"/>
                </a:solidFill>
                <a:latin typeface="+mj-ea"/>
                <a:ea typeface="+mj-ea"/>
                <a:cs typeface="+mn-cs"/>
              </a:defRPr>
            </a:lvl1pPr>
            <a:lvl2pPr marL="741503" indent="-284292" algn="l" rtl="0" eaLnBrk="1" fontAlgn="base" hangingPunct="1">
              <a:spcBef>
                <a:spcPct val="20000"/>
              </a:spcBef>
              <a:spcAft>
                <a:spcPct val="0"/>
              </a:spcAft>
              <a:buChar char="–"/>
              <a:defRPr kumimoji="1" sz="2769">
                <a:solidFill>
                  <a:schemeClr val="tx1"/>
                </a:solidFill>
                <a:latin typeface="+mn-lt"/>
                <a:ea typeface="+mn-ea"/>
              </a:defRPr>
            </a:lvl2pPr>
            <a:lvl3pPr marL="1141564" indent="-227141" algn="l" rtl="0" eaLnBrk="1" fontAlgn="base" hangingPunct="1">
              <a:spcBef>
                <a:spcPct val="20000"/>
              </a:spcBef>
              <a:spcAft>
                <a:spcPct val="0"/>
              </a:spcAft>
              <a:buChar char="•"/>
              <a:defRPr kumimoji="1" sz="2400">
                <a:solidFill>
                  <a:schemeClr val="tx1"/>
                </a:solidFill>
                <a:latin typeface="+mn-lt"/>
                <a:ea typeface="+mn-ea"/>
              </a:defRPr>
            </a:lvl3pPr>
            <a:lvl4pPr marL="1598775" indent="-227141" algn="l" rtl="0" eaLnBrk="1" fontAlgn="base" hangingPunct="1">
              <a:spcBef>
                <a:spcPct val="20000"/>
              </a:spcBef>
              <a:spcAft>
                <a:spcPct val="0"/>
              </a:spcAft>
              <a:buChar char="–"/>
              <a:defRPr kumimoji="1" sz="1939">
                <a:solidFill>
                  <a:schemeClr val="tx1"/>
                </a:solidFill>
                <a:latin typeface="+mn-lt"/>
                <a:ea typeface="+mn-ea"/>
              </a:defRPr>
            </a:lvl4pPr>
            <a:lvl5pPr marL="2055986" indent="-227141" algn="l" rtl="0" eaLnBrk="1" fontAlgn="base" hangingPunct="1">
              <a:spcBef>
                <a:spcPct val="20000"/>
              </a:spcBef>
              <a:spcAft>
                <a:spcPct val="0"/>
              </a:spcAft>
              <a:buChar char="»"/>
              <a:defRPr kumimoji="1" sz="1939">
                <a:solidFill>
                  <a:schemeClr val="tx1"/>
                </a:solidFill>
                <a:latin typeface="+mn-lt"/>
                <a:ea typeface="+mn-ea"/>
              </a:defRPr>
            </a:lvl5pPr>
            <a:lvl6pPr marL="2514585" indent="-228598" algn="l" rtl="0" eaLnBrk="1" fontAlgn="base" hangingPunct="1">
              <a:spcBef>
                <a:spcPct val="20000"/>
              </a:spcBef>
              <a:spcAft>
                <a:spcPct val="0"/>
              </a:spcAft>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har char="»"/>
              <a:defRPr kumimoji="1" sz="2000">
                <a:solidFill>
                  <a:schemeClr val="tx1"/>
                </a:solidFill>
                <a:latin typeface="+mn-lt"/>
                <a:ea typeface="+mn-ea"/>
              </a:defRPr>
            </a:lvl9pPr>
          </a:lstStyle>
          <a:p>
            <a:pPr algn="ctr" defTabSz="986912">
              <a:lnSpc>
                <a:spcPct val="120000"/>
              </a:lnSpc>
              <a:spcBef>
                <a:spcPts val="0"/>
              </a:spcBef>
            </a:pPr>
            <a:r>
              <a:rPr lang="ja-JP" altLang="en-US" sz="5800" kern="0" dirty="0">
                <a:solidFill>
                  <a:schemeClr val="tx1"/>
                </a:solidFill>
                <a:latin typeface="メイリオ" panose="020B0604030504040204" pitchFamily="50" charset="-128"/>
                <a:ea typeface="メイリオ" panose="020B0604030504040204" pitchFamily="50" charset="-128"/>
              </a:rPr>
              <a:t>相続の基本と</a:t>
            </a:r>
            <a:endParaRPr lang="en-US" altLang="ja-JP" sz="5800" kern="0" dirty="0">
              <a:solidFill>
                <a:schemeClr val="tx1"/>
              </a:solidFill>
              <a:latin typeface="メイリオ" panose="020B0604030504040204" pitchFamily="50" charset="-128"/>
              <a:ea typeface="メイリオ" panose="020B0604030504040204" pitchFamily="50" charset="-128"/>
            </a:endParaRPr>
          </a:p>
          <a:p>
            <a:pPr algn="ctr" defTabSz="986912">
              <a:lnSpc>
                <a:spcPct val="120000"/>
              </a:lnSpc>
              <a:spcBef>
                <a:spcPts val="0"/>
              </a:spcBef>
            </a:pPr>
            <a:r>
              <a:rPr lang="ja-JP" altLang="en-US" sz="5800" kern="0" dirty="0">
                <a:solidFill>
                  <a:schemeClr val="tx1"/>
                </a:solidFill>
                <a:latin typeface="メイリオ" panose="020B0604030504040204" pitchFamily="50" charset="-128"/>
                <a:ea typeface="メイリオ" panose="020B0604030504040204" pitchFamily="50" charset="-128"/>
              </a:rPr>
              <a:t>最新の対策</a:t>
            </a:r>
            <a:endParaRPr lang="en-US" altLang="ja-JP" sz="5800" kern="0" dirty="0">
              <a:solidFill>
                <a:schemeClr val="tx1"/>
              </a:solidFill>
              <a:latin typeface="メイリオ" panose="020B0604030504040204" pitchFamily="50" charset="-128"/>
              <a:ea typeface="メイリオ" panose="020B0604030504040204" pitchFamily="50" charset="-128"/>
            </a:endParaRPr>
          </a:p>
        </p:txBody>
      </p:sp>
      <p:sp>
        <p:nvSpPr>
          <p:cNvPr id="3" name="四角形: 角を丸くする 2">
            <a:extLst>
              <a:ext uri="{FF2B5EF4-FFF2-40B4-BE49-F238E27FC236}">
                <a16:creationId xmlns:a16="http://schemas.microsoft.com/office/drawing/2014/main" id="{DFE5705E-EAFB-0979-7E06-A8EFF66082B7}"/>
              </a:ext>
            </a:extLst>
          </p:cNvPr>
          <p:cNvSpPr/>
          <p:nvPr/>
        </p:nvSpPr>
        <p:spPr>
          <a:xfrm>
            <a:off x="3617714" y="5064192"/>
            <a:ext cx="3672408" cy="144016"/>
          </a:xfrm>
          <a:prstGeom prst="roundRect">
            <a:avLst>
              <a:gd name="adj" fmla="val 50000"/>
            </a:avLst>
          </a:prstGeom>
          <a:solidFill>
            <a:srgbClr val="ED7D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プレースホルダー 2">
            <a:extLst>
              <a:ext uri="{FF2B5EF4-FFF2-40B4-BE49-F238E27FC236}">
                <a16:creationId xmlns:a16="http://schemas.microsoft.com/office/drawing/2014/main" id="{35BCFD04-3B86-99DA-6A9A-44C41AC4132A}"/>
              </a:ext>
            </a:extLst>
          </p:cNvPr>
          <p:cNvSpPr txBox="1">
            <a:spLocks/>
          </p:cNvSpPr>
          <p:nvPr/>
        </p:nvSpPr>
        <p:spPr bwMode="gray">
          <a:xfrm>
            <a:off x="3256881" y="4704152"/>
            <a:ext cx="4176464" cy="587853"/>
          </a:xfrm>
          <a:prstGeom prst="rect">
            <a:avLst/>
          </a:prstGeom>
        </p:spPr>
        <p:txBody>
          <a:bodyPr wrap="square">
            <a:spAutoFit/>
          </a:bodyPr>
          <a:lstStyle>
            <a:lvl1pPr marL="0" indent="0" algn="l" rtl="0" eaLnBrk="1" fontAlgn="base" hangingPunct="1">
              <a:spcBef>
                <a:spcPct val="20000"/>
              </a:spcBef>
              <a:spcAft>
                <a:spcPct val="0"/>
              </a:spcAft>
              <a:buNone/>
              <a:defRPr kumimoji="1" sz="3528" b="1">
                <a:solidFill>
                  <a:schemeClr val="bg1"/>
                </a:solidFill>
                <a:latin typeface="+mj-ea"/>
                <a:ea typeface="+mj-ea"/>
                <a:cs typeface="+mn-cs"/>
              </a:defRPr>
            </a:lvl1pPr>
            <a:lvl2pPr marL="741503" indent="-284292" algn="l" rtl="0" eaLnBrk="1" fontAlgn="base" hangingPunct="1">
              <a:spcBef>
                <a:spcPct val="20000"/>
              </a:spcBef>
              <a:spcAft>
                <a:spcPct val="0"/>
              </a:spcAft>
              <a:buChar char="–"/>
              <a:defRPr kumimoji="1" sz="2769">
                <a:solidFill>
                  <a:schemeClr val="tx1"/>
                </a:solidFill>
                <a:latin typeface="+mn-lt"/>
                <a:ea typeface="+mn-ea"/>
              </a:defRPr>
            </a:lvl2pPr>
            <a:lvl3pPr marL="1141564" indent="-227141" algn="l" rtl="0" eaLnBrk="1" fontAlgn="base" hangingPunct="1">
              <a:spcBef>
                <a:spcPct val="20000"/>
              </a:spcBef>
              <a:spcAft>
                <a:spcPct val="0"/>
              </a:spcAft>
              <a:buChar char="•"/>
              <a:defRPr kumimoji="1" sz="2400">
                <a:solidFill>
                  <a:schemeClr val="tx1"/>
                </a:solidFill>
                <a:latin typeface="+mn-lt"/>
                <a:ea typeface="+mn-ea"/>
              </a:defRPr>
            </a:lvl3pPr>
            <a:lvl4pPr marL="1598775" indent="-227141" algn="l" rtl="0" eaLnBrk="1" fontAlgn="base" hangingPunct="1">
              <a:spcBef>
                <a:spcPct val="20000"/>
              </a:spcBef>
              <a:spcAft>
                <a:spcPct val="0"/>
              </a:spcAft>
              <a:buChar char="–"/>
              <a:defRPr kumimoji="1" sz="1939">
                <a:solidFill>
                  <a:schemeClr val="tx1"/>
                </a:solidFill>
                <a:latin typeface="+mn-lt"/>
                <a:ea typeface="+mn-ea"/>
              </a:defRPr>
            </a:lvl4pPr>
            <a:lvl5pPr marL="2055986" indent="-227141" algn="l" rtl="0" eaLnBrk="1" fontAlgn="base" hangingPunct="1">
              <a:spcBef>
                <a:spcPct val="20000"/>
              </a:spcBef>
              <a:spcAft>
                <a:spcPct val="0"/>
              </a:spcAft>
              <a:buChar char="»"/>
              <a:defRPr kumimoji="1" sz="1939">
                <a:solidFill>
                  <a:schemeClr val="tx1"/>
                </a:solidFill>
                <a:latin typeface="+mn-lt"/>
                <a:ea typeface="+mn-ea"/>
              </a:defRPr>
            </a:lvl5pPr>
            <a:lvl6pPr marL="2514585" indent="-228598" algn="l" rtl="0" eaLnBrk="1" fontAlgn="base" hangingPunct="1">
              <a:spcBef>
                <a:spcPct val="20000"/>
              </a:spcBef>
              <a:spcAft>
                <a:spcPct val="0"/>
              </a:spcAft>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har char="»"/>
              <a:defRPr kumimoji="1" sz="2000">
                <a:solidFill>
                  <a:schemeClr val="tx1"/>
                </a:solidFill>
                <a:latin typeface="+mn-lt"/>
                <a:ea typeface="+mn-ea"/>
              </a:defRPr>
            </a:lvl9pPr>
          </a:lstStyle>
          <a:p>
            <a:pPr algn="ctr" defTabSz="986912">
              <a:lnSpc>
                <a:spcPct val="120000"/>
              </a:lnSpc>
              <a:spcBef>
                <a:spcPts val="0"/>
              </a:spcBef>
            </a:pPr>
            <a:r>
              <a:rPr lang="en-US" altLang="ja-JP" sz="2800" kern="0" dirty="0">
                <a:solidFill>
                  <a:schemeClr val="tx1"/>
                </a:solidFill>
                <a:latin typeface="メイリオ" panose="020B0604030504040204" pitchFamily="50" charset="-128"/>
                <a:ea typeface="メイリオ" panose="020B0604030504040204" pitchFamily="50" charset="-128"/>
              </a:rPr>
              <a:t>『</a:t>
            </a:r>
            <a:r>
              <a:rPr lang="ja-JP" altLang="en-US" sz="2800" kern="0" dirty="0">
                <a:solidFill>
                  <a:schemeClr val="tx1"/>
                </a:solidFill>
                <a:latin typeface="メイリオ" panose="020B0604030504040204" pitchFamily="50" charset="-128"/>
                <a:ea typeface="メイリオ" panose="020B0604030504040204" pitchFamily="50" charset="-128"/>
              </a:rPr>
              <a:t>相続の基本知識</a:t>
            </a:r>
            <a:r>
              <a:rPr lang="en-US" altLang="ja-JP" sz="2800" kern="0" dirty="0">
                <a:solidFill>
                  <a:schemeClr val="tx1"/>
                </a:solidFill>
                <a:latin typeface="メイリオ" panose="020B0604030504040204" pitchFamily="50" charset="-128"/>
                <a:ea typeface="メイリオ" panose="020B0604030504040204" pitchFamily="50" charset="-128"/>
              </a:rPr>
              <a:t>』</a:t>
            </a:r>
            <a:r>
              <a:rPr lang="ja-JP" altLang="en-US" sz="2800" kern="0" dirty="0">
                <a:solidFill>
                  <a:schemeClr val="tx1"/>
                </a:solidFill>
                <a:latin typeface="メイリオ" panose="020B0604030504040204" pitchFamily="50" charset="-128"/>
                <a:ea typeface="メイリオ" panose="020B0604030504040204" pitchFamily="50" charset="-128"/>
              </a:rPr>
              <a:t>編</a:t>
            </a:r>
            <a:endParaRPr lang="en-US" altLang="ja-JP" sz="1800" kern="0" dirty="0">
              <a:solidFill>
                <a:schemeClr val="tx1"/>
              </a:solidFill>
              <a:latin typeface="メイリオ" panose="020B0604030504040204" pitchFamily="50" charset="-128"/>
              <a:ea typeface="メイリオ"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2" name="タイトル 1">
            <a:extLst>
              <a:ext uri="{FF2B5EF4-FFF2-40B4-BE49-F238E27FC236}">
                <a16:creationId xmlns:a16="http://schemas.microsoft.com/office/drawing/2014/main" id="{5F847D2C-96E8-44B2-9B58-37B4C86B478C}"/>
              </a:ext>
            </a:extLst>
          </p:cNvPr>
          <p:cNvSpPr>
            <a:spLocks noGrp="1"/>
          </p:cNvSpPr>
          <p:nvPr>
            <p:ph type="title"/>
          </p:nvPr>
        </p:nvSpPr>
        <p:spPr>
          <a:xfrm>
            <a:off x="899206" y="266700"/>
            <a:ext cx="9221787" cy="633490"/>
          </a:xfrm>
        </p:spPr>
        <p:txBody>
          <a:bodyPr/>
          <a:lstStyle/>
          <a:p>
            <a:r>
              <a:rPr lang="ja-JP" altLang="en-US" dirty="0"/>
              <a:t>相続のトラブルが増えているって本当？</a:t>
            </a:r>
          </a:p>
        </p:txBody>
      </p:sp>
      <p:sp>
        <p:nvSpPr>
          <p:cNvPr id="5" name="コンテンツ プレースホルダー 3">
            <a:extLst>
              <a:ext uri="{FF2B5EF4-FFF2-40B4-BE49-F238E27FC236}">
                <a16:creationId xmlns:a16="http://schemas.microsoft.com/office/drawing/2014/main" id="{3751A16B-1E24-6B00-7E8B-3DDF2A702DB5}"/>
              </a:ext>
            </a:extLst>
          </p:cNvPr>
          <p:cNvSpPr txBox="1">
            <a:spLocks/>
          </p:cNvSpPr>
          <p:nvPr/>
        </p:nvSpPr>
        <p:spPr>
          <a:xfrm>
            <a:off x="668999" y="1100181"/>
            <a:ext cx="9871934" cy="133522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kumimoji="1" lang="ja-JP" altLang="en-US" sz="2200" dirty="0">
                <a:latin typeface="メイリオ" panose="020B0604030504040204" pitchFamily="50" charset="-128"/>
                <a:ea typeface="メイリオ" panose="020B0604030504040204" pitchFamily="50" charset="-128"/>
              </a:rPr>
              <a:t>遺産分割調停事件の</a:t>
            </a:r>
            <a:r>
              <a:rPr kumimoji="1" lang="en-US" altLang="ja-JP" sz="2200" dirty="0">
                <a:latin typeface="メイリオ" panose="020B0604030504040204" pitchFamily="50" charset="-128"/>
                <a:ea typeface="メイリオ" panose="020B0604030504040204" pitchFamily="50" charset="-128"/>
              </a:rPr>
              <a:t>70%</a:t>
            </a:r>
            <a:r>
              <a:rPr kumimoji="1" lang="ja-JP" altLang="en-US" sz="2200" dirty="0">
                <a:latin typeface="メイリオ" panose="020B0604030504040204" pitchFamily="50" charset="-128"/>
                <a:ea typeface="メイリオ" panose="020B0604030504040204" pitchFamily="50" charset="-128"/>
              </a:rPr>
              <a:t>以上が相続財産</a:t>
            </a:r>
            <a:r>
              <a:rPr kumimoji="1" lang="en-US" altLang="ja-JP" sz="2200" dirty="0">
                <a:latin typeface="メイリオ" panose="020B0604030504040204" pitchFamily="50" charset="-128"/>
                <a:ea typeface="メイリオ" panose="020B0604030504040204" pitchFamily="50" charset="-128"/>
              </a:rPr>
              <a:t>5,000</a:t>
            </a:r>
            <a:r>
              <a:rPr kumimoji="1" lang="ja-JP" altLang="en-US" sz="2200" dirty="0">
                <a:latin typeface="メイリオ" panose="020B0604030504040204" pitchFamily="50" charset="-128"/>
                <a:ea typeface="メイリオ" panose="020B0604030504040204" pitchFamily="50" charset="-128"/>
              </a:rPr>
              <a:t>万円以下の一般家庭で発生しています。相続トラブルは莫大な資産を持つ人が抱える問題ではありません。</a:t>
            </a:r>
            <a:endParaRPr kumimoji="1" lang="en-US" altLang="ja-JP" sz="2200" dirty="0">
              <a:latin typeface="メイリオ" panose="020B0604030504040204" pitchFamily="50" charset="-128"/>
              <a:ea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rPr>
              <a:t>トラブル回避には、</a:t>
            </a:r>
            <a:r>
              <a:rPr lang="ja-JP" altLang="en-US" sz="2200" b="1" dirty="0">
                <a:latin typeface="メイリオ" panose="020B0604030504040204" pitchFamily="50" charset="-128"/>
                <a:ea typeface="メイリオ" panose="020B0604030504040204" pitchFamily="50" charset="-128"/>
              </a:rPr>
              <a:t>あらかじめ</a:t>
            </a:r>
            <a:r>
              <a:rPr kumimoji="1" lang="ja-JP" altLang="en-US" sz="2200" b="1" dirty="0">
                <a:latin typeface="メイリオ" panose="020B0604030504040204" pitchFamily="50" charset="-128"/>
                <a:ea typeface="メイリオ" panose="020B0604030504040204" pitchFamily="50" charset="-128"/>
              </a:rPr>
              <a:t>家族で話し合っておくこと</a:t>
            </a:r>
            <a:r>
              <a:rPr kumimoji="1" lang="ja-JP" altLang="en-US" sz="2200" dirty="0">
                <a:latin typeface="メイリオ" panose="020B0604030504040204" pitchFamily="50" charset="-128"/>
                <a:ea typeface="メイリオ" panose="020B0604030504040204" pitchFamily="50" charset="-128"/>
              </a:rPr>
              <a:t>が大切です。 </a:t>
            </a:r>
          </a:p>
        </p:txBody>
      </p:sp>
      <p:graphicFrame>
        <p:nvGraphicFramePr>
          <p:cNvPr id="8" name="グラフ 7">
            <a:extLst>
              <a:ext uri="{FF2B5EF4-FFF2-40B4-BE49-F238E27FC236}">
                <a16:creationId xmlns:a16="http://schemas.microsoft.com/office/drawing/2014/main" id="{0CCB5FEF-AD62-2AE4-D152-2BB0884633CC}"/>
              </a:ext>
            </a:extLst>
          </p:cNvPr>
          <p:cNvGraphicFramePr/>
          <p:nvPr>
            <p:extLst>
              <p:ext uri="{D42A27DB-BD31-4B8C-83A1-F6EECF244321}">
                <p14:modId xmlns:p14="http://schemas.microsoft.com/office/powerpoint/2010/main" val="3257879650"/>
              </p:ext>
            </p:extLst>
          </p:nvPr>
        </p:nvGraphicFramePr>
        <p:xfrm>
          <a:off x="1614791" y="2389828"/>
          <a:ext cx="7198469" cy="4406438"/>
        </p:xfrm>
        <a:graphic>
          <a:graphicData uri="http://schemas.openxmlformats.org/drawingml/2006/chart">
            <c:chart xmlns:c="http://schemas.openxmlformats.org/drawingml/2006/chart" xmlns:r="http://schemas.openxmlformats.org/officeDocument/2006/relationships" r:id="rId3"/>
          </a:graphicData>
        </a:graphic>
      </p:graphicFrame>
      <p:sp>
        <p:nvSpPr>
          <p:cNvPr id="9" name="テキスト プレースホルダー 6">
            <a:extLst>
              <a:ext uri="{FF2B5EF4-FFF2-40B4-BE49-F238E27FC236}">
                <a16:creationId xmlns:a16="http://schemas.microsoft.com/office/drawing/2014/main" id="{4E090A61-F828-DE5D-2E66-61210E99878A}"/>
              </a:ext>
            </a:extLst>
          </p:cNvPr>
          <p:cNvSpPr txBox="1">
            <a:spLocks/>
          </p:cNvSpPr>
          <p:nvPr/>
        </p:nvSpPr>
        <p:spPr>
          <a:xfrm>
            <a:off x="6251787" y="6534564"/>
            <a:ext cx="4440026" cy="526993"/>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50800" marR="0" lvl="0" indent="0" algn="just" rtl="0">
              <a:lnSpc>
                <a:spcPct val="110000"/>
              </a:lnSpc>
              <a:spcBef>
                <a:spcPts val="1000"/>
              </a:spcBef>
              <a:spcAft>
                <a:spcPts val="0"/>
              </a:spcAft>
              <a:buClr>
                <a:schemeClr val="dk1"/>
              </a:buClr>
              <a:buSzPts val="2800"/>
              <a:buFontTx/>
              <a:buNone/>
              <a:defRPr sz="1800" b="0" i="0" u="none" strike="noStrike" cap="none">
                <a:solidFill>
                  <a:schemeClr val="dk1"/>
                </a:solidFill>
                <a:latin typeface="Meiryo"/>
                <a:ea typeface="Meiryo"/>
                <a:cs typeface="Meiryo"/>
                <a:sym typeface="Meiryo"/>
              </a:defRPr>
            </a:lvl1pPr>
            <a:lvl2pPr marL="533400" marR="0" lvl="1" indent="0" algn="l" rtl="0">
              <a:lnSpc>
                <a:spcPct val="90000"/>
              </a:lnSpc>
              <a:spcBef>
                <a:spcPts val="500"/>
              </a:spcBef>
              <a:spcAft>
                <a:spcPts val="0"/>
              </a:spcAft>
              <a:buClr>
                <a:schemeClr val="dk1"/>
              </a:buClr>
              <a:buSzPts val="2400"/>
              <a:buFontTx/>
              <a:buNone/>
              <a:defRPr sz="2400" b="0" i="0" u="none" strike="noStrike" cap="none">
                <a:solidFill>
                  <a:schemeClr val="dk1"/>
                </a:solidFill>
                <a:latin typeface="Meiryo"/>
                <a:ea typeface="Meiryo"/>
                <a:cs typeface="Meiryo"/>
                <a:sym typeface="Meiryo"/>
              </a:defRPr>
            </a:lvl2pPr>
            <a:lvl3pPr marL="1016000" marR="0" lvl="2" indent="0" algn="l" rtl="0">
              <a:lnSpc>
                <a:spcPct val="90000"/>
              </a:lnSpc>
              <a:spcBef>
                <a:spcPts val="500"/>
              </a:spcBef>
              <a:spcAft>
                <a:spcPts val="0"/>
              </a:spcAft>
              <a:buClr>
                <a:schemeClr val="dk1"/>
              </a:buClr>
              <a:buSzPts val="2000"/>
              <a:buFontTx/>
              <a:buNone/>
              <a:defRPr sz="2000" b="0" i="0" u="none" strike="noStrike" cap="none">
                <a:solidFill>
                  <a:schemeClr val="dk1"/>
                </a:solidFill>
                <a:latin typeface="Meiryo"/>
                <a:ea typeface="Meiryo"/>
                <a:cs typeface="Meiryo"/>
                <a:sym typeface="Meiryo"/>
              </a:defRPr>
            </a:lvl3pPr>
            <a:lvl4pPr marL="1485900" marR="0" lvl="3" indent="0" algn="l" rtl="0">
              <a:lnSpc>
                <a:spcPct val="90000"/>
              </a:lnSpc>
              <a:spcBef>
                <a:spcPts val="500"/>
              </a:spcBef>
              <a:spcAft>
                <a:spcPts val="0"/>
              </a:spcAft>
              <a:buClr>
                <a:schemeClr val="dk1"/>
              </a:buClr>
              <a:buSzPts val="1800"/>
              <a:buFontTx/>
              <a:buNone/>
              <a:defRPr sz="1800" b="0" i="0" u="none" strike="noStrike" cap="none">
                <a:solidFill>
                  <a:schemeClr val="dk1"/>
                </a:solidFill>
                <a:latin typeface="Meiryo"/>
                <a:ea typeface="Meiryo"/>
                <a:cs typeface="Meiryo"/>
                <a:sym typeface="Meiryo"/>
              </a:defRPr>
            </a:lvl4pPr>
            <a:lvl5pPr marL="1943100" marR="0" lvl="4" indent="0" algn="l" rtl="0">
              <a:lnSpc>
                <a:spcPct val="90000"/>
              </a:lnSpc>
              <a:spcBef>
                <a:spcPts val="500"/>
              </a:spcBef>
              <a:spcAft>
                <a:spcPts val="0"/>
              </a:spcAft>
              <a:buClr>
                <a:schemeClr val="dk1"/>
              </a:buClr>
              <a:buSzPts val="1800"/>
              <a:buFontTx/>
              <a:buNone/>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algn="r" fontAlgn="base"/>
            <a:r>
              <a:rPr lang="ja-JP" altLang="en-US" sz="1400" dirty="0">
                <a:solidFill>
                  <a:srgbClr val="000000"/>
                </a:solidFill>
                <a:latin typeface="メイリオ" panose="020B0604030504040204" pitchFamily="50" charset="-128"/>
                <a:ea typeface="メイリオ" panose="020B0604030504040204" pitchFamily="50" charset="-128"/>
              </a:rPr>
              <a:t>出典：</a:t>
            </a:r>
            <a:r>
              <a:rPr lang="zh-TW" altLang="en-US" sz="1400" dirty="0">
                <a:solidFill>
                  <a:srgbClr val="000000"/>
                </a:solidFill>
                <a:latin typeface="メイリオ" panose="020B0604030504040204" pitchFamily="50" charset="-128"/>
                <a:ea typeface="メイリオ" panose="020B0604030504040204" pitchFamily="50" charset="-128"/>
              </a:rPr>
              <a:t>最高裁判所「令和５年司法統計年報 家事編」</a:t>
            </a:r>
            <a:endParaRPr lang="ja-JP" altLang="en-US" sz="1400" dirty="0">
              <a:solidFill>
                <a:srgbClr val="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62547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2" name="タイトル 1">
            <a:extLst>
              <a:ext uri="{FF2B5EF4-FFF2-40B4-BE49-F238E27FC236}">
                <a16:creationId xmlns:a16="http://schemas.microsoft.com/office/drawing/2014/main" id="{5F847D2C-96E8-44B2-9B58-37B4C86B478C}"/>
              </a:ext>
            </a:extLst>
          </p:cNvPr>
          <p:cNvSpPr>
            <a:spLocks noGrp="1"/>
          </p:cNvSpPr>
          <p:nvPr>
            <p:ph type="title"/>
          </p:nvPr>
        </p:nvSpPr>
        <p:spPr>
          <a:xfrm>
            <a:off x="899206" y="266700"/>
            <a:ext cx="9221787" cy="633490"/>
          </a:xfrm>
        </p:spPr>
        <p:txBody>
          <a:bodyPr/>
          <a:lstStyle/>
          <a:p>
            <a:r>
              <a:rPr lang="ja-JP" altLang="en-US" dirty="0"/>
              <a:t>トラブルが起こりやすいケースとは？</a:t>
            </a:r>
          </a:p>
        </p:txBody>
      </p:sp>
      <p:sp>
        <p:nvSpPr>
          <p:cNvPr id="3" name="コンテンツ プレースホルダー 3">
            <a:extLst>
              <a:ext uri="{FF2B5EF4-FFF2-40B4-BE49-F238E27FC236}">
                <a16:creationId xmlns:a16="http://schemas.microsoft.com/office/drawing/2014/main" id="{E0E21919-CBA9-3E17-1704-650967AA7E9B}"/>
              </a:ext>
            </a:extLst>
          </p:cNvPr>
          <p:cNvSpPr txBox="1">
            <a:spLocks/>
          </p:cNvSpPr>
          <p:nvPr/>
        </p:nvSpPr>
        <p:spPr>
          <a:xfrm>
            <a:off x="899206" y="2155310"/>
            <a:ext cx="8280000" cy="4502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200000"/>
              </a:lnSpc>
              <a:buFont typeface="Wingdings" panose="05000000000000000000" pitchFamily="2" charset="2"/>
              <a:buChar char="ü"/>
            </a:pPr>
            <a:r>
              <a:rPr lang="ja-JP" altLang="en-US" sz="2800" dirty="0">
                <a:latin typeface="メイリオ" panose="020B0604030504040204" pitchFamily="50" charset="-128"/>
                <a:ea typeface="メイリオ" panose="020B0604030504040204" pitchFamily="50" charset="-128"/>
              </a:rPr>
              <a:t> 相続財産の大半が不動産</a:t>
            </a:r>
            <a:endParaRPr kumimoji="1" lang="en-US" altLang="ja-JP" sz="2800" dirty="0">
              <a:latin typeface="メイリオ" panose="020B0604030504040204" pitchFamily="50" charset="-128"/>
              <a:ea typeface="メイリオ" panose="020B0604030504040204" pitchFamily="50" charset="-128"/>
            </a:endParaRPr>
          </a:p>
          <a:p>
            <a:pPr>
              <a:lnSpc>
                <a:spcPct val="200000"/>
              </a:lnSpc>
              <a:buFont typeface="Wingdings" panose="05000000000000000000" pitchFamily="2" charset="2"/>
              <a:buChar char="ü"/>
            </a:pPr>
            <a:r>
              <a:rPr kumimoji="1" lang="ja-JP" altLang="en-US" sz="2800" dirty="0">
                <a:latin typeface="メイリオ" panose="020B0604030504040204" pitchFamily="50" charset="-128"/>
                <a:ea typeface="メイリオ" panose="020B0604030504040204" pitchFamily="50" charset="-128"/>
              </a:rPr>
              <a:t> 親の介護など寄与分の有無</a:t>
            </a:r>
          </a:p>
          <a:p>
            <a:pPr>
              <a:lnSpc>
                <a:spcPct val="200000"/>
              </a:lnSpc>
              <a:buFont typeface="Wingdings" panose="05000000000000000000" pitchFamily="2" charset="2"/>
              <a:buChar char="ü"/>
            </a:pPr>
            <a:r>
              <a:rPr kumimoji="1" lang="ja-JP" altLang="en-US" sz="2800" dirty="0">
                <a:latin typeface="メイリオ" panose="020B0604030504040204" pitchFamily="50" charset="-128"/>
                <a:ea typeface="メイリオ" panose="020B0604030504040204" pitchFamily="50" charset="-128"/>
              </a:rPr>
              <a:t> 遺言の内容が公平性を欠く</a:t>
            </a:r>
            <a:endParaRPr kumimoji="1" lang="en-US" altLang="ja-JP" sz="2800" dirty="0">
              <a:latin typeface="メイリオ" panose="020B0604030504040204" pitchFamily="50" charset="-128"/>
              <a:ea typeface="メイリオ" panose="020B0604030504040204" pitchFamily="50" charset="-128"/>
            </a:endParaRPr>
          </a:p>
          <a:p>
            <a:pPr>
              <a:lnSpc>
                <a:spcPct val="200000"/>
              </a:lnSpc>
              <a:buFont typeface="Wingdings" panose="05000000000000000000" pitchFamily="2" charset="2"/>
              <a:buChar char="ü"/>
            </a:pPr>
            <a:r>
              <a:rPr lang="ja-JP" altLang="en-US" sz="2800" dirty="0">
                <a:latin typeface="メイリオ" panose="020B0604030504040204" pitchFamily="50" charset="-128"/>
                <a:ea typeface="メイリオ" panose="020B0604030504040204" pitchFamily="50" charset="-128"/>
              </a:rPr>
              <a:t> 相続財産の中身が不透明</a:t>
            </a:r>
            <a:endParaRPr kumimoji="1" lang="en-US" altLang="ja-JP" sz="2800" dirty="0">
              <a:latin typeface="メイリオ" panose="020B0604030504040204" pitchFamily="50" charset="-128"/>
              <a:ea typeface="メイリオ" panose="020B0604030504040204" pitchFamily="50" charset="-128"/>
            </a:endParaRPr>
          </a:p>
          <a:p>
            <a:pPr>
              <a:lnSpc>
                <a:spcPct val="200000"/>
              </a:lnSpc>
              <a:buFont typeface="Wingdings" panose="05000000000000000000" pitchFamily="2" charset="2"/>
              <a:buChar char="ü"/>
            </a:pPr>
            <a:r>
              <a:rPr lang="ja-JP" altLang="en-US" sz="2800" dirty="0">
                <a:latin typeface="メイリオ" panose="020B0604030504040204" pitchFamily="50" charset="-128"/>
                <a:ea typeface="メイリオ" panose="020B0604030504040204" pitchFamily="50" charset="-128"/>
              </a:rPr>
              <a:t> 兄弟姉妹など相続人間の関係が希薄</a:t>
            </a:r>
            <a:endParaRPr lang="en-US" altLang="ja-JP" sz="2800"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endParaRPr lang="en-US" altLang="ja-JP" sz="20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9AFEA88A-1F8F-3566-8247-226E7DE75E67}"/>
              </a:ext>
            </a:extLst>
          </p:cNvPr>
          <p:cNvSpPr txBox="1"/>
          <p:nvPr/>
        </p:nvSpPr>
        <p:spPr>
          <a:xfrm>
            <a:off x="631824" y="1492390"/>
            <a:ext cx="8753476" cy="523220"/>
          </a:xfrm>
          <a:prstGeom prst="rect">
            <a:avLst/>
          </a:prstGeom>
          <a:noFill/>
        </p:spPr>
        <p:txBody>
          <a:bodyPr wrap="square">
            <a:spAutoFit/>
          </a:bodyPr>
          <a:lstStyle/>
          <a:p>
            <a:r>
              <a:rPr lang="ja-JP" altLang="en-US" sz="2800" b="1" dirty="0">
                <a:latin typeface="メイリオ" panose="020B0604030504040204" pitchFamily="50" charset="-128"/>
                <a:ea typeface="メイリオ" panose="020B0604030504040204" pitchFamily="50" charset="-128"/>
              </a:rPr>
              <a:t>相続トラブルが起こる要因</a:t>
            </a:r>
          </a:p>
        </p:txBody>
      </p:sp>
    </p:spTree>
    <p:extLst>
      <p:ext uri="{BB962C8B-B14F-4D97-AF65-F5344CB8AC3E}">
        <p14:creationId xmlns:p14="http://schemas.microsoft.com/office/powerpoint/2010/main" val="895997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5" name="正方形/長方形 4">
            <a:extLst>
              <a:ext uri="{FF2B5EF4-FFF2-40B4-BE49-F238E27FC236}">
                <a16:creationId xmlns:a16="http://schemas.microsoft.com/office/drawing/2014/main" id="{20E02018-9F91-4D77-AC15-4CE0F9CB2C36}"/>
              </a:ext>
            </a:extLst>
          </p:cNvPr>
          <p:cNvSpPr/>
          <p:nvPr/>
        </p:nvSpPr>
        <p:spPr>
          <a:xfrm>
            <a:off x="318240" y="1302545"/>
            <a:ext cx="3014663" cy="3016250"/>
          </a:xfrm>
          <a:prstGeom prst="rect">
            <a:avLst/>
          </a:prstGeom>
          <a:ln w="28575">
            <a:solidFill>
              <a:srgbClr val="094122"/>
            </a:solidFill>
          </a:ln>
        </p:spPr>
        <p:style>
          <a:lnRef idx="2">
            <a:schemeClr val="accent2"/>
          </a:lnRef>
          <a:fillRef idx="1">
            <a:schemeClr val="lt1"/>
          </a:fillRef>
          <a:effectRef idx="0">
            <a:schemeClr val="accent2"/>
          </a:effectRef>
          <a:fontRef idx="minor">
            <a:schemeClr val="dk1"/>
          </a:fontRef>
        </p:style>
        <p:txBody>
          <a:bodyPr/>
          <a:lstStyle/>
          <a:p>
            <a:pPr algn="ctr" eaLnBrk="1" fontAlgn="auto" hangingPunct="1">
              <a:spcBef>
                <a:spcPts val="0"/>
              </a:spcBef>
              <a:spcAft>
                <a:spcPts val="0"/>
              </a:spcAft>
              <a:defRPr/>
            </a:pPr>
            <a:r>
              <a:rPr lang="ja-JP" altLang="en-US" sz="2400" b="1" dirty="0">
                <a:latin typeface="メイリオ" panose="020B0604030504040204" pitchFamily="50" charset="-128"/>
                <a:ea typeface="メイリオ" panose="020B0604030504040204" pitchFamily="50" charset="-128"/>
              </a:rPr>
              <a:t>①妻と子２人の場合</a:t>
            </a:r>
            <a:endParaRPr lang="en-US" altLang="ja-JP" sz="2400" b="1" dirty="0">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defRPr/>
            </a:pPr>
            <a:endParaRPr lang="ja-JP" altLang="en-US" sz="3086" dirty="0">
              <a:latin typeface="メイリオ" panose="020B0604030504040204" pitchFamily="50" charset="-128"/>
              <a:ea typeface="メイリオ" panose="020B0604030504040204" pitchFamily="50" charset="-128"/>
            </a:endParaRPr>
          </a:p>
        </p:txBody>
      </p:sp>
      <p:cxnSp>
        <p:nvCxnSpPr>
          <p:cNvPr id="6" name="直線コネクタ 5">
            <a:extLst>
              <a:ext uri="{FF2B5EF4-FFF2-40B4-BE49-F238E27FC236}">
                <a16:creationId xmlns:a16="http://schemas.microsoft.com/office/drawing/2014/main" id="{9FFEBDE3-8264-4B8F-8AE0-23E349D033BB}"/>
              </a:ext>
            </a:extLst>
          </p:cNvPr>
          <p:cNvCxnSpPr>
            <a:cxnSpLocks/>
          </p:cNvCxnSpPr>
          <p:nvPr/>
        </p:nvCxnSpPr>
        <p:spPr bwMode="auto">
          <a:xfrm flipV="1">
            <a:off x="1507278" y="2150270"/>
            <a:ext cx="635000" cy="476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659999BB-5512-4648-89C8-00DD98994B90}"/>
              </a:ext>
            </a:extLst>
          </p:cNvPr>
          <p:cNvCxnSpPr>
            <a:cxnSpLocks/>
          </p:cNvCxnSpPr>
          <p:nvPr/>
        </p:nvCxnSpPr>
        <p:spPr bwMode="auto">
          <a:xfrm flipV="1">
            <a:off x="1165965" y="2817020"/>
            <a:ext cx="0" cy="3190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9D66E5D0-5AA2-4349-B033-5F581120F7F1}"/>
              </a:ext>
            </a:extLst>
          </p:cNvPr>
          <p:cNvCxnSpPr>
            <a:cxnSpLocks/>
          </p:cNvCxnSpPr>
          <p:nvPr/>
        </p:nvCxnSpPr>
        <p:spPr bwMode="auto">
          <a:xfrm flipH="1" flipV="1">
            <a:off x="2434378" y="2810670"/>
            <a:ext cx="1587" cy="32702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F7AE28F3-C7BE-45AF-811C-E68CF150C602}"/>
              </a:ext>
            </a:extLst>
          </p:cNvPr>
          <p:cNvCxnSpPr/>
          <p:nvPr/>
        </p:nvCxnSpPr>
        <p:spPr bwMode="auto">
          <a:xfrm flipV="1">
            <a:off x="1164378" y="2810670"/>
            <a:ext cx="1270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2736C2F9-E5F3-4728-A277-4C603A5DD704}"/>
              </a:ext>
            </a:extLst>
          </p:cNvPr>
          <p:cNvCxnSpPr>
            <a:cxnSpLocks/>
          </p:cNvCxnSpPr>
          <p:nvPr/>
        </p:nvCxnSpPr>
        <p:spPr bwMode="auto">
          <a:xfrm>
            <a:off x="1824778" y="2128045"/>
            <a:ext cx="0" cy="682625"/>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テキスト ボックス 37">
            <a:extLst>
              <a:ext uri="{FF2B5EF4-FFF2-40B4-BE49-F238E27FC236}">
                <a16:creationId xmlns:a16="http://schemas.microsoft.com/office/drawing/2014/main" id="{49A8B592-3910-4B41-AE9E-CFA145881903}"/>
              </a:ext>
            </a:extLst>
          </p:cNvPr>
          <p:cNvSpPr txBox="1">
            <a:spLocks noChangeArrowheads="1"/>
          </p:cNvSpPr>
          <p:nvPr/>
        </p:nvSpPr>
        <p:spPr bwMode="auto">
          <a:xfrm>
            <a:off x="1785090" y="3718720"/>
            <a:ext cx="1776413"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latin typeface="メイリオ" panose="020B0604030504040204" pitchFamily="50" charset="-128"/>
                <a:ea typeface="メイリオ" panose="020B0604030504040204" pitchFamily="50" charset="-128"/>
              </a:rPr>
              <a:t>1/2÷2</a:t>
            </a: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solidFill>
                  <a:srgbClr val="FF0000"/>
                </a:solidFill>
                <a:latin typeface="メイリオ" panose="020B0604030504040204" pitchFamily="50" charset="-128"/>
                <a:ea typeface="メイリオ" panose="020B0604030504040204" pitchFamily="50" charset="-128"/>
              </a:rPr>
              <a:t>1/4</a:t>
            </a:r>
            <a:r>
              <a:rPr kumimoji="1" lang="ja-JP" altLang="en-US" sz="1323" b="1" dirty="0">
                <a:latin typeface="メイリオ" panose="020B0604030504040204" pitchFamily="50" charset="-128"/>
                <a:ea typeface="メイリオ" panose="020B0604030504040204" pitchFamily="50" charset="-128"/>
              </a:rPr>
              <a:t>）</a:t>
            </a:r>
            <a:endParaRPr kumimoji="1" lang="en-US" altLang="ja-JP" sz="1323" b="1" dirty="0">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CB693266-F88E-483F-B3CD-F061B9C92B9A}"/>
              </a:ext>
            </a:extLst>
          </p:cNvPr>
          <p:cNvSpPr/>
          <p:nvPr/>
        </p:nvSpPr>
        <p:spPr>
          <a:xfrm>
            <a:off x="3659928" y="1302544"/>
            <a:ext cx="3014662" cy="3016250"/>
          </a:xfrm>
          <a:prstGeom prst="rect">
            <a:avLst/>
          </a:prstGeom>
          <a:ln w="28575">
            <a:solidFill>
              <a:srgbClr val="094122"/>
            </a:solidFill>
          </a:ln>
        </p:spPr>
        <p:style>
          <a:lnRef idx="2">
            <a:schemeClr val="accent2"/>
          </a:lnRef>
          <a:fillRef idx="1">
            <a:schemeClr val="lt1"/>
          </a:fillRef>
          <a:effectRef idx="0">
            <a:schemeClr val="accent2"/>
          </a:effectRef>
          <a:fontRef idx="minor">
            <a:schemeClr val="dk1"/>
          </a:fontRef>
        </p:style>
        <p:txBody>
          <a:bodyPr/>
          <a:lstStyle/>
          <a:p>
            <a:pPr algn="ctr" eaLnBrk="1" fontAlgn="auto" hangingPunct="1">
              <a:spcBef>
                <a:spcPts val="0"/>
              </a:spcBef>
              <a:spcAft>
                <a:spcPts val="0"/>
              </a:spcAft>
              <a:defRPr/>
            </a:pPr>
            <a:r>
              <a:rPr lang="ja-JP" altLang="en-US" sz="2400" b="1" dirty="0">
                <a:latin typeface="メイリオ" panose="020B0604030504040204" pitchFamily="50" charset="-128"/>
                <a:ea typeface="メイリオ" panose="020B0604030504040204" pitchFamily="50" charset="-128"/>
              </a:rPr>
              <a:t>②妻と親の場合</a:t>
            </a:r>
            <a:endParaRPr lang="en-US" altLang="ja-JP" sz="2400" b="1" dirty="0">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defRPr/>
            </a:pPr>
            <a:endParaRPr lang="en-US" altLang="ja-JP" sz="3086" dirty="0">
              <a:latin typeface="メイリオ" panose="020B0604030504040204" pitchFamily="50" charset="-128"/>
              <a:ea typeface="メイリオ" panose="020B0604030504040204" pitchFamily="50" charset="-128"/>
            </a:endParaRPr>
          </a:p>
        </p:txBody>
      </p:sp>
      <p:cxnSp>
        <p:nvCxnSpPr>
          <p:cNvPr id="13" name="直線コネクタ 12">
            <a:extLst>
              <a:ext uri="{FF2B5EF4-FFF2-40B4-BE49-F238E27FC236}">
                <a16:creationId xmlns:a16="http://schemas.microsoft.com/office/drawing/2014/main" id="{D5842E29-4726-48A0-84C7-A7D718618BF7}"/>
              </a:ext>
            </a:extLst>
          </p:cNvPr>
          <p:cNvCxnSpPr/>
          <p:nvPr/>
        </p:nvCxnSpPr>
        <p:spPr bwMode="auto">
          <a:xfrm flipV="1">
            <a:off x="4833090" y="2170907"/>
            <a:ext cx="635000" cy="476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1D8ADFDE-1DE4-426E-86E0-FC471DFA03AD}"/>
              </a:ext>
            </a:extLst>
          </p:cNvPr>
          <p:cNvCxnSpPr/>
          <p:nvPr/>
        </p:nvCxnSpPr>
        <p:spPr bwMode="auto">
          <a:xfrm flipV="1">
            <a:off x="4526703" y="2837657"/>
            <a:ext cx="0" cy="319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256C40E9-EED0-43FD-AE48-F98DF241C22C}"/>
              </a:ext>
            </a:extLst>
          </p:cNvPr>
          <p:cNvCxnSpPr/>
          <p:nvPr/>
        </p:nvCxnSpPr>
        <p:spPr bwMode="auto">
          <a:xfrm flipV="1">
            <a:off x="5782415" y="2837657"/>
            <a:ext cx="0" cy="319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0AEFC5F4-CB01-48B9-A9D7-193336C9A32D}"/>
              </a:ext>
            </a:extLst>
          </p:cNvPr>
          <p:cNvCxnSpPr/>
          <p:nvPr/>
        </p:nvCxnSpPr>
        <p:spPr bwMode="auto">
          <a:xfrm flipV="1">
            <a:off x="4525115" y="2836070"/>
            <a:ext cx="127158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48FDEDF8-13B7-4666-A7E9-69DFDE78236F}"/>
              </a:ext>
            </a:extLst>
          </p:cNvPr>
          <p:cNvCxnSpPr/>
          <p:nvPr/>
        </p:nvCxnSpPr>
        <p:spPr bwMode="auto">
          <a:xfrm>
            <a:off x="5161703" y="2172495"/>
            <a:ext cx="0" cy="665162"/>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ボックス 51">
            <a:extLst>
              <a:ext uri="{FF2B5EF4-FFF2-40B4-BE49-F238E27FC236}">
                <a16:creationId xmlns:a16="http://schemas.microsoft.com/office/drawing/2014/main" id="{19431B4E-4366-46F8-ACA4-61AADBA890B4}"/>
              </a:ext>
            </a:extLst>
          </p:cNvPr>
          <p:cNvSpPr txBox="1">
            <a:spLocks noChangeArrowheads="1"/>
          </p:cNvSpPr>
          <p:nvPr/>
        </p:nvSpPr>
        <p:spPr bwMode="auto">
          <a:xfrm>
            <a:off x="5437928" y="3952082"/>
            <a:ext cx="99060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solidFill>
                  <a:srgbClr val="FF0000"/>
                </a:solidFill>
                <a:latin typeface="メイリオ" panose="020B0604030504040204" pitchFamily="50" charset="-128"/>
                <a:ea typeface="メイリオ" panose="020B0604030504040204" pitchFamily="50" charset="-128"/>
              </a:rPr>
              <a:t>2/3</a:t>
            </a:r>
            <a:r>
              <a:rPr kumimoji="1" lang="ja-JP" altLang="en-US" sz="1323" b="1" dirty="0">
                <a:latin typeface="メイリオ" panose="020B0604030504040204" pitchFamily="50" charset="-128"/>
                <a:ea typeface="メイリオ" panose="020B0604030504040204" pitchFamily="50" charset="-128"/>
              </a:rPr>
              <a:t>）</a:t>
            </a:r>
            <a:endParaRPr kumimoji="1" lang="en-US" altLang="ja-JP" sz="1323" b="1" dirty="0">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361CD2DB-1FB6-44E8-BF3D-F7A3B2F3F9C8}"/>
              </a:ext>
            </a:extLst>
          </p:cNvPr>
          <p:cNvSpPr/>
          <p:nvPr/>
        </p:nvSpPr>
        <p:spPr>
          <a:xfrm>
            <a:off x="7038128" y="1275557"/>
            <a:ext cx="3322637" cy="3016250"/>
          </a:xfrm>
          <a:prstGeom prst="rect">
            <a:avLst/>
          </a:prstGeom>
          <a:noFill/>
          <a:ln w="28575">
            <a:solidFill>
              <a:srgbClr val="094122"/>
            </a:solidFill>
          </a:ln>
        </p:spPr>
        <p:style>
          <a:lnRef idx="2">
            <a:schemeClr val="accent2"/>
          </a:lnRef>
          <a:fillRef idx="1">
            <a:schemeClr val="lt1"/>
          </a:fillRef>
          <a:effectRef idx="0">
            <a:schemeClr val="accent2"/>
          </a:effectRef>
          <a:fontRef idx="minor">
            <a:schemeClr val="dk1"/>
          </a:fontRef>
        </p:style>
        <p:txBody>
          <a:bodyPr/>
          <a:lstStyle/>
          <a:p>
            <a:pPr eaLnBrk="1" fontAlgn="auto" hangingPunct="1">
              <a:spcBef>
                <a:spcPts val="0"/>
              </a:spcBef>
              <a:spcAft>
                <a:spcPts val="0"/>
              </a:spcAft>
              <a:defRPr/>
            </a:pPr>
            <a:r>
              <a:rPr lang="ja-JP" altLang="en-US" sz="2400" b="1" dirty="0">
                <a:latin typeface="メイリオ" panose="020B0604030504040204" pitchFamily="50" charset="-128"/>
                <a:ea typeface="メイリオ" panose="020B0604030504040204" pitchFamily="50" charset="-128"/>
              </a:rPr>
              <a:t>③妻と兄弟姉妹の場合</a:t>
            </a:r>
            <a:endParaRPr lang="en-US" altLang="ja-JP" sz="2400" b="1" dirty="0">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defRPr/>
            </a:pPr>
            <a:endParaRPr lang="ja-JP" altLang="en-US" sz="3086" dirty="0">
              <a:latin typeface="メイリオ" panose="020B0604030504040204" pitchFamily="50" charset="-128"/>
              <a:ea typeface="メイリオ" panose="020B0604030504040204" pitchFamily="50" charset="-128"/>
            </a:endParaRPr>
          </a:p>
        </p:txBody>
      </p:sp>
      <p:cxnSp>
        <p:nvCxnSpPr>
          <p:cNvPr id="20" name="直線コネクタ 19">
            <a:extLst>
              <a:ext uri="{FF2B5EF4-FFF2-40B4-BE49-F238E27FC236}">
                <a16:creationId xmlns:a16="http://schemas.microsoft.com/office/drawing/2014/main" id="{30B258F3-9328-48C8-AA78-DD97DCCA2833}"/>
              </a:ext>
            </a:extLst>
          </p:cNvPr>
          <p:cNvCxnSpPr>
            <a:cxnSpLocks/>
          </p:cNvCxnSpPr>
          <p:nvPr/>
        </p:nvCxnSpPr>
        <p:spPr>
          <a:xfrm flipV="1">
            <a:off x="8705003" y="2366170"/>
            <a:ext cx="0" cy="193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84897593-86C0-4052-BD28-EA697CFEE05A}"/>
              </a:ext>
            </a:extLst>
          </p:cNvPr>
          <p:cNvCxnSpPr>
            <a:cxnSpLocks/>
          </p:cNvCxnSpPr>
          <p:nvPr/>
        </p:nvCxnSpPr>
        <p:spPr>
          <a:xfrm flipV="1">
            <a:off x="7620740" y="2361407"/>
            <a:ext cx="0" cy="2143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896C4D09-57C3-4C73-B256-020B034CBD08}"/>
              </a:ext>
            </a:extLst>
          </p:cNvPr>
          <p:cNvCxnSpPr>
            <a:cxnSpLocks/>
          </p:cNvCxnSpPr>
          <p:nvPr/>
        </p:nvCxnSpPr>
        <p:spPr>
          <a:xfrm>
            <a:off x="9022503" y="2837657"/>
            <a:ext cx="5016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F1C0F8D-CECD-4A3E-BF2A-3C18DC930A2A}"/>
              </a:ext>
            </a:extLst>
          </p:cNvPr>
          <p:cNvCxnSpPr/>
          <p:nvPr/>
        </p:nvCxnSpPr>
        <p:spPr>
          <a:xfrm>
            <a:off x="7620740" y="2361407"/>
            <a:ext cx="1095375"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ボックス 72">
            <a:extLst>
              <a:ext uri="{FF2B5EF4-FFF2-40B4-BE49-F238E27FC236}">
                <a16:creationId xmlns:a16="http://schemas.microsoft.com/office/drawing/2014/main" id="{2B189ED5-44C9-4189-81DB-3A1381E05159}"/>
              </a:ext>
            </a:extLst>
          </p:cNvPr>
          <p:cNvSpPr txBox="1">
            <a:spLocks noChangeArrowheads="1"/>
          </p:cNvSpPr>
          <p:nvPr/>
        </p:nvSpPr>
        <p:spPr bwMode="auto">
          <a:xfrm>
            <a:off x="7220690" y="3371057"/>
            <a:ext cx="142875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solidFill>
                  <a:srgbClr val="FF0000"/>
                </a:solidFill>
                <a:latin typeface="メイリオ" panose="020B0604030504040204" pitchFamily="50" charset="-128"/>
                <a:ea typeface="メイリオ" panose="020B0604030504040204" pitchFamily="50" charset="-128"/>
              </a:rPr>
              <a:t>1/4</a:t>
            </a:r>
            <a:r>
              <a:rPr kumimoji="1" lang="ja-JP" altLang="en-US" sz="1323" b="1" dirty="0">
                <a:latin typeface="メイリオ" panose="020B0604030504040204" pitchFamily="50" charset="-128"/>
                <a:ea typeface="メイリオ" panose="020B0604030504040204" pitchFamily="50" charset="-128"/>
              </a:rPr>
              <a:t>）</a:t>
            </a:r>
            <a:endParaRPr kumimoji="1" lang="en-US" altLang="ja-JP" sz="1323" b="1" dirty="0">
              <a:latin typeface="メイリオ" panose="020B0604030504040204" pitchFamily="50" charset="-128"/>
              <a:ea typeface="メイリオ" panose="020B0604030504040204" pitchFamily="50" charset="-128"/>
            </a:endParaRPr>
          </a:p>
        </p:txBody>
      </p:sp>
      <p:sp>
        <p:nvSpPr>
          <p:cNvPr id="25" name="テキスト ボックス 73">
            <a:extLst>
              <a:ext uri="{FF2B5EF4-FFF2-40B4-BE49-F238E27FC236}">
                <a16:creationId xmlns:a16="http://schemas.microsoft.com/office/drawing/2014/main" id="{7A31B41C-B79A-49D5-AC4C-93199E12D77D}"/>
              </a:ext>
            </a:extLst>
          </p:cNvPr>
          <p:cNvSpPr txBox="1">
            <a:spLocks noChangeArrowheads="1"/>
          </p:cNvSpPr>
          <p:nvPr/>
        </p:nvSpPr>
        <p:spPr bwMode="auto">
          <a:xfrm>
            <a:off x="9419378" y="3431382"/>
            <a:ext cx="8572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solidFill>
                  <a:srgbClr val="FF0000"/>
                </a:solidFill>
                <a:latin typeface="メイリオ" panose="020B0604030504040204" pitchFamily="50" charset="-128"/>
                <a:ea typeface="メイリオ" panose="020B0604030504040204" pitchFamily="50" charset="-128"/>
              </a:rPr>
              <a:t>3/4</a:t>
            </a:r>
            <a:r>
              <a:rPr kumimoji="1" lang="ja-JP" altLang="en-US" sz="1323" b="1" dirty="0">
                <a:latin typeface="メイリオ" panose="020B0604030504040204" pitchFamily="50" charset="-128"/>
                <a:ea typeface="メイリオ" panose="020B0604030504040204" pitchFamily="50" charset="-128"/>
              </a:rPr>
              <a:t>）</a:t>
            </a:r>
            <a:endParaRPr kumimoji="1" lang="en-US" altLang="ja-JP" sz="1323" b="1" dirty="0">
              <a:latin typeface="メイリオ" panose="020B0604030504040204" pitchFamily="50" charset="-128"/>
              <a:ea typeface="メイリオ" panose="020B0604030504040204" pitchFamily="50" charset="-128"/>
            </a:endParaRPr>
          </a:p>
        </p:txBody>
      </p:sp>
      <p:sp>
        <p:nvSpPr>
          <p:cNvPr id="26" name="正方形/長方形 74">
            <a:extLst>
              <a:ext uri="{FF2B5EF4-FFF2-40B4-BE49-F238E27FC236}">
                <a16:creationId xmlns:a16="http://schemas.microsoft.com/office/drawing/2014/main" id="{E6502857-847D-4305-BED4-4539EB0ED664}"/>
              </a:ext>
            </a:extLst>
          </p:cNvPr>
          <p:cNvSpPr>
            <a:spLocks noChangeArrowheads="1"/>
          </p:cNvSpPr>
          <p:nvPr/>
        </p:nvSpPr>
        <p:spPr bwMode="auto">
          <a:xfrm>
            <a:off x="999278" y="4558903"/>
            <a:ext cx="8459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kumimoji="1" lang="en-US" altLang="ja-JP" sz="2800" dirty="0">
                <a:latin typeface="メイリオ" panose="020B0604030504040204" pitchFamily="50" charset="-128"/>
                <a:ea typeface="メイリオ" panose="020B0604030504040204" pitchFamily="50" charset="-128"/>
              </a:rPr>
              <a:t>『</a:t>
            </a:r>
            <a:r>
              <a:rPr kumimoji="1" lang="ja-JP" altLang="en-US" sz="2800" dirty="0">
                <a:latin typeface="メイリオ" panose="020B0604030504040204" pitchFamily="50" charset="-128"/>
                <a:ea typeface="メイリオ" panose="020B0604030504040204" pitchFamily="50" charset="-128"/>
              </a:rPr>
              <a:t>夫</a:t>
            </a:r>
            <a:r>
              <a:rPr kumimoji="1" lang="en-US" altLang="ja-JP" sz="2800" dirty="0">
                <a:latin typeface="メイリオ" panose="020B0604030504040204" pitchFamily="50" charset="-128"/>
                <a:ea typeface="メイリオ" panose="020B0604030504040204" pitchFamily="50" charset="-128"/>
              </a:rPr>
              <a:t>』</a:t>
            </a:r>
            <a:r>
              <a:rPr kumimoji="1" lang="ja-JP" altLang="en-US" sz="2800" dirty="0">
                <a:latin typeface="メイリオ" panose="020B0604030504040204" pitchFamily="50" charset="-128"/>
                <a:ea typeface="メイリオ" panose="020B0604030504040204" pitchFamily="50" charset="-128"/>
              </a:rPr>
              <a:t>の財産が</a:t>
            </a:r>
            <a:r>
              <a:rPr kumimoji="1" lang="en-US" altLang="ja-JP" sz="3200" b="1" dirty="0">
                <a:latin typeface="メイリオ" panose="020B0604030504040204" pitchFamily="50" charset="-128"/>
                <a:ea typeface="メイリオ" panose="020B0604030504040204" pitchFamily="50" charset="-128"/>
              </a:rPr>
              <a:t>6,000</a:t>
            </a:r>
            <a:r>
              <a:rPr kumimoji="1" lang="ja-JP" altLang="en-US" sz="3200" b="1" dirty="0">
                <a:latin typeface="メイリオ" panose="020B0604030504040204" pitchFamily="50" charset="-128"/>
                <a:ea typeface="メイリオ" panose="020B0604030504040204" pitchFamily="50" charset="-128"/>
              </a:rPr>
              <a:t>万円</a:t>
            </a:r>
            <a:r>
              <a:rPr kumimoji="1" lang="ja-JP" altLang="en-US" sz="2800" dirty="0">
                <a:latin typeface="メイリオ" panose="020B0604030504040204" pitchFamily="50" charset="-128"/>
                <a:ea typeface="メイリオ" panose="020B0604030504040204" pitchFamily="50" charset="-128"/>
              </a:rPr>
              <a:t>だとすると</a:t>
            </a:r>
            <a:r>
              <a:rPr kumimoji="1" lang="en-US" altLang="ja-JP" sz="2800" dirty="0">
                <a:latin typeface="メイリオ" panose="020B0604030504040204" pitchFamily="50" charset="-128"/>
                <a:ea typeface="メイリオ" panose="020B0604030504040204" pitchFamily="50" charset="-128"/>
              </a:rPr>
              <a:t>……</a:t>
            </a:r>
            <a:endParaRPr kumimoji="1" lang="ja-JP" altLang="en-US" sz="3200" dirty="0">
              <a:latin typeface="メイリオ" panose="020B0604030504040204" pitchFamily="50" charset="-128"/>
              <a:ea typeface="メイリオ" panose="020B0604030504040204" pitchFamily="50" charset="-128"/>
            </a:endParaRPr>
          </a:p>
        </p:txBody>
      </p:sp>
      <p:sp>
        <p:nvSpPr>
          <p:cNvPr id="27" name="正方形/長方形 26">
            <a:extLst>
              <a:ext uri="{FF2B5EF4-FFF2-40B4-BE49-F238E27FC236}">
                <a16:creationId xmlns:a16="http://schemas.microsoft.com/office/drawing/2014/main" id="{DB689A52-65F2-42D9-9010-835697E4A61A}"/>
              </a:ext>
            </a:extLst>
          </p:cNvPr>
          <p:cNvSpPr/>
          <p:nvPr/>
        </p:nvSpPr>
        <p:spPr>
          <a:xfrm>
            <a:off x="318239" y="5266928"/>
            <a:ext cx="3217863" cy="784225"/>
          </a:xfrm>
          <a:prstGeom prst="rect">
            <a:avLst/>
          </a:prstGeom>
          <a:ln w="28575">
            <a:solidFill>
              <a:srgbClr val="094122"/>
            </a:solidFill>
          </a:ln>
        </p:spPr>
        <p:style>
          <a:lnRef idx="2">
            <a:schemeClr val="accent2"/>
          </a:lnRef>
          <a:fillRef idx="1">
            <a:schemeClr val="lt1"/>
          </a:fillRef>
          <a:effectRef idx="0">
            <a:schemeClr val="accent2"/>
          </a:effectRef>
          <a:fontRef idx="minor">
            <a:schemeClr val="dk1"/>
          </a:fontRef>
        </p:style>
        <p:txBody>
          <a:bodyPr anchor="ctr"/>
          <a:lstStyle/>
          <a:p>
            <a:pPr algn="ctr" eaLnBrk="1" fontAlgn="auto" hangingPunct="1">
              <a:spcBef>
                <a:spcPts val="0"/>
              </a:spcBef>
              <a:spcAft>
                <a:spcPts val="0"/>
              </a:spcAft>
              <a:defRPr/>
            </a:pPr>
            <a:r>
              <a:rPr lang="ja-JP" altLang="en-US" sz="1543" b="1" dirty="0">
                <a:latin typeface="メイリオ" panose="020B0604030504040204" pitchFamily="50" charset="-128"/>
                <a:ea typeface="メイリオ" panose="020B0604030504040204" pitchFamily="50" charset="-128"/>
              </a:rPr>
              <a:t>妻</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6,000</a:t>
            </a:r>
            <a:r>
              <a:rPr lang="ja-JP" altLang="en-US" sz="1543" dirty="0">
                <a:latin typeface="メイリオ" panose="020B0604030504040204" pitchFamily="50" charset="-128"/>
                <a:ea typeface="メイリオ" panose="020B0604030504040204" pitchFamily="50" charset="-128"/>
              </a:rPr>
              <a:t>万円</a:t>
            </a:r>
            <a:r>
              <a:rPr lang="en-US" altLang="ja-JP" sz="1543" dirty="0">
                <a:latin typeface="メイリオ" panose="020B0604030504040204" pitchFamily="50" charset="-128"/>
                <a:ea typeface="メイリオ" panose="020B0604030504040204" pitchFamily="50" charset="-128"/>
              </a:rPr>
              <a:t>×1/2</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2,500</a:t>
            </a:r>
            <a:r>
              <a:rPr lang="ja-JP" altLang="en-US" sz="1543" dirty="0">
                <a:latin typeface="メイリオ" panose="020B0604030504040204" pitchFamily="50" charset="-128"/>
                <a:ea typeface="メイリオ" panose="020B0604030504040204" pitchFamily="50" charset="-128"/>
              </a:rPr>
              <a:t>万円</a:t>
            </a:r>
            <a:endParaRPr lang="en-US" altLang="ja-JP" sz="1543" dirty="0">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defRPr/>
            </a:pPr>
            <a:r>
              <a:rPr lang="ja-JP" altLang="en-US" sz="1543" b="1" dirty="0">
                <a:latin typeface="メイリオ" panose="020B0604030504040204" pitchFamily="50" charset="-128"/>
                <a:ea typeface="メイリオ" panose="020B0604030504040204" pitchFamily="50" charset="-128"/>
              </a:rPr>
              <a:t>子</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6,000</a:t>
            </a:r>
            <a:r>
              <a:rPr lang="ja-JP" altLang="en-US" sz="1543" dirty="0">
                <a:latin typeface="メイリオ" panose="020B0604030504040204" pitchFamily="50" charset="-128"/>
                <a:ea typeface="メイリオ" panose="020B0604030504040204" pitchFamily="50" charset="-128"/>
              </a:rPr>
              <a:t>万円</a:t>
            </a:r>
            <a:r>
              <a:rPr lang="en-US" altLang="ja-JP" sz="1543" dirty="0">
                <a:latin typeface="メイリオ" panose="020B0604030504040204" pitchFamily="50" charset="-128"/>
                <a:ea typeface="メイリオ" panose="020B0604030504040204" pitchFamily="50" charset="-128"/>
              </a:rPr>
              <a:t>×1/4</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1,500</a:t>
            </a:r>
            <a:r>
              <a:rPr lang="ja-JP" altLang="en-US" sz="1543" dirty="0">
                <a:latin typeface="メイリオ" panose="020B0604030504040204" pitchFamily="50" charset="-128"/>
                <a:ea typeface="メイリオ" panose="020B0604030504040204" pitchFamily="50" charset="-128"/>
              </a:rPr>
              <a:t>万円</a:t>
            </a:r>
          </a:p>
        </p:txBody>
      </p:sp>
      <p:sp>
        <p:nvSpPr>
          <p:cNvPr id="28" name="正方形/長方形 27">
            <a:extLst>
              <a:ext uri="{FF2B5EF4-FFF2-40B4-BE49-F238E27FC236}">
                <a16:creationId xmlns:a16="http://schemas.microsoft.com/office/drawing/2014/main" id="{D784049D-3AF1-4C2A-AFD3-7D97D69F8E73}"/>
              </a:ext>
            </a:extLst>
          </p:cNvPr>
          <p:cNvSpPr/>
          <p:nvPr/>
        </p:nvSpPr>
        <p:spPr>
          <a:xfrm>
            <a:off x="3730571" y="5266928"/>
            <a:ext cx="3217863" cy="784225"/>
          </a:xfrm>
          <a:prstGeom prst="rect">
            <a:avLst/>
          </a:prstGeom>
          <a:ln w="28575">
            <a:solidFill>
              <a:srgbClr val="094122"/>
            </a:solidFill>
          </a:ln>
        </p:spPr>
        <p:style>
          <a:lnRef idx="2">
            <a:schemeClr val="accent2"/>
          </a:lnRef>
          <a:fillRef idx="1">
            <a:schemeClr val="lt1"/>
          </a:fillRef>
          <a:effectRef idx="0">
            <a:schemeClr val="accent2"/>
          </a:effectRef>
          <a:fontRef idx="minor">
            <a:schemeClr val="dk1"/>
          </a:fontRef>
        </p:style>
        <p:txBody>
          <a:bodyPr anchor="ctr"/>
          <a:lstStyle/>
          <a:p>
            <a:pPr algn="ctr" eaLnBrk="1" fontAlgn="auto" hangingPunct="1">
              <a:spcBef>
                <a:spcPts val="0"/>
              </a:spcBef>
              <a:spcAft>
                <a:spcPts val="0"/>
              </a:spcAft>
              <a:defRPr/>
            </a:pPr>
            <a:r>
              <a:rPr lang="ja-JP" altLang="en-US" sz="1543" b="1" dirty="0">
                <a:latin typeface="メイリオ" panose="020B0604030504040204" pitchFamily="50" charset="-128"/>
                <a:ea typeface="メイリオ" panose="020B0604030504040204" pitchFamily="50" charset="-128"/>
              </a:rPr>
              <a:t>妻</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6,000</a:t>
            </a:r>
            <a:r>
              <a:rPr lang="ja-JP" altLang="en-US" sz="1543" dirty="0">
                <a:latin typeface="メイリオ" panose="020B0604030504040204" pitchFamily="50" charset="-128"/>
                <a:ea typeface="メイリオ" panose="020B0604030504040204" pitchFamily="50" charset="-128"/>
              </a:rPr>
              <a:t>万円</a:t>
            </a:r>
            <a:r>
              <a:rPr lang="en-US" altLang="ja-JP" sz="1543" dirty="0">
                <a:latin typeface="メイリオ" panose="020B0604030504040204" pitchFamily="50" charset="-128"/>
                <a:ea typeface="メイリオ" panose="020B0604030504040204" pitchFamily="50" charset="-128"/>
              </a:rPr>
              <a:t>×2/3</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4,000</a:t>
            </a:r>
            <a:r>
              <a:rPr lang="ja-JP" altLang="en-US" sz="1543" dirty="0">
                <a:latin typeface="メイリオ" panose="020B0604030504040204" pitchFamily="50" charset="-128"/>
                <a:ea typeface="メイリオ" panose="020B0604030504040204" pitchFamily="50" charset="-128"/>
              </a:rPr>
              <a:t>万円</a:t>
            </a:r>
            <a:endParaRPr lang="en-US" altLang="ja-JP" sz="1543" dirty="0">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defRPr/>
            </a:pPr>
            <a:r>
              <a:rPr lang="ja-JP" altLang="en-US" sz="1543" b="1" dirty="0">
                <a:latin typeface="メイリオ" panose="020B0604030504040204" pitchFamily="50" charset="-128"/>
                <a:ea typeface="メイリオ" panose="020B0604030504040204" pitchFamily="50" charset="-128"/>
              </a:rPr>
              <a:t>親</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6,000</a:t>
            </a:r>
            <a:r>
              <a:rPr lang="ja-JP" altLang="en-US" sz="1543" dirty="0">
                <a:latin typeface="メイリオ" panose="020B0604030504040204" pitchFamily="50" charset="-128"/>
                <a:ea typeface="メイリオ" panose="020B0604030504040204" pitchFamily="50" charset="-128"/>
              </a:rPr>
              <a:t>万円</a:t>
            </a:r>
            <a:r>
              <a:rPr lang="en-US" altLang="ja-JP" sz="1543" dirty="0">
                <a:latin typeface="メイリオ" panose="020B0604030504040204" pitchFamily="50" charset="-128"/>
                <a:ea typeface="メイリオ" panose="020B0604030504040204" pitchFamily="50" charset="-128"/>
              </a:rPr>
              <a:t>×1/6</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1,000</a:t>
            </a:r>
            <a:r>
              <a:rPr lang="ja-JP" altLang="en-US" sz="1543" dirty="0">
                <a:latin typeface="メイリオ" panose="020B0604030504040204" pitchFamily="50" charset="-128"/>
                <a:ea typeface="メイリオ" panose="020B0604030504040204" pitchFamily="50" charset="-128"/>
              </a:rPr>
              <a:t>万円</a:t>
            </a:r>
          </a:p>
        </p:txBody>
      </p:sp>
      <p:sp>
        <p:nvSpPr>
          <p:cNvPr id="29" name="正方形/長方形 28">
            <a:extLst>
              <a:ext uri="{FF2B5EF4-FFF2-40B4-BE49-F238E27FC236}">
                <a16:creationId xmlns:a16="http://schemas.microsoft.com/office/drawing/2014/main" id="{01886D82-DF5C-4336-82C5-A39F7FE0FB20}"/>
              </a:ext>
            </a:extLst>
          </p:cNvPr>
          <p:cNvSpPr/>
          <p:nvPr/>
        </p:nvSpPr>
        <p:spPr>
          <a:xfrm>
            <a:off x="7142903" y="5266928"/>
            <a:ext cx="3217862" cy="784225"/>
          </a:xfrm>
          <a:prstGeom prst="rect">
            <a:avLst/>
          </a:prstGeom>
          <a:ln w="28575">
            <a:solidFill>
              <a:srgbClr val="094122"/>
            </a:solidFill>
          </a:ln>
        </p:spPr>
        <p:style>
          <a:lnRef idx="2">
            <a:schemeClr val="accent2"/>
          </a:lnRef>
          <a:fillRef idx="1">
            <a:schemeClr val="lt1"/>
          </a:fillRef>
          <a:effectRef idx="0">
            <a:schemeClr val="accent2"/>
          </a:effectRef>
          <a:fontRef idx="minor">
            <a:schemeClr val="dk1"/>
          </a:fontRef>
        </p:style>
        <p:txBody>
          <a:bodyPr anchor="ctr"/>
          <a:lstStyle/>
          <a:p>
            <a:pPr algn="ctr" eaLnBrk="1" fontAlgn="auto" hangingPunct="1">
              <a:spcBef>
                <a:spcPts val="0"/>
              </a:spcBef>
              <a:spcAft>
                <a:spcPts val="0"/>
              </a:spcAft>
              <a:defRPr/>
            </a:pPr>
            <a:r>
              <a:rPr lang="ja-JP" altLang="en-US" sz="1543" b="1" dirty="0">
                <a:latin typeface="メイリオ" panose="020B0604030504040204" pitchFamily="50" charset="-128"/>
                <a:ea typeface="メイリオ" panose="020B0604030504040204" pitchFamily="50" charset="-128"/>
              </a:rPr>
              <a:t>妻</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6,000</a:t>
            </a:r>
            <a:r>
              <a:rPr lang="ja-JP" altLang="en-US" sz="1543" dirty="0">
                <a:latin typeface="メイリオ" panose="020B0604030504040204" pitchFamily="50" charset="-128"/>
                <a:ea typeface="メイリオ" panose="020B0604030504040204" pitchFamily="50" charset="-128"/>
              </a:rPr>
              <a:t>万円</a:t>
            </a:r>
            <a:r>
              <a:rPr lang="en-US" altLang="ja-JP" sz="1543" dirty="0">
                <a:latin typeface="メイリオ" panose="020B0604030504040204" pitchFamily="50" charset="-128"/>
                <a:ea typeface="メイリオ" panose="020B0604030504040204" pitchFamily="50" charset="-128"/>
              </a:rPr>
              <a:t>×3/4</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4,500</a:t>
            </a:r>
            <a:r>
              <a:rPr lang="ja-JP" altLang="en-US" sz="1543" dirty="0">
                <a:latin typeface="メイリオ" panose="020B0604030504040204" pitchFamily="50" charset="-128"/>
                <a:ea typeface="メイリオ" panose="020B0604030504040204" pitchFamily="50" charset="-128"/>
              </a:rPr>
              <a:t>万円</a:t>
            </a:r>
            <a:endParaRPr lang="en-US" altLang="ja-JP" sz="1543" dirty="0">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defRPr/>
            </a:pPr>
            <a:r>
              <a:rPr lang="ja-JP" altLang="en-US" sz="1543" b="1" dirty="0">
                <a:latin typeface="メイリオ" panose="020B0604030504040204" pitchFamily="50" charset="-128"/>
                <a:ea typeface="メイリオ" panose="020B0604030504040204" pitchFamily="50" charset="-128"/>
              </a:rPr>
              <a:t>兄</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6,000</a:t>
            </a:r>
            <a:r>
              <a:rPr lang="ja-JP" altLang="en-US" sz="1543" dirty="0">
                <a:latin typeface="メイリオ" panose="020B0604030504040204" pitchFamily="50" charset="-128"/>
                <a:ea typeface="メイリオ" panose="020B0604030504040204" pitchFamily="50" charset="-128"/>
              </a:rPr>
              <a:t>万円</a:t>
            </a:r>
            <a:r>
              <a:rPr lang="en-US" altLang="ja-JP" sz="1543" dirty="0">
                <a:latin typeface="メイリオ" panose="020B0604030504040204" pitchFamily="50" charset="-128"/>
                <a:ea typeface="メイリオ" panose="020B0604030504040204" pitchFamily="50" charset="-128"/>
              </a:rPr>
              <a:t>×1/4</a:t>
            </a:r>
            <a:r>
              <a:rPr lang="ja-JP" altLang="en-US" sz="1543" dirty="0">
                <a:latin typeface="メイリオ" panose="020B0604030504040204" pitchFamily="50" charset="-128"/>
                <a:ea typeface="メイリオ" panose="020B0604030504040204" pitchFamily="50" charset="-128"/>
              </a:rPr>
              <a:t>＝</a:t>
            </a:r>
            <a:r>
              <a:rPr lang="en-US" altLang="ja-JP" sz="1543" dirty="0">
                <a:latin typeface="メイリオ" panose="020B0604030504040204" pitchFamily="50" charset="-128"/>
                <a:ea typeface="メイリオ" panose="020B0604030504040204" pitchFamily="50" charset="-128"/>
              </a:rPr>
              <a:t>1,500</a:t>
            </a:r>
            <a:r>
              <a:rPr lang="ja-JP" altLang="en-US" sz="1543" dirty="0">
                <a:latin typeface="メイリオ" panose="020B0604030504040204" pitchFamily="50" charset="-128"/>
                <a:ea typeface="メイリオ" panose="020B0604030504040204" pitchFamily="50" charset="-128"/>
              </a:rPr>
              <a:t>万円</a:t>
            </a:r>
          </a:p>
        </p:txBody>
      </p:sp>
      <p:sp>
        <p:nvSpPr>
          <p:cNvPr id="30" name="正方形/長方形 78">
            <a:extLst>
              <a:ext uri="{FF2B5EF4-FFF2-40B4-BE49-F238E27FC236}">
                <a16:creationId xmlns:a16="http://schemas.microsoft.com/office/drawing/2014/main" id="{67378DB5-238E-4D56-B168-0FA25FF539EB}"/>
              </a:ext>
            </a:extLst>
          </p:cNvPr>
          <p:cNvSpPr>
            <a:spLocks noChangeArrowheads="1"/>
          </p:cNvSpPr>
          <p:nvPr/>
        </p:nvSpPr>
        <p:spPr bwMode="auto">
          <a:xfrm>
            <a:off x="359802" y="6457953"/>
            <a:ext cx="995838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kumimoji="1" lang="ja-JP" altLang="en-US" sz="3000" b="1" dirty="0">
                <a:solidFill>
                  <a:srgbClr val="FF0000"/>
                </a:solidFill>
                <a:latin typeface="メイリオ" panose="020B0604030504040204" pitchFamily="50" charset="-128"/>
                <a:ea typeface="メイリオ" panose="020B0604030504040204" pitchFamily="50" charset="-128"/>
              </a:rPr>
              <a:t>妻は必ず相続。</a:t>
            </a:r>
            <a:r>
              <a:rPr kumimoji="1" lang="ja-JP" altLang="en-US" sz="3000" dirty="0">
                <a:solidFill>
                  <a:srgbClr val="FF0000"/>
                </a:solidFill>
                <a:latin typeface="メイリオ" panose="020B0604030504040204" pitchFamily="50" charset="-128"/>
                <a:ea typeface="メイリオ" panose="020B0604030504040204" pitchFamily="50" charset="-128"/>
              </a:rPr>
              <a:t>それ以外は</a:t>
            </a:r>
            <a:r>
              <a:rPr kumimoji="1" lang="ja-JP" altLang="en-US" sz="3000" b="1" dirty="0">
                <a:solidFill>
                  <a:srgbClr val="FF0000"/>
                </a:solidFill>
                <a:latin typeface="メイリオ" panose="020B0604030504040204" pitchFamily="50" charset="-128"/>
                <a:ea typeface="メイリオ" panose="020B0604030504040204" pitchFamily="50" charset="-128"/>
              </a:rPr>
              <a:t>子ども</a:t>
            </a:r>
            <a:r>
              <a:rPr kumimoji="1" lang="ja-JP" altLang="en-US" sz="3000" dirty="0">
                <a:solidFill>
                  <a:srgbClr val="FF0000"/>
                </a:solidFill>
                <a:latin typeface="メイリオ" panose="020B0604030504040204" pitchFamily="50" charset="-128"/>
                <a:ea typeface="メイリオ" panose="020B0604030504040204" pitchFamily="50" charset="-128"/>
              </a:rPr>
              <a:t>→</a:t>
            </a:r>
            <a:r>
              <a:rPr kumimoji="1" lang="ja-JP" altLang="en-US" sz="3000" b="1" dirty="0">
                <a:solidFill>
                  <a:srgbClr val="FF0000"/>
                </a:solidFill>
                <a:latin typeface="メイリオ" panose="020B0604030504040204" pitchFamily="50" charset="-128"/>
                <a:ea typeface="メイリオ" panose="020B0604030504040204" pitchFamily="50" charset="-128"/>
              </a:rPr>
              <a:t>親</a:t>
            </a:r>
            <a:r>
              <a:rPr kumimoji="1" lang="ja-JP" altLang="en-US" sz="3000" dirty="0">
                <a:solidFill>
                  <a:srgbClr val="FF0000"/>
                </a:solidFill>
                <a:latin typeface="メイリオ" panose="020B0604030504040204" pitchFamily="50" charset="-128"/>
                <a:ea typeface="メイリオ" panose="020B0604030504040204" pitchFamily="50" charset="-128"/>
              </a:rPr>
              <a:t>→</a:t>
            </a:r>
            <a:r>
              <a:rPr kumimoji="1" lang="ja-JP" altLang="en-US" sz="3000" b="1" dirty="0">
                <a:solidFill>
                  <a:srgbClr val="FF0000"/>
                </a:solidFill>
                <a:latin typeface="メイリオ" panose="020B0604030504040204" pitchFamily="50" charset="-128"/>
                <a:ea typeface="メイリオ" panose="020B0604030504040204" pitchFamily="50" charset="-128"/>
              </a:rPr>
              <a:t>兄弟</a:t>
            </a:r>
            <a:r>
              <a:rPr kumimoji="1" lang="ja-JP" altLang="en-US" sz="3000" dirty="0">
                <a:solidFill>
                  <a:srgbClr val="FF0000"/>
                </a:solidFill>
                <a:latin typeface="メイリオ" panose="020B0604030504040204" pitchFamily="50" charset="-128"/>
                <a:ea typeface="メイリオ" panose="020B0604030504040204" pitchFamily="50" charset="-128"/>
              </a:rPr>
              <a:t>の順で相続。</a:t>
            </a:r>
          </a:p>
        </p:txBody>
      </p:sp>
      <p:sp>
        <p:nvSpPr>
          <p:cNvPr id="31" name="正方形/長方形 2">
            <a:extLst>
              <a:ext uri="{FF2B5EF4-FFF2-40B4-BE49-F238E27FC236}">
                <a16:creationId xmlns:a16="http://schemas.microsoft.com/office/drawing/2014/main" id="{E5B695B6-F347-4659-B544-A8DFC8A0190D}"/>
              </a:ext>
            </a:extLst>
          </p:cNvPr>
          <p:cNvSpPr>
            <a:spLocks noChangeArrowheads="1"/>
          </p:cNvSpPr>
          <p:nvPr/>
        </p:nvSpPr>
        <p:spPr bwMode="auto">
          <a:xfrm>
            <a:off x="5079190" y="1591470"/>
            <a:ext cx="1436612" cy="22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r>
              <a:rPr kumimoji="1" lang="en-US" altLang="ja-JP" sz="882" dirty="0">
                <a:latin typeface="メイリオ" panose="020B0604030504040204" pitchFamily="50" charset="-128"/>
                <a:ea typeface="メイリオ" panose="020B0604030504040204" pitchFamily="50" charset="-128"/>
              </a:rPr>
              <a:t>※</a:t>
            </a:r>
            <a:r>
              <a:rPr kumimoji="1" lang="ja-JP" altLang="en-US" sz="882" dirty="0">
                <a:latin typeface="メイリオ" panose="020B0604030504040204" pitchFamily="50" charset="-128"/>
                <a:ea typeface="メイリオ" panose="020B0604030504040204" pitchFamily="50" charset="-128"/>
              </a:rPr>
              <a:t>子どもがいない場合。</a:t>
            </a:r>
          </a:p>
        </p:txBody>
      </p:sp>
      <p:sp>
        <p:nvSpPr>
          <p:cNvPr id="32" name="正方形/長方形 54">
            <a:extLst>
              <a:ext uri="{FF2B5EF4-FFF2-40B4-BE49-F238E27FC236}">
                <a16:creationId xmlns:a16="http://schemas.microsoft.com/office/drawing/2014/main" id="{1E7D5899-152D-429A-988E-21BAE06D1411}"/>
              </a:ext>
            </a:extLst>
          </p:cNvPr>
          <p:cNvSpPr>
            <a:spLocks noChangeArrowheads="1"/>
          </p:cNvSpPr>
          <p:nvPr/>
        </p:nvSpPr>
        <p:spPr bwMode="auto">
          <a:xfrm>
            <a:off x="8688859" y="1626395"/>
            <a:ext cx="1664238" cy="22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r>
              <a:rPr kumimoji="1" lang="en-US" altLang="ja-JP" sz="882" dirty="0">
                <a:latin typeface="メイリオ" panose="020B0604030504040204" pitchFamily="50" charset="-128"/>
                <a:ea typeface="メイリオ" panose="020B0604030504040204" pitchFamily="50" charset="-128"/>
              </a:rPr>
              <a:t>※</a:t>
            </a:r>
            <a:r>
              <a:rPr kumimoji="1" lang="ja-JP" altLang="en-US" sz="882" dirty="0">
                <a:latin typeface="メイリオ" panose="020B0604030504040204" pitchFamily="50" charset="-128"/>
                <a:ea typeface="メイリオ" panose="020B0604030504040204" pitchFamily="50" charset="-128"/>
              </a:rPr>
              <a:t>子ども・親がいない場合。</a:t>
            </a:r>
          </a:p>
        </p:txBody>
      </p:sp>
      <p:sp>
        <p:nvSpPr>
          <p:cNvPr id="33" name="正方形/長方形 59">
            <a:extLst>
              <a:ext uri="{FF2B5EF4-FFF2-40B4-BE49-F238E27FC236}">
                <a16:creationId xmlns:a16="http://schemas.microsoft.com/office/drawing/2014/main" id="{9F8AE359-BB65-4879-BA39-9C03F10341F5}"/>
              </a:ext>
            </a:extLst>
          </p:cNvPr>
          <p:cNvSpPr>
            <a:spLocks noChangeArrowheads="1"/>
          </p:cNvSpPr>
          <p:nvPr/>
        </p:nvSpPr>
        <p:spPr bwMode="auto">
          <a:xfrm>
            <a:off x="453178" y="4063207"/>
            <a:ext cx="1663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r>
              <a:rPr kumimoji="1" lang="en-US" altLang="ja-JP" sz="882" dirty="0">
                <a:latin typeface="メイリオ" panose="020B0604030504040204" pitchFamily="50" charset="-128"/>
                <a:ea typeface="メイリオ" panose="020B0604030504040204" pitchFamily="50" charset="-128"/>
              </a:rPr>
              <a:t>※</a:t>
            </a:r>
            <a:r>
              <a:rPr kumimoji="1" lang="ja-JP" altLang="en-US" sz="882" dirty="0">
                <a:latin typeface="メイリオ" panose="020B0604030504040204" pitchFamily="50" charset="-128"/>
                <a:ea typeface="メイリオ" panose="020B0604030504040204" pitchFamily="50" charset="-128"/>
              </a:rPr>
              <a:t>親・兄弟はいても対象外。</a:t>
            </a:r>
          </a:p>
        </p:txBody>
      </p:sp>
      <p:sp>
        <p:nvSpPr>
          <p:cNvPr id="34" name="正方形/長方形 64">
            <a:extLst>
              <a:ext uri="{FF2B5EF4-FFF2-40B4-BE49-F238E27FC236}">
                <a16:creationId xmlns:a16="http://schemas.microsoft.com/office/drawing/2014/main" id="{A675DDFB-AA57-4472-A172-1BF62A13DD7E}"/>
              </a:ext>
            </a:extLst>
          </p:cNvPr>
          <p:cNvSpPr>
            <a:spLocks noChangeArrowheads="1"/>
          </p:cNvSpPr>
          <p:nvPr/>
        </p:nvSpPr>
        <p:spPr bwMode="auto">
          <a:xfrm>
            <a:off x="3699615" y="4050507"/>
            <a:ext cx="14366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r>
              <a:rPr kumimoji="1" lang="en-US" altLang="ja-JP" sz="882" dirty="0">
                <a:latin typeface="メイリオ" panose="020B0604030504040204" pitchFamily="50" charset="-128"/>
                <a:ea typeface="メイリオ" panose="020B0604030504040204" pitchFamily="50" charset="-128"/>
              </a:rPr>
              <a:t>※</a:t>
            </a:r>
            <a:r>
              <a:rPr kumimoji="1" lang="ja-JP" altLang="en-US" sz="882" dirty="0">
                <a:latin typeface="メイリオ" panose="020B0604030504040204" pitchFamily="50" charset="-128"/>
                <a:ea typeface="メイリオ" panose="020B0604030504040204" pitchFamily="50" charset="-128"/>
              </a:rPr>
              <a:t>兄弟はいても対象外。</a:t>
            </a:r>
          </a:p>
        </p:txBody>
      </p:sp>
      <p:pic>
        <p:nvPicPr>
          <p:cNvPr id="35" name="図 2">
            <a:extLst>
              <a:ext uri="{FF2B5EF4-FFF2-40B4-BE49-F238E27FC236}">
                <a16:creationId xmlns:a16="http://schemas.microsoft.com/office/drawing/2014/main" id="{36A4EC78-D62D-47FF-9648-95A58AD29D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603" y="1742282"/>
            <a:ext cx="6858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 name="グループ化 3">
            <a:extLst>
              <a:ext uri="{FF2B5EF4-FFF2-40B4-BE49-F238E27FC236}">
                <a16:creationId xmlns:a16="http://schemas.microsoft.com/office/drawing/2014/main" id="{2F3E310C-2C87-4575-A156-F8ED3145844F}"/>
              </a:ext>
            </a:extLst>
          </p:cNvPr>
          <p:cNvGrpSpPr>
            <a:grpSpLocks/>
          </p:cNvGrpSpPr>
          <p:nvPr/>
        </p:nvGrpSpPr>
        <p:grpSpPr bwMode="auto">
          <a:xfrm>
            <a:off x="826240" y="2139157"/>
            <a:ext cx="658813" cy="565150"/>
            <a:chOff x="9242425" y="4709318"/>
            <a:chExt cx="658813" cy="565150"/>
          </a:xfrm>
        </p:grpSpPr>
        <p:cxnSp>
          <p:nvCxnSpPr>
            <p:cNvPr id="37" name="直線コネクタ 36">
              <a:extLst>
                <a:ext uri="{FF2B5EF4-FFF2-40B4-BE49-F238E27FC236}">
                  <a16:creationId xmlns:a16="http://schemas.microsoft.com/office/drawing/2014/main" id="{59CD57F2-D2FC-43D4-A27F-14392673DEF5}"/>
                </a:ext>
              </a:extLst>
            </p:cNvPr>
            <p:cNvCxnSpPr/>
            <p:nvPr/>
          </p:nvCxnSpPr>
          <p:spPr>
            <a:xfrm>
              <a:off x="9266238" y="4709318"/>
              <a:ext cx="635000" cy="5603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66378229-0348-47D7-9C83-6C78F7A4EC0B}"/>
                </a:ext>
              </a:extLst>
            </p:cNvPr>
            <p:cNvCxnSpPr/>
            <p:nvPr/>
          </p:nvCxnSpPr>
          <p:spPr>
            <a:xfrm flipV="1">
              <a:off x="9242425" y="4717256"/>
              <a:ext cx="635000" cy="55721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39" name="図 70">
            <a:extLst>
              <a:ext uri="{FF2B5EF4-FFF2-40B4-BE49-F238E27FC236}">
                <a16:creationId xmlns:a16="http://schemas.microsoft.com/office/drawing/2014/main" id="{E978C17A-7BD3-4DE5-BCFC-A184C2ABD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2215" y="2948782"/>
            <a:ext cx="6858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 name="グループ化 71">
            <a:extLst>
              <a:ext uri="{FF2B5EF4-FFF2-40B4-BE49-F238E27FC236}">
                <a16:creationId xmlns:a16="http://schemas.microsoft.com/office/drawing/2014/main" id="{FC589F2D-EB0B-435B-B0E2-DF977CB8602C}"/>
              </a:ext>
            </a:extLst>
          </p:cNvPr>
          <p:cNvGrpSpPr>
            <a:grpSpLocks/>
          </p:cNvGrpSpPr>
          <p:nvPr/>
        </p:nvGrpSpPr>
        <p:grpSpPr bwMode="auto">
          <a:xfrm>
            <a:off x="4201265" y="3345657"/>
            <a:ext cx="658813" cy="565150"/>
            <a:chOff x="9242425" y="4709318"/>
            <a:chExt cx="658813" cy="565150"/>
          </a:xfrm>
        </p:grpSpPr>
        <p:cxnSp>
          <p:nvCxnSpPr>
            <p:cNvPr id="41" name="直線コネクタ 40">
              <a:extLst>
                <a:ext uri="{FF2B5EF4-FFF2-40B4-BE49-F238E27FC236}">
                  <a16:creationId xmlns:a16="http://schemas.microsoft.com/office/drawing/2014/main" id="{42609E18-BAEB-46DD-8155-F3150A022FFC}"/>
                </a:ext>
              </a:extLst>
            </p:cNvPr>
            <p:cNvCxnSpPr/>
            <p:nvPr/>
          </p:nvCxnSpPr>
          <p:spPr>
            <a:xfrm>
              <a:off x="9266238" y="4709318"/>
              <a:ext cx="635000" cy="5603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53F8E56E-E6E9-484C-A4AF-B0CCF20BC5BC}"/>
                </a:ext>
              </a:extLst>
            </p:cNvPr>
            <p:cNvCxnSpPr/>
            <p:nvPr/>
          </p:nvCxnSpPr>
          <p:spPr>
            <a:xfrm flipV="1">
              <a:off x="9242425" y="4717256"/>
              <a:ext cx="635000" cy="55721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43" name="図 74">
            <a:extLst>
              <a:ext uri="{FF2B5EF4-FFF2-40B4-BE49-F238E27FC236}">
                <a16:creationId xmlns:a16="http://schemas.microsoft.com/office/drawing/2014/main" id="{E4A774D1-E0C0-4912-A8C9-5FC3FED1DD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0990" y="2491582"/>
            <a:ext cx="6858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 name="グループ化 78">
            <a:extLst>
              <a:ext uri="{FF2B5EF4-FFF2-40B4-BE49-F238E27FC236}">
                <a16:creationId xmlns:a16="http://schemas.microsoft.com/office/drawing/2014/main" id="{EC7E864E-8798-45AF-B263-28A44DC43725}"/>
              </a:ext>
            </a:extLst>
          </p:cNvPr>
          <p:cNvGrpSpPr>
            <a:grpSpLocks/>
          </p:cNvGrpSpPr>
          <p:nvPr/>
        </p:nvGrpSpPr>
        <p:grpSpPr bwMode="auto">
          <a:xfrm>
            <a:off x="8370040" y="2888457"/>
            <a:ext cx="658813" cy="565150"/>
            <a:chOff x="9242425" y="4709318"/>
            <a:chExt cx="658813" cy="565150"/>
          </a:xfrm>
        </p:grpSpPr>
        <p:cxnSp>
          <p:nvCxnSpPr>
            <p:cNvPr id="45" name="直線コネクタ 44">
              <a:extLst>
                <a:ext uri="{FF2B5EF4-FFF2-40B4-BE49-F238E27FC236}">
                  <a16:creationId xmlns:a16="http://schemas.microsoft.com/office/drawing/2014/main" id="{3EAFD713-2EC6-49FF-85E9-E82BA4513070}"/>
                </a:ext>
              </a:extLst>
            </p:cNvPr>
            <p:cNvCxnSpPr/>
            <p:nvPr/>
          </p:nvCxnSpPr>
          <p:spPr>
            <a:xfrm>
              <a:off x="9266238" y="4709318"/>
              <a:ext cx="635000" cy="5603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57642502-9A14-40EF-AD01-CF1F6E16D873}"/>
                </a:ext>
              </a:extLst>
            </p:cNvPr>
            <p:cNvCxnSpPr/>
            <p:nvPr/>
          </p:nvCxnSpPr>
          <p:spPr>
            <a:xfrm flipV="1">
              <a:off x="9242425" y="4717256"/>
              <a:ext cx="635000" cy="55721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47" name="図 9" descr="クリップアート が含まれている画像&#10;&#10;非常に高い精度で生成された説明">
            <a:extLst>
              <a:ext uri="{FF2B5EF4-FFF2-40B4-BE49-F238E27FC236}">
                <a16:creationId xmlns:a16="http://schemas.microsoft.com/office/drawing/2014/main" id="{1771B7DD-ACB8-4106-BC74-A77704DF7B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6565" y="1720057"/>
            <a:ext cx="811213"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テキスト ボックス 36">
            <a:extLst>
              <a:ext uri="{FF2B5EF4-FFF2-40B4-BE49-F238E27FC236}">
                <a16:creationId xmlns:a16="http://schemas.microsoft.com/office/drawing/2014/main" id="{24C15D71-81C1-4739-B26F-9092C34EDD90}"/>
              </a:ext>
            </a:extLst>
          </p:cNvPr>
          <p:cNvSpPr txBox="1">
            <a:spLocks noChangeArrowheads="1"/>
          </p:cNvSpPr>
          <p:nvPr/>
        </p:nvSpPr>
        <p:spPr bwMode="auto">
          <a:xfrm>
            <a:off x="2469303" y="2702720"/>
            <a:ext cx="1427162"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solidFill>
                  <a:srgbClr val="FF0000"/>
                </a:solidFill>
                <a:latin typeface="メイリオ" panose="020B0604030504040204" pitchFamily="50" charset="-128"/>
                <a:ea typeface="メイリオ" panose="020B0604030504040204" pitchFamily="50" charset="-128"/>
              </a:rPr>
              <a:t>1/2</a:t>
            </a:r>
            <a:r>
              <a:rPr kumimoji="1" lang="ja-JP" altLang="en-US" sz="1323" b="1" dirty="0">
                <a:latin typeface="メイリオ" panose="020B0604030504040204" pitchFamily="50" charset="-128"/>
                <a:ea typeface="メイリオ" panose="020B0604030504040204" pitchFamily="50" charset="-128"/>
              </a:rPr>
              <a:t>）</a:t>
            </a:r>
            <a:endParaRPr kumimoji="1" lang="en-US" altLang="ja-JP" sz="1323" b="1" dirty="0">
              <a:latin typeface="メイリオ" panose="020B0604030504040204" pitchFamily="50" charset="-128"/>
              <a:ea typeface="メイリオ" panose="020B0604030504040204" pitchFamily="50" charset="-128"/>
            </a:endParaRPr>
          </a:p>
        </p:txBody>
      </p:sp>
      <p:pic>
        <p:nvPicPr>
          <p:cNvPr id="49" name="図 81" descr="クリップアート が含まれている画像&#10;&#10;非常に高い精度で生成された説明">
            <a:extLst>
              <a:ext uri="{FF2B5EF4-FFF2-40B4-BE49-F238E27FC236}">
                <a16:creationId xmlns:a16="http://schemas.microsoft.com/office/drawing/2014/main" id="{EC3A0806-DF15-4F1C-92EA-75831BD287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8253" y="2888457"/>
            <a:ext cx="811212"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図 11">
            <a:extLst>
              <a:ext uri="{FF2B5EF4-FFF2-40B4-BE49-F238E27FC236}">
                <a16:creationId xmlns:a16="http://schemas.microsoft.com/office/drawing/2014/main" id="{D5F74757-828A-4962-A29B-52892183BD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1265" y="1785145"/>
            <a:ext cx="739775"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テキスト ボックス 52">
            <a:extLst>
              <a:ext uri="{FF2B5EF4-FFF2-40B4-BE49-F238E27FC236}">
                <a16:creationId xmlns:a16="http://schemas.microsoft.com/office/drawing/2014/main" id="{37F1D8DA-52C2-47D9-A920-E6BBA2E15CB0}"/>
              </a:ext>
            </a:extLst>
          </p:cNvPr>
          <p:cNvSpPr txBox="1">
            <a:spLocks noChangeArrowheads="1"/>
          </p:cNvSpPr>
          <p:nvPr/>
        </p:nvSpPr>
        <p:spPr bwMode="auto">
          <a:xfrm>
            <a:off x="5214090" y="2613820"/>
            <a:ext cx="1604963"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latin typeface="メイリオ" panose="020B0604030504040204" pitchFamily="50" charset="-128"/>
                <a:ea typeface="メイリオ" panose="020B0604030504040204" pitchFamily="50" charset="-128"/>
              </a:rPr>
              <a:t>1/3÷2</a:t>
            </a: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solidFill>
                  <a:srgbClr val="FF0000"/>
                </a:solidFill>
                <a:latin typeface="メイリオ" panose="020B0604030504040204" pitchFamily="50" charset="-128"/>
                <a:ea typeface="メイリオ" panose="020B0604030504040204" pitchFamily="50" charset="-128"/>
              </a:rPr>
              <a:t>1/6</a:t>
            </a:r>
            <a:r>
              <a:rPr kumimoji="1" lang="ja-JP" altLang="en-US" sz="1323" b="1" dirty="0">
                <a:latin typeface="メイリオ" panose="020B0604030504040204" pitchFamily="50" charset="-128"/>
                <a:ea typeface="メイリオ" panose="020B0604030504040204" pitchFamily="50" charset="-128"/>
              </a:rPr>
              <a:t>）</a:t>
            </a:r>
            <a:endParaRPr kumimoji="1" lang="en-US" altLang="ja-JP" sz="1323" b="1" dirty="0">
              <a:latin typeface="メイリオ" panose="020B0604030504040204" pitchFamily="50" charset="-128"/>
              <a:ea typeface="メイリオ" panose="020B0604030504040204" pitchFamily="50" charset="-128"/>
            </a:endParaRPr>
          </a:p>
        </p:txBody>
      </p:sp>
      <p:pic>
        <p:nvPicPr>
          <p:cNvPr id="52" name="図 82" descr="クリップアート が含まれている画像&#10;&#10;非常に高い精度で生成された説明">
            <a:extLst>
              <a:ext uri="{FF2B5EF4-FFF2-40B4-BE49-F238E27FC236}">
                <a16:creationId xmlns:a16="http://schemas.microsoft.com/office/drawing/2014/main" id="{AC3AA3A5-6F37-412D-AA08-7744903390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1128" y="2412207"/>
            <a:ext cx="811212"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図 13" descr="クリップアート が含まれている画像&#10;&#10;高い精度で生成された説明">
            <a:extLst>
              <a:ext uri="{FF2B5EF4-FFF2-40B4-BE49-F238E27FC236}">
                <a16:creationId xmlns:a16="http://schemas.microsoft.com/office/drawing/2014/main" id="{329E40A4-C103-4C4D-BCC2-56EA776E10A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2678" y="1778795"/>
            <a:ext cx="685800"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テキスト ボックス 53">
            <a:extLst>
              <a:ext uri="{FF2B5EF4-FFF2-40B4-BE49-F238E27FC236}">
                <a16:creationId xmlns:a16="http://schemas.microsoft.com/office/drawing/2014/main" id="{8277597D-AB39-44A1-81E7-81ACB5710B2C}"/>
              </a:ext>
            </a:extLst>
          </p:cNvPr>
          <p:cNvSpPr txBox="1">
            <a:spLocks noChangeArrowheads="1"/>
          </p:cNvSpPr>
          <p:nvPr/>
        </p:nvSpPr>
        <p:spPr bwMode="auto">
          <a:xfrm>
            <a:off x="3536103" y="2591595"/>
            <a:ext cx="17145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latin typeface="メイリオ" panose="020B0604030504040204" pitchFamily="50" charset="-128"/>
                <a:ea typeface="メイリオ" panose="020B0604030504040204" pitchFamily="50" charset="-128"/>
              </a:rPr>
              <a:t>1/3÷2</a:t>
            </a: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solidFill>
                  <a:srgbClr val="FF0000"/>
                </a:solidFill>
                <a:latin typeface="メイリオ" panose="020B0604030504040204" pitchFamily="50" charset="-128"/>
                <a:ea typeface="メイリオ" panose="020B0604030504040204" pitchFamily="50" charset="-128"/>
              </a:rPr>
              <a:t>1/6</a:t>
            </a:r>
            <a:r>
              <a:rPr kumimoji="1" lang="ja-JP" altLang="en-US" sz="1323" b="1" dirty="0">
                <a:latin typeface="メイリオ" panose="020B0604030504040204" pitchFamily="50" charset="-128"/>
                <a:ea typeface="メイリオ" panose="020B0604030504040204" pitchFamily="50" charset="-128"/>
              </a:rPr>
              <a:t>）</a:t>
            </a:r>
            <a:endParaRPr kumimoji="1" lang="en-US" altLang="ja-JP" sz="1323" b="1" dirty="0">
              <a:latin typeface="メイリオ" panose="020B0604030504040204" pitchFamily="50" charset="-128"/>
              <a:ea typeface="メイリオ" panose="020B0604030504040204" pitchFamily="50" charset="-128"/>
            </a:endParaRPr>
          </a:p>
        </p:txBody>
      </p:sp>
      <p:pic>
        <p:nvPicPr>
          <p:cNvPr id="55" name="図 15" descr="クリップアート が含まれている画像&#10;&#10;高い精度で生成された説明">
            <a:extLst>
              <a:ext uri="{FF2B5EF4-FFF2-40B4-BE49-F238E27FC236}">
                <a16:creationId xmlns:a16="http://schemas.microsoft.com/office/drawing/2014/main" id="{339DA8C7-2648-4BFD-A132-04FFE33A95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5128" y="2894807"/>
            <a:ext cx="715962"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テキスト ボックス 38">
            <a:extLst>
              <a:ext uri="{FF2B5EF4-FFF2-40B4-BE49-F238E27FC236}">
                <a16:creationId xmlns:a16="http://schemas.microsoft.com/office/drawing/2014/main" id="{153E5B75-E0C2-48C8-A1CE-0F358EEBCB7D}"/>
              </a:ext>
            </a:extLst>
          </p:cNvPr>
          <p:cNvSpPr txBox="1">
            <a:spLocks noChangeArrowheads="1"/>
          </p:cNvSpPr>
          <p:nvPr/>
        </p:nvSpPr>
        <p:spPr bwMode="auto">
          <a:xfrm>
            <a:off x="386503" y="3712370"/>
            <a:ext cx="1658937"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latin typeface="メイリオ" panose="020B0604030504040204" pitchFamily="50" charset="-128"/>
                <a:ea typeface="メイリオ" panose="020B0604030504040204" pitchFamily="50" charset="-128"/>
              </a:rPr>
              <a:t>1/2÷2</a:t>
            </a:r>
            <a:r>
              <a:rPr kumimoji="1" lang="ja-JP" altLang="en-US" sz="1323" b="1" dirty="0">
                <a:latin typeface="メイリオ" panose="020B0604030504040204" pitchFamily="50" charset="-128"/>
                <a:ea typeface="メイリオ" panose="020B0604030504040204" pitchFamily="50" charset="-128"/>
              </a:rPr>
              <a:t>＝</a:t>
            </a:r>
            <a:r>
              <a:rPr kumimoji="1" lang="en-US" altLang="ja-JP" sz="1323" b="1" dirty="0">
                <a:solidFill>
                  <a:srgbClr val="FF0000"/>
                </a:solidFill>
                <a:latin typeface="メイリオ" panose="020B0604030504040204" pitchFamily="50" charset="-128"/>
                <a:ea typeface="メイリオ" panose="020B0604030504040204" pitchFamily="50" charset="-128"/>
              </a:rPr>
              <a:t>1/4</a:t>
            </a:r>
            <a:r>
              <a:rPr kumimoji="1" lang="ja-JP" altLang="en-US" sz="1323" b="1" dirty="0">
                <a:latin typeface="メイリオ" panose="020B0604030504040204" pitchFamily="50" charset="-128"/>
                <a:ea typeface="メイリオ" panose="020B0604030504040204" pitchFamily="50" charset="-128"/>
              </a:rPr>
              <a:t>）</a:t>
            </a:r>
            <a:endParaRPr kumimoji="1" lang="en-US" altLang="ja-JP" sz="1323" b="1" dirty="0">
              <a:latin typeface="メイリオ" panose="020B0604030504040204" pitchFamily="50" charset="-128"/>
              <a:ea typeface="メイリオ" panose="020B0604030504040204" pitchFamily="50" charset="-128"/>
            </a:endParaRPr>
          </a:p>
        </p:txBody>
      </p:sp>
      <p:pic>
        <p:nvPicPr>
          <p:cNvPr id="57" name="図 17" descr="クリップアート が含まれている画像&#10;&#10;非常に高い精度で生成された説明">
            <a:extLst>
              <a:ext uri="{FF2B5EF4-FFF2-40B4-BE49-F238E27FC236}">
                <a16:creationId xmlns:a16="http://schemas.microsoft.com/office/drawing/2014/main" id="{E60950CB-AF41-425C-A525-CBF50880D3A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78778" y="2937670"/>
            <a:ext cx="8620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図 25">
            <a:extLst>
              <a:ext uri="{FF2B5EF4-FFF2-40B4-BE49-F238E27FC236}">
                <a16:creationId xmlns:a16="http://schemas.microsoft.com/office/drawing/2014/main" id="{46DD774D-E52B-4CAD-AE04-8026955CF6B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38165" y="2559845"/>
            <a:ext cx="569913"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a:extLst>
              <a:ext uri="{FF2B5EF4-FFF2-40B4-BE49-F238E27FC236}">
                <a16:creationId xmlns:a16="http://schemas.microsoft.com/office/drawing/2014/main" id="{466983F4-70DD-4337-B9AE-4DC0C2F657AC}"/>
              </a:ext>
            </a:extLst>
          </p:cNvPr>
          <p:cNvSpPr>
            <a:spLocks noGrp="1"/>
          </p:cNvSpPr>
          <p:nvPr>
            <p:ph type="title"/>
          </p:nvPr>
        </p:nvSpPr>
        <p:spPr/>
        <p:txBody>
          <a:bodyPr/>
          <a:lstStyle/>
          <a:p>
            <a:r>
              <a:rPr lang="ja-JP" altLang="en-US" b="1" i="0" u="none" strike="noStrike" cap="none" dirty="0">
                <a:solidFill>
                  <a:schemeClr val="lt1"/>
                </a:solidFill>
                <a:latin typeface="Meiryo"/>
                <a:ea typeface="Meiryo"/>
                <a:cs typeface="Meiryo"/>
                <a:sym typeface="Meiryo"/>
              </a:rPr>
              <a:t>実際に「誰が？」「どのくらい？」相続できるの？</a:t>
            </a:r>
            <a:endParaRPr lang="ja-JP" alt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2" name="タイトル 1">
            <a:extLst>
              <a:ext uri="{FF2B5EF4-FFF2-40B4-BE49-F238E27FC236}">
                <a16:creationId xmlns:a16="http://schemas.microsoft.com/office/drawing/2014/main" id="{7CF14F32-579C-4832-971D-1900144A40E9}"/>
              </a:ext>
            </a:extLst>
          </p:cNvPr>
          <p:cNvSpPr>
            <a:spLocks noGrp="1"/>
          </p:cNvSpPr>
          <p:nvPr>
            <p:ph type="title"/>
          </p:nvPr>
        </p:nvSpPr>
        <p:spPr>
          <a:xfrm>
            <a:off x="899206" y="266700"/>
            <a:ext cx="9221787" cy="633490"/>
          </a:xfrm>
        </p:spPr>
        <p:txBody>
          <a:bodyPr/>
          <a:lstStyle/>
          <a:p>
            <a:r>
              <a:rPr lang="ja-JP" altLang="en-US" dirty="0">
                <a:sym typeface="Meiryo"/>
              </a:rPr>
              <a:t>相続税がかかる財産、かからない財産</a:t>
            </a:r>
            <a:endParaRPr lang="ja-JP" altLang="en-US" dirty="0"/>
          </a:p>
        </p:txBody>
      </p:sp>
      <p:sp>
        <p:nvSpPr>
          <p:cNvPr id="20" name="テキスト プレースホルダー 19">
            <a:extLst>
              <a:ext uri="{FF2B5EF4-FFF2-40B4-BE49-F238E27FC236}">
                <a16:creationId xmlns:a16="http://schemas.microsoft.com/office/drawing/2014/main" id="{1948228C-8A04-4FB2-B76B-C496C452A5C3}"/>
              </a:ext>
            </a:extLst>
          </p:cNvPr>
          <p:cNvSpPr>
            <a:spLocks noGrp="1"/>
          </p:cNvSpPr>
          <p:nvPr>
            <p:ph type="body" sz="quarter" idx="10"/>
          </p:nvPr>
        </p:nvSpPr>
        <p:spPr>
          <a:xfrm>
            <a:off x="581705" y="976390"/>
            <a:ext cx="9539288" cy="5761037"/>
          </a:xfrm>
        </p:spPr>
        <p:txBody>
          <a:bodyPr>
            <a:normAutofit/>
          </a:bodyPr>
          <a:lstStyle/>
          <a:p>
            <a:r>
              <a:rPr lang="ja-JP" altLang="en-US" sz="2200" dirty="0"/>
              <a:t>相続税が課税される財産・課税されない財産は以下のように分類されます。</a:t>
            </a:r>
          </a:p>
        </p:txBody>
      </p:sp>
      <p:sp>
        <p:nvSpPr>
          <p:cNvPr id="7" name="四角形: 角を丸くする 6">
            <a:extLst>
              <a:ext uri="{FF2B5EF4-FFF2-40B4-BE49-F238E27FC236}">
                <a16:creationId xmlns:a16="http://schemas.microsoft.com/office/drawing/2014/main" id="{A5FAD84C-5E95-4EEE-B120-DF6FD37E670D}"/>
              </a:ext>
            </a:extLst>
          </p:cNvPr>
          <p:cNvSpPr/>
          <p:nvPr/>
        </p:nvSpPr>
        <p:spPr bwMode="auto">
          <a:xfrm>
            <a:off x="808038" y="2035587"/>
            <a:ext cx="2151062" cy="431800"/>
          </a:xfrm>
          <a:prstGeom prst="roundRect">
            <a:avLst/>
          </a:prstGeom>
          <a:solidFill>
            <a:srgbClr val="E6E6E6"/>
          </a:solidFill>
          <a:ln w="28575">
            <a:solidFill>
              <a:srgbClr val="094122"/>
            </a:solid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pPr algn="ctr">
              <a:defRPr/>
            </a:pPr>
            <a:r>
              <a:rPr lang="ja-JP" altLang="en-US" sz="2000" b="1" dirty="0">
                <a:solidFill>
                  <a:srgbClr val="094122"/>
                </a:solidFill>
                <a:latin typeface="メイリオ" panose="020B0604030504040204" pitchFamily="50" charset="-128"/>
                <a:ea typeface="メイリオ" panose="020B0604030504040204" pitchFamily="50" charset="-128"/>
              </a:rPr>
              <a:t>課税される財産</a:t>
            </a:r>
            <a:endParaRPr lang="en-US" altLang="ja-JP" sz="2000" b="1" dirty="0">
              <a:solidFill>
                <a:srgbClr val="094122"/>
              </a:solidFill>
              <a:latin typeface="メイリオ" panose="020B0604030504040204" pitchFamily="50" charset="-128"/>
              <a:ea typeface="メイリオ" panose="020B0604030504040204" pitchFamily="50" charset="-128"/>
            </a:endParaRPr>
          </a:p>
        </p:txBody>
      </p:sp>
      <p:sp>
        <p:nvSpPr>
          <p:cNvPr id="10" name="四角形: 角を丸くする 9">
            <a:extLst>
              <a:ext uri="{FF2B5EF4-FFF2-40B4-BE49-F238E27FC236}">
                <a16:creationId xmlns:a16="http://schemas.microsoft.com/office/drawing/2014/main" id="{03D89739-D425-4EB8-A996-2C8D30926205}"/>
              </a:ext>
            </a:extLst>
          </p:cNvPr>
          <p:cNvSpPr/>
          <p:nvPr/>
        </p:nvSpPr>
        <p:spPr bwMode="auto">
          <a:xfrm>
            <a:off x="808038" y="4194824"/>
            <a:ext cx="2303462" cy="431800"/>
          </a:xfrm>
          <a:prstGeom prst="roundRect">
            <a:avLst/>
          </a:prstGeom>
          <a:solidFill>
            <a:srgbClr val="E6E6E6"/>
          </a:solidFill>
          <a:ln w="28575">
            <a:solidFill>
              <a:srgbClr val="094122"/>
            </a:solid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r>
              <a:rPr lang="ja-JP" altLang="en-US" sz="2000" b="1">
                <a:solidFill>
                  <a:srgbClr val="094122"/>
                </a:solidFill>
                <a:latin typeface="メイリオ" panose="020B0604030504040204" pitchFamily="50" charset="-128"/>
                <a:ea typeface="メイリオ" panose="020B0604030504040204" pitchFamily="50" charset="-128"/>
              </a:rPr>
              <a:t>課税されない財産</a:t>
            </a:r>
            <a:endParaRPr kumimoji="1" lang="ja-JP" altLang="en-US" sz="2000" b="1">
              <a:solidFill>
                <a:srgbClr val="094122"/>
              </a:solidFill>
              <a:latin typeface="メイリオ" panose="020B0604030504040204" pitchFamily="50" charset="-128"/>
              <a:ea typeface="メイリオ" panose="020B0604030504040204" pitchFamily="50" charset="-128"/>
            </a:endParaRPr>
          </a:p>
        </p:txBody>
      </p:sp>
      <p:sp>
        <p:nvSpPr>
          <p:cNvPr id="13" name="四角形: 角を丸くする 12">
            <a:extLst>
              <a:ext uri="{FF2B5EF4-FFF2-40B4-BE49-F238E27FC236}">
                <a16:creationId xmlns:a16="http://schemas.microsoft.com/office/drawing/2014/main" id="{5F8C4519-65D9-499F-81D1-BD5C95A12F51}"/>
              </a:ext>
            </a:extLst>
          </p:cNvPr>
          <p:cNvSpPr/>
          <p:nvPr/>
        </p:nvSpPr>
        <p:spPr bwMode="auto">
          <a:xfrm>
            <a:off x="769939" y="5839345"/>
            <a:ext cx="3598862" cy="431800"/>
          </a:xfrm>
          <a:prstGeom prst="roundRect">
            <a:avLst/>
          </a:prstGeom>
          <a:solidFill>
            <a:srgbClr val="E6E6E6"/>
          </a:solidFill>
          <a:ln w="28575">
            <a:solidFill>
              <a:srgbClr val="094122"/>
            </a:solid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pPr eaLnBrk="1" hangingPunct="1">
              <a:lnSpc>
                <a:spcPct val="100000"/>
              </a:lnSpc>
              <a:spcBef>
                <a:spcPts val="825"/>
              </a:spcBef>
              <a:buFont typeface="Wingdings 2" panose="05020102010507070707" pitchFamily="18" charset="2"/>
              <a:buNone/>
            </a:pPr>
            <a:r>
              <a:rPr kumimoji="0" lang="ja-JP" altLang="en-US" sz="2000" b="1">
                <a:solidFill>
                  <a:srgbClr val="094122"/>
                </a:solidFill>
                <a:latin typeface="メイリオ" panose="020B0604030504040204" pitchFamily="50" charset="-128"/>
                <a:ea typeface="メイリオ" panose="020B0604030504040204" pitchFamily="50" charset="-128"/>
              </a:rPr>
              <a:t>財産の価額から控除するもの</a:t>
            </a:r>
            <a:endParaRPr kumimoji="0" lang="en-US" altLang="ja-JP" sz="2000" b="1" dirty="0">
              <a:solidFill>
                <a:srgbClr val="094122"/>
              </a:solidFill>
              <a:latin typeface="メイリオ" panose="020B0604030504040204" pitchFamily="50" charset="-128"/>
              <a:ea typeface="メイリオ" panose="020B0604030504040204" pitchFamily="50" charset="-128"/>
            </a:endParaRPr>
          </a:p>
        </p:txBody>
      </p:sp>
      <p:sp>
        <p:nvSpPr>
          <p:cNvPr id="15" name="テキスト ボックス 15">
            <a:extLst>
              <a:ext uri="{FF2B5EF4-FFF2-40B4-BE49-F238E27FC236}">
                <a16:creationId xmlns:a16="http://schemas.microsoft.com/office/drawing/2014/main" id="{BF5DD0BA-3893-437F-8D31-F2641ABC698A}"/>
              </a:ext>
            </a:extLst>
          </p:cNvPr>
          <p:cNvSpPr txBox="1">
            <a:spLocks noChangeArrowheads="1"/>
          </p:cNvSpPr>
          <p:nvPr/>
        </p:nvSpPr>
        <p:spPr bwMode="auto">
          <a:xfrm>
            <a:off x="880014" y="2467387"/>
            <a:ext cx="8867775" cy="142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52000">
            <a:spAutoFit/>
          </a:bodyPr>
          <a:lstStyle>
            <a:lvl1pPr marL="200025" indent="-200025" defTabSz="755650">
              <a:lnSpc>
                <a:spcPct val="90000"/>
              </a:lnSpc>
              <a:spcBef>
                <a:spcPts val="875"/>
              </a:spcBef>
              <a:buFont typeface="Arial" panose="020B0604020202020204" pitchFamily="34" charset="0"/>
              <a:buChar char="•"/>
              <a:defRPr kumimoji="1" sz="2400">
                <a:solidFill>
                  <a:schemeClr val="tx1"/>
                </a:solidFill>
                <a:latin typeface="游ゴシック" panose="020B0400000000000000" pitchFamily="50" charset="-128"/>
              </a:defRPr>
            </a:lvl1pPr>
            <a:lvl2pPr marL="566738" indent="-188913" defTabSz="755650">
              <a:lnSpc>
                <a:spcPct val="90000"/>
              </a:lnSpc>
              <a:spcBef>
                <a:spcPts val="438"/>
              </a:spcBef>
              <a:buFont typeface="Arial" panose="020B0604020202020204" pitchFamily="34" charset="0"/>
              <a:buChar char="•"/>
              <a:defRPr kumimoji="1" sz="2100">
                <a:solidFill>
                  <a:schemeClr val="tx1"/>
                </a:solidFill>
                <a:latin typeface="游ゴシック" panose="020B0400000000000000" pitchFamily="50" charset="-128"/>
              </a:defRPr>
            </a:lvl2pPr>
            <a:lvl3pPr marL="944563" indent="-188913" defTabSz="755650">
              <a:lnSpc>
                <a:spcPct val="90000"/>
              </a:lnSpc>
              <a:spcBef>
                <a:spcPts val="438"/>
              </a:spcBef>
              <a:buFont typeface="Arial" panose="020B0604020202020204" pitchFamily="34" charset="0"/>
              <a:buChar char="•"/>
              <a:defRPr kumimoji="1" sz="1700">
                <a:solidFill>
                  <a:schemeClr val="tx1"/>
                </a:solidFill>
                <a:latin typeface="游ゴシック" panose="020B0400000000000000" pitchFamily="50" charset="-128"/>
              </a:defRPr>
            </a:lvl3pPr>
            <a:lvl4pPr marL="1322388"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4pPr>
            <a:lvl5pPr marL="1700213"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5pPr>
            <a:lvl6pPr marL="21574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6pPr>
            <a:lvl7pPr marL="26146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7pPr>
            <a:lvl8pPr marL="30718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8pPr>
            <a:lvl9pPr marL="35290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9pPr>
          </a:lstStyle>
          <a:p>
            <a:pPr marL="457200" indent="-457200" eaLnBrk="1" hangingPunct="1">
              <a:lnSpc>
                <a:spcPct val="100000"/>
              </a:lnSpc>
              <a:spcBef>
                <a:spcPts val="825"/>
              </a:spcBef>
              <a:buFont typeface="+mj-ea"/>
              <a:buAutoNum type="circleNumDbPlain"/>
            </a:pPr>
            <a:r>
              <a:rPr kumimoji="0" lang="ja-JP" altLang="en-US" sz="2000" b="1" dirty="0">
                <a:latin typeface="メイリオ" panose="020B0604030504040204" pitchFamily="50" charset="-128"/>
                <a:ea typeface="メイリオ" panose="020B0604030504040204" pitchFamily="50" charset="-128"/>
              </a:rPr>
              <a:t>本来の相続財産</a:t>
            </a:r>
            <a:endParaRPr kumimoji="0" lang="en-US" altLang="ja-JP" sz="2000" b="1" dirty="0">
              <a:latin typeface="メイリオ" panose="020B0604030504040204" pitchFamily="50" charset="-128"/>
              <a:ea typeface="メイリオ" panose="020B0604030504040204" pitchFamily="50" charset="-128"/>
            </a:endParaRPr>
          </a:p>
          <a:p>
            <a:pPr marL="457200" indent="-457200" eaLnBrk="1" hangingPunct="1">
              <a:lnSpc>
                <a:spcPct val="100000"/>
              </a:lnSpc>
              <a:spcBef>
                <a:spcPts val="825"/>
              </a:spcBef>
              <a:buFont typeface="+mj-ea"/>
              <a:buAutoNum type="circleNumDbPlain"/>
            </a:pPr>
            <a:r>
              <a:rPr kumimoji="0" lang="ja-JP" altLang="en-US" sz="2000" b="1" dirty="0">
                <a:latin typeface="メイリオ" panose="020B0604030504040204" pitchFamily="50" charset="-128"/>
                <a:ea typeface="メイリオ" panose="020B0604030504040204" pitchFamily="50" charset="-128"/>
              </a:rPr>
              <a:t>みなし相続財産</a:t>
            </a:r>
            <a:endParaRPr kumimoji="0" lang="en-US" altLang="ja-JP" sz="2000" b="1" dirty="0">
              <a:latin typeface="メイリオ" panose="020B0604030504040204" pitchFamily="50" charset="-128"/>
              <a:ea typeface="メイリオ" panose="020B0604030504040204" pitchFamily="50" charset="-128"/>
            </a:endParaRPr>
          </a:p>
          <a:p>
            <a:pPr marL="457200" indent="-457200" eaLnBrk="1" hangingPunct="1">
              <a:lnSpc>
                <a:spcPct val="100000"/>
              </a:lnSpc>
              <a:spcBef>
                <a:spcPts val="825"/>
              </a:spcBef>
              <a:buFont typeface="+mj-ea"/>
              <a:buAutoNum type="circleNumDbPlain"/>
            </a:pPr>
            <a:r>
              <a:rPr kumimoji="0" lang="ja-JP" altLang="en-US" sz="2000" b="1" dirty="0">
                <a:latin typeface="メイリオ" panose="020B0604030504040204" pitchFamily="50" charset="-128"/>
                <a:ea typeface="メイリオ" panose="020B0604030504040204" pitchFamily="50" charset="-128"/>
              </a:rPr>
              <a:t>相続開始前３年以内の贈与財産</a:t>
            </a:r>
            <a:r>
              <a:rPr kumimoji="0" lang="ja-JP" altLang="en-US" sz="1800" dirty="0">
                <a:latin typeface="メイリオ" panose="020B0604030504040204" pitchFamily="50" charset="-128"/>
                <a:ea typeface="メイリオ" panose="020B0604030504040204" pitchFamily="50" charset="-128"/>
              </a:rPr>
              <a:t>　</a:t>
            </a:r>
            <a:r>
              <a:rPr kumimoji="0" lang="en-US" altLang="ja-JP" sz="1800" dirty="0">
                <a:latin typeface="メイリオ" panose="020B0604030504040204" pitchFamily="50" charset="-128"/>
                <a:ea typeface="メイリオ" panose="020B0604030504040204" pitchFamily="50" charset="-128"/>
              </a:rPr>
              <a:t>※</a:t>
            </a:r>
            <a:r>
              <a:rPr kumimoji="0" lang="ja-JP" altLang="en-US" sz="1800" dirty="0">
                <a:latin typeface="メイリオ" panose="020B0604030504040204" pitchFamily="50" charset="-128"/>
                <a:ea typeface="メイリオ" panose="020B0604030504040204" pitchFamily="50" charset="-128"/>
              </a:rPr>
              <a:t>令和５年までの贈与分</a:t>
            </a:r>
            <a:endParaRPr kumimoji="0" lang="en-US" altLang="ja-JP" sz="2000" dirty="0">
              <a:latin typeface="メイリオ" panose="020B0604030504040204" pitchFamily="50" charset="-128"/>
              <a:ea typeface="メイリオ" panose="020B0604030504040204" pitchFamily="50" charset="-128"/>
            </a:endParaRPr>
          </a:p>
        </p:txBody>
      </p:sp>
      <p:sp>
        <p:nvSpPr>
          <p:cNvPr id="16" name="テキスト ボックス 16">
            <a:extLst>
              <a:ext uri="{FF2B5EF4-FFF2-40B4-BE49-F238E27FC236}">
                <a16:creationId xmlns:a16="http://schemas.microsoft.com/office/drawing/2014/main" id="{56A918B1-C93A-4E37-9E6F-E6E6B750E044}"/>
              </a:ext>
            </a:extLst>
          </p:cNvPr>
          <p:cNvSpPr txBox="1">
            <a:spLocks noChangeArrowheads="1"/>
          </p:cNvSpPr>
          <p:nvPr/>
        </p:nvSpPr>
        <p:spPr bwMode="auto">
          <a:xfrm>
            <a:off x="808038" y="4637737"/>
            <a:ext cx="9312955" cy="101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252000">
            <a:spAutoFit/>
          </a:bodyPr>
          <a:lstStyle>
            <a:lvl1pPr marL="200025" indent="-200025" defTabSz="755650">
              <a:lnSpc>
                <a:spcPct val="90000"/>
              </a:lnSpc>
              <a:spcBef>
                <a:spcPts val="875"/>
              </a:spcBef>
              <a:buFont typeface="Arial" panose="020B0604020202020204" pitchFamily="34" charset="0"/>
              <a:buChar char="•"/>
              <a:defRPr kumimoji="1" sz="2400">
                <a:solidFill>
                  <a:schemeClr val="tx1"/>
                </a:solidFill>
                <a:latin typeface="游ゴシック" panose="020B0400000000000000" pitchFamily="50" charset="-128"/>
              </a:defRPr>
            </a:lvl1pPr>
            <a:lvl2pPr marL="566738" indent="-188913" defTabSz="755650">
              <a:lnSpc>
                <a:spcPct val="90000"/>
              </a:lnSpc>
              <a:spcBef>
                <a:spcPts val="438"/>
              </a:spcBef>
              <a:buFont typeface="Arial" panose="020B0604020202020204" pitchFamily="34" charset="0"/>
              <a:buChar char="•"/>
              <a:defRPr kumimoji="1" sz="2100">
                <a:solidFill>
                  <a:schemeClr val="tx1"/>
                </a:solidFill>
                <a:latin typeface="游ゴシック" panose="020B0400000000000000" pitchFamily="50" charset="-128"/>
              </a:defRPr>
            </a:lvl2pPr>
            <a:lvl3pPr marL="944563" indent="-188913" defTabSz="755650">
              <a:lnSpc>
                <a:spcPct val="90000"/>
              </a:lnSpc>
              <a:spcBef>
                <a:spcPts val="438"/>
              </a:spcBef>
              <a:buFont typeface="Arial" panose="020B0604020202020204" pitchFamily="34" charset="0"/>
              <a:buChar char="•"/>
              <a:defRPr kumimoji="1" sz="1700">
                <a:solidFill>
                  <a:schemeClr val="tx1"/>
                </a:solidFill>
                <a:latin typeface="游ゴシック" panose="020B0400000000000000" pitchFamily="50" charset="-128"/>
              </a:defRPr>
            </a:lvl3pPr>
            <a:lvl4pPr marL="1322388"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4pPr>
            <a:lvl5pPr marL="1700213"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5pPr>
            <a:lvl6pPr marL="21574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6pPr>
            <a:lvl7pPr marL="26146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7pPr>
            <a:lvl8pPr marL="30718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8pPr>
            <a:lvl9pPr marL="35290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9pPr>
          </a:lstStyle>
          <a:p>
            <a:pPr eaLnBrk="1" hangingPunct="1">
              <a:lnSpc>
                <a:spcPct val="100000"/>
              </a:lnSpc>
              <a:spcBef>
                <a:spcPts val="825"/>
              </a:spcBef>
              <a:buFontTx/>
              <a:buNone/>
            </a:pPr>
            <a:r>
              <a:rPr kumimoji="0" lang="ja-JP" altLang="en-US" sz="2000" b="1" dirty="0">
                <a:latin typeface="メイリオ" panose="020B0604030504040204" pitchFamily="50" charset="-128"/>
                <a:ea typeface="メイリオ" panose="020B0604030504040204" pitchFamily="50" charset="-128"/>
              </a:rPr>
              <a:t>非課税財産</a:t>
            </a:r>
            <a:endParaRPr kumimoji="0" lang="en-US" altLang="ja-JP" sz="2000" b="1" dirty="0">
              <a:latin typeface="メイリオ" panose="020B0604030504040204" pitchFamily="50" charset="-128"/>
              <a:ea typeface="メイリオ" panose="020B0604030504040204" pitchFamily="50" charset="-128"/>
            </a:endParaRPr>
          </a:p>
          <a:p>
            <a:pPr eaLnBrk="1" hangingPunct="1">
              <a:lnSpc>
                <a:spcPct val="100000"/>
              </a:lnSpc>
              <a:spcBef>
                <a:spcPts val="825"/>
              </a:spcBef>
              <a:buFontTx/>
              <a:buNone/>
            </a:pPr>
            <a:r>
              <a:rPr kumimoji="0" lang="ja-JP" altLang="en-US" sz="2000" b="1" dirty="0">
                <a:latin typeface="メイリオ" panose="020B0604030504040204" pitchFamily="50" charset="-128"/>
                <a:ea typeface="メイリオ" panose="020B0604030504040204" pitchFamily="50" charset="-128"/>
              </a:rPr>
              <a:t>（墓地・墓石・仏壇などの祭祀関係や公益事業を目的としている財産など）</a:t>
            </a:r>
            <a:endParaRPr kumimoji="0" lang="en-US" altLang="ja-JP" sz="2000" b="1" dirty="0">
              <a:latin typeface="メイリオ" panose="020B0604030504040204" pitchFamily="50" charset="-128"/>
              <a:ea typeface="メイリオ" panose="020B0604030504040204" pitchFamily="50" charset="-128"/>
            </a:endParaRPr>
          </a:p>
        </p:txBody>
      </p:sp>
      <p:sp>
        <p:nvSpPr>
          <p:cNvPr id="17" name="テキスト ボックス 18">
            <a:extLst>
              <a:ext uri="{FF2B5EF4-FFF2-40B4-BE49-F238E27FC236}">
                <a16:creationId xmlns:a16="http://schemas.microsoft.com/office/drawing/2014/main" id="{C02FDE61-EDF8-4FFE-957C-DF68CF21C575}"/>
              </a:ext>
            </a:extLst>
          </p:cNvPr>
          <p:cNvSpPr txBox="1">
            <a:spLocks noChangeArrowheads="1"/>
          </p:cNvSpPr>
          <p:nvPr/>
        </p:nvSpPr>
        <p:spPr bwMode="auto">
          <a:xfrm flipH="1">
            <a:off x="808038" y="6279083"/>
            <a:ext cx="3072859" cy="60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252000">
            <a:spAutoFit/>
          </a:bodyPr>
          <a:lstStyle>
            <a:lvl1pPr marL="200025" indent="-200025" defTabSz="755650">
              <a:lnSpc>
                <a:spcPct val="90000"/>
              </a:lnSpc>
              <a:spcBef>
                <a:spcPts val="875"/>
              </a:spcBef>
              <a:buFont typeface="Arial" panose="020B0604020202020204" pitchFamily="34" charset="0"/>
              <a:buChar char="•"/>
              <a:defRPr kumimoji="1" sz="2400">
                <a:solidFill>
                  <a:schemeClr val="tx1"/>
                </a:solidFill>
                <a:latin typeface="游ゴシック" panose="020B0400000000000000" pitchFamily="50" charset="-128"/>
              </a:defRPr>
            </a:lvl1pPr>
            <a:lvl2pPr marL="566738" indent="-188913" defTabSz="755650">
              <a:lnSpc>
                <a:spcPct val="90000"/>
              </a:lnSpc>
              <a:spcBef>
                <a:spcPts val="438"/>
              </a:spcBef>
              <a:buFont typeface="Arial" panose="020B0604020202020204" pitchFamily="34" charset="0"/>
              <a:buChar char="•"/>
              <a:defRPr kumimoji="1" sz="2100">
                <a:solidFill>
                  <a:schemeClr val="tx1"/>
                </a:solidFill>
                <a:latin typeface="游ゴシック" panose="020B0400000000000000" pitchFamily="50" charset="-128"/>
              </a:defRPr>
            </a:lvl2pPr>
            <a:lvl3pPr marL="944563" indent="-188913" defTabSz="755650">
              <a:lnSpc>
                <a:spcPct val="90000"/>
              </a:lnSpc>
              <a:spcBef>
                <a:spcPts val="438"/>
              </a:spcBef>
              <a:buFont typeface="Arial" panose="020B0604020202020204" pitchFamily="34" charset="0"/>
              <a:buChar char="•"/>
              <a:defRPr kumimoji="1" sz="1700">
                <a:solidFill>
                  <a:schemeClr val="tx1"/>
                </a:solidFill>
                <a:latin typeface="游ゴシック" panose="020B0400000000000000" pitchFamily="50" charset="-128"/>
              </a:defRPr>
            </a:lvl3pPr>
            <a:lvl4pPr marL="1322388"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4pPr>
            <a:lvl5pPr marL="1700213"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5pPr>
            <a:lvl6pPr marL="21574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6pPr>
            <a:lvl7pPr marL="26146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7pPr>
            <a:lvl8pPr marL="30718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8pPr>
            <a:lvl9pPr marL="35290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9pPr>
          </a:lstStyle>
          <a:p>
            <a:pPr eaLnBrk="1" hangingPunct="1">
              <a:lnSpc>
                <a:spcPct val="100000"/>
              </a:lnSpc>
              <a:spcBef>
                <a:spcPts val="825"/>
              </a:spcBef>
              <a:buFontTx/>
              <a:buNone/>
            </a:pPr>
            <a:r>
              <a:rPr kumimoji="0" lang="ja-JP" altLang="en-US" sz="2000" b="1" dirty="0">
                <a:latin typeface="メイリオ" panose="020B0604030504040204" pitchFamily="50" charset="-128"/>
                <a:ea typeface="メイリオ" panose="020B0604030504040204" pitchFamily="50" charset="-128"/>
              </a:rPr>
              <a:t>債務・葬式費用</a:t>
            </a:r>
            <a:endParaRPr kumimoji="0" lang="en-US" altLang="ja-JP" sz="2000" b="1" dirty="0">
              <a:latin typeface="メイリオ" panose="020B0604030504040204" pitchFamily="50" charset="-128"/>
              <a:ea typeface="メイリオ" panose="020B0604030504040204"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6" name="図 5">
            <a:extLst>
              <a:ext uri="{FF2B5EF4-FFF2-40B4-BE49-F238E27FC236}">
                <a16:creationId xmlns:a16="http://schemas.microsoft.com/office/drawing/2014/main" id="{C73F4DA5-E2FC-4D34-8FAA-0C818E957DA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flipH="1">
            <a:off x="8781705" y="4725627"/>
            <a:ext cx="1759227" cy="2462722"/>
          </a:xfrm>
          <a:prstGeom prst="rect">
            <a:avLst/>
          </a:prstGeom>
        </p:spPr>
      </p:pic>
      <p:sp>
        <p:nvSpPr>
          <p:cNvPr id="2" name="思考の吹き出し: 雲形 1">
            <a:extLst>
              <a:ext uri="{FF2B5EF4-FFF2-40B4-BE49-F238E27FC236}">
                <a16:creationId xmlns:a16="http://schemas.microsoft.com/office/drawing/2014/main" id="{A84EFE41-074D-4016-B741-8E69C7F40D98}"/>
              </a:ext>
            </a:extLst>
          </p:cNvPr>
          <p:cNvSpPr/>
          <p:nvPr/>
        </p:nvSpPr>
        <p:spPr>
          <a:xfrm>
            <a:off x="567479" y="1009107"/>
            <a:ext cx="7235402" cy="5394063"/>
          </a:xfrm>
          <a:prstGeom prst="cloudCallout">
            <a:avLst>
              <a:gd name="adj1" fmla="val 59439"/>
              <a:gd name="adj2" fmla="val 26144"/>
            </a:avLst>
          </a:prstGeom>
          <a:noFill/>
          <a:ln>
            <a:solidFill>
              <a:srgbClr val="41B1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8">
            <a:extLst>
              <a:ext uri="{FF2B5EF4-FFF2-40B4-BE49-F238E27FC236}">
                <a16:creationId xmlns:a16="http://schemas.microsoft.com/office/drawing/2014/main" id="{580EB2D0-4346-4147-8C2D-EB4BF60FEC10}"/>
              </a:ext>
            </a:extLst>
          </p:cNvPr>
          <p:cNvSpPr>
            <a:spLocks noChangeArrowheads="1"/>
          </p:cNvSpPr>
          <p:nvPr/>
        </p:nvSpPr>
        <p:spPr bwMode="auto">
          <a:xfrm>
            <a:off x="567478" y="6534150"/>
            <a:ext cx="93741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kumimoji="1" lang="ja-JP" altLang="en-US" sz="2800" b="1" dirty="0">
                <a:solidFill>
                  <a:srgbClr val="FF0000"/>
                </a:solidFill>
                <a:latin typeface="メイリオ" panose="020B0604030504040204" pitchFamily="50" charset="-128"/>
                <a:ea typeface="メイリオ" panose="020B0604030504040204" pitchFamily="50" charset="-128"/>
              </a:rPr>
              <a:t>どの制度を利用するかは専門家と相談しましょう！</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9" name="テキスト ボックス 15">
            <a:extLst>
              <a:ext uri="{FF2B5EF4-FFF2-40B4-BE49-F238E27FC236}">
                <a16:creationId xmlns:a16="http://schemas.microsoft.com/office/drawing/2014/main" id="{E7B2D52E-5B87-4376-AE60-10EE7DC03283}"/>
              </a:ext>
            </a:extLst>
          </p:cNvPr>
          <p:cNvSpPr txBox="1">
            <a:spLocks noChangeArrowheads="1"/>
          </p:cNvSpPr>
          <p:nvPr/>
        </p:nvSpPr>
        <p:spPr bwMode="auto">
          <a:xfrm>
            <a:off x="1909903" y="1818580"/>
            <a:ext cx="5529378" cy="372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00025" indent="-200025" defTabSz="755650">
              <a:lnSpc>
                <a:spcPct val="90000"/>
              </a:lnSpc>
              <a:spcBef>
                <a:spcPts val="875"/>
              </a:spcBef>
              <a:buFont typeface="Arial" panose="020B0604020202020204" pitchFamily="34" charset="0"/>
              <a:buChar char="•"/>
              <a:defRPr kumimoji="1" sz="2400">
                <a:solidFill>
                  <a:schemeClr val="tx1"/>
                </a:solidFill>
                <a:latin typeface="游ゴシック" panose="020B0400000000000000" pitchFamily="50" charset="-128"/>
              </a:defRPr>
            </a:lvl1pPr>
            <a:lvl2pPr marL="566738" indent="-188913" defTabSz="755650">
              <a:lnSpc>
                <a:spcPct val="90000"/>
              </a:lnSpc>
              <a:spcBef>
                <a:spcPts val="438"/>
              </a:spcBef>
              <a:buFont typeface="Arial" panose="020B0604020202020204" pitchFamily="34" charset="0"/>
              <a:buChar char="•"/>
              <a:defRPr kumimoji="1" sz="2100">
                <a:solidFill>
                  <a:schemeClr val="tx1"/>
                </a:solidFill>
                <a:latin typeface="游ゴシック" panose="020B0400000000000000" pitchFamily="50" charset="-128"/>
              </a:defRPr>
            </a:lvl2pPr>
            <a:lvl3pPr marL="944563" indent="-188913" defTabSz="755650">
              <a:lnSpc>
                <a:spcPct val="90000"/>
              </a:lnSpc>
              <a:spcBef>
                <a:spcPts val="438"/>
              </a:spcBef>
              <a:buFont typeface="Arial" panose="020B0604020202020204" pitchFamily="34" charset="0"/>
              <a:buChar char="•"/>
              <a:defRPr kumimoji="1" sz="1700">
                <a:solidFill>
                  <a:schemeClr val="tx1"/>
                </a:solidFill>
                <a:latin typeface="游ゴシック" panose="020B0400000000000000" pitchFamily="50" charset="-128"/>
              </a:defRPr>
            </a:lvl3pPr>
            <a:lvl4pPr marL="1322388"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4pPr>
            <a:lvl5pPr marL="1700213"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5pPr>
            <a:lvl6pPr marL="21574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6pPr>
            <a:lvl7pPr marL="26146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7pPr>
            <a:lvl8pPr marL="30718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8pPr>
            <a:lvl9pPr marL="35290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9pPr>
          </a:lstStyle>
          <a:p>
            <a:pPr eaLnBrk="1" hangingPunct="1">
              <a:lnSpc>
                <a:spcPct val="100000"/>
              </a:lnSpc>
              <a:spcBef>
                <a:spcPts val="825"/>
              </a:spcBef>
              <a:buFontTx/>
              <a:buNone/>
            </a:pPr>
            <a:r>
              <a:rPr kumimoji="0" lang="ja-JP" altLang="en-US" sz="2800" b="1" dirty="0">
                <a:latin typeface="メイリオ" panose="020B0604030504040204" pitchFamily="50" charset="-128"/>
                <a:ea typeface="メイリオ" panose="020B0604030504040204" pitchFamily="50" charset="-128"/>
              </a:rPr>
              <a:t>・贈与税の特例</a:t>
            </a:r>
            <a:endParaRPr kumimoji="0" lang="en-US" altLang="ja-JP" sz="2800" b="1" dirty="0">
              <a:latin typeface="メイリオ" panose="020B0604030504040204" pitchFamily="50" charset="-128"/>
              <a:ea typeface="メイリオ" panose="020B0604030504040204" pitchFamily="50" charset="-128"/>
            </a:endParaRPr>
          </a:p>
          <a:p>
            <a:pPr eaLnBrk="1" hangingPunct="1">
              <a:lnSpc>
                <a:spcPct val="100000"/>
              </a:lnSpc>
              <a:spcBef>
                <a:spcPts val="825"/>
              </a:spcBef>
              <a:buFontTx/>
              <a:buNone/>
            </a:pPr>
            <a:r>
              <a:rPr kumimoji="0" lang="ja-JP" altLang="en-US" sz="2800" b="1" dirty="0">
                <a:latin typeface="メイリオ" panose="020B0604030504040204" pitchFamily="50" charset="-128"/>
                <a:ea typeface="メイリオ" panose="020B0604030504040204" pitchFamily="50" charset="-128"/>
              </a:rPr>
              <a:t>・小規模宅地等の特例</a:t>
            </a:r>
            <a:endParaRPr kumimoji="0" lang="en-US" altLang="ja-JP" sz="2800" b="1" dirty="0">
              <a:latin typeface="メイリオ" panose="020B0604030504040204" pitchFamily="50" charset="-128"/>
              <a:ea typeface="メイリオ" panose="020B0604030504040204" pitchFamily="50" charset="-128"/>
            </a:endParaRPr>
          </a:p>
          <a:p>
            <a:pPr eaLnBrk="1" hangingPunct="1">
              <a:lnSpc>
                <a:spcPct val="100000"/>
              </a:lnSpc>
              <a:spcBef>
                <a:spcPts val="825"/>
              </a:spcBef>
              <a:buFontTx/>
              <a:buNone/>
            </a:pPr>
            <a:r>
              <a:rPr kumimoji="0" lang="ja-JP" altLang="en-US" sz="2800" b="1" dirty="0">
                <a:latin typeface="メイリオ" panose="020B0604030504040204" pitchFamily="50" charset="-128"/>
                <a:ea typeface="メイリオ" panose="020B0604030504040204" pitchFamily="50" charset="-128"/>
              </a:rPr>
              <a:t>・夫婦間の居住用不動産の贈与</a:t>
            </a:r>
            <a:endParaRPr kumimoji="0" lang="en-US" altLang="ja-JP" sz="2800" b="1" dirty="0">
              <a:latin typeface="メイリオ" panose="020B0604030504040204" pitchFamily="50" charset="-128"/>
              <a:ea typeface="メイリオ" panose="020B0604030504040204" pitchFamily="50" charset="-128"/>
            </a:endParaRPr>
          </a:p>
          <a:p>
            <a:pPr eaLnBrk="1" hangingPunct="1">
              <a:lnSpc>
                <a:spcPct val="100000"/>
              </a:lnSpc>
              <a:spcBef>
                <a:spcPts val="825"/>
              </a:spcBef>
              <a:buFontTx/>
              <a:buNone/>
            </a:pPr>
            <a:r>
              <a:rPr kumimoji="0" lang="ja-JP" altLang="en-US" sz="2800" b="1" dirty="0">
                <a:latin typeface="メイリオ" panose="020B0604030504040204" pitchFamily="50" charset="-128"/>
                <a:ea typeface="メイリオ" panose="020B0604030504040204" pitchFamily="50" charset="-128"/>
              </a:rPr>
              <a:t>・配偶者居住権</a:t>
            </a:r>
            <a:endParaRPr kumimoji="0" lang="en-US" altLang="ja-JP" sz="2800" b="1" dirty="0">
              <a:latin typeface="メイリオ" panose="020B0604030504040204" pitchFamily="50" charset="-128"/>
              <a:ea typeface="メイリオ" panose="020B0604030504040204" pitchFamily="50" charset="-128"/>
            </a:endParaRPr>
          </a:p>
          <a:p>
            <a:pPr eaLnBrk="1" hangingPunct="1">
              <a:lnSpc>
                <a:spcPct val="100000"/>
              </a:lnSpc>
              <a:spcBef>
                <a:spcPts val="825"/>
              </a:spcBef>
              <a:buFontTx/>
              <a:buNone/>
            </a:pPr>
            <a:r>
              <a:rPr kumimoji="0" lang="ja-JP" altLang="en-US" sz="2800" b="1" dirty="0">
                <a:latin typeface="メイリオ" panose="020B0604030504040204" pitchFamily="50" charset="-128"/>
                <a:ea typeface="メイリオ" panose="020B0604030504040204" pitchFamily="50" charset="-128"/>
              </a:rPr>
              <a:t>・特別寄与料</a:t>
            </a:r>
            <a:endParaRPr kumimoji="0" lang="en-US" altLang="ja-JP" sz="2800" b="1" dirty="0">
              <a:latin typeface="メイリオ" panose="020B0604030504040204" pitchFamily="50" charset="-128"/>
              <a:ea typeface="メイリオ" panose="020B0604030504040204" pitchFamily="50" charset="-128"/>
            </a:endParaRPr>
          </a:p>
          <a:p>
            <a:pPr eaLnBrk="1" hangingPunct="1">
              <a:lnSpc>
                <a:spcPct val="100000"/>
              </a:lnSpc>
              <a:spcBef>
                <a:spcPts val="825"/>
              </a:spcBef>
              <a:buFontTx/>
              <a:buNone/>
            </a:pPr>
            <a:r>
              <a:rPr kumimoji="0" lang="ja-JP" altLang="en-US" sz="2800" b="1" dirty="0">
                <a:latin typeface="メイリオ" panose="020B0604030504040204" pitchFamily="50" charset="-128"/>
                <a:ea typeface="メイリオ" panose="020B0604030504040204" pitchFamily="50" charset="-128"/>
              </a:rPr>
              <a:t>・</a:t>
            </a:r>
            <a:r>
              <a:rPr kumimoji="0" lang="zh-TW" altLang="en-US" sz="2800" b="1" dirty="0">
                <a:latin typeface="メイリオ" panose="020B0604030504040204" pitchFamily="50" charset="-128"/>
                <a:ea typeface="メイリオ" panose="020B0604030504040204" pitchFamily="50" charset="-128"/>
              </a:rPr>
              <a:t>自筆証書遺言書保管制度</a:t>
            </a:r>
            <a:endParaRPr kumimoji="0" lang="ja-JP" altLang="en-US" sz="2000" dirty="0">
              <a:latin typeface="メイリオ" panose="020B0604030504040204" pitchFamily="50" charset="-128"/>
              <a:ea typeface="メイリオ" panose="020B0604030504040204" pitchFamily="50" charset="-128"/>
            </a:endParaRPr>
          </a:p>
          <a:p>
            <a:pPr eaLnBrk="1" hangingPunct="1">
              <a:lnSpc>
                <a:spcPct val="100000"/>
              </a:lnSpc>
              <a:spcBef>
                <a:spcPts val="825"/>
              </a:spcBef>
              <a:buFontTx/>
              <a:buNone/>
            </a:pPr>
            <a:r>
              <a:rPr kumimoji="0" lang="ja-JP" altLang="en-US" sz="2000" dirty="0">
                <a:latin typeface="メイリオ" panose="020B0604030504040204" pitchFamily="50" charset="-128"/>
                <a:ea typeface="メイリオ" panose="020B0604030504040204" pitchFamily="50" charset="-128"/>
              </a:rPr>
              <a:t>　（遺言の法務局預かり制度）</a:t>
            </a:r>
            <a:endParaRPr kumimoji="0" lang="en-US" altLang="ja-JP" sz="2000" dirty="0">
              <a:latin typeface="メイリオ" panose="020B0604030504040204" pitchFamily="50" charset="-128"/>
              <a:ea typeface="メイリオ" panose="020B0604030504040204" pitchFamily="50" charset="-128"/>
            </a:endParaRPr>
          </a:p>
        </p:txBody>
      </p:sp>
      <p:sp>
        <p:nvSpPr>
          <p:cNvPr id="3" name="タイトル 2">
            <a:extLst>
              <a:ext uri="{FF2B5EF4-FFF2-40B4-BE49-F238E27FC236}">
                <a16:creationId xmlns:a16="http://schemas.microsoft.com/office/drawing/2014/main" id="{5E64CE66-29C0-4B22-A721-DD2888DF1E89}"/>
              </a:ext>
            </a:extLst>
          </p:cNvPr>
          <p:cNvSpPr>
            <a:spLocks noGrp="1"/>
          </p:cNvSpPr>
          <p:nvPr>
            <p:ph type="title"/>
          </p:nvPr>
        </p:nvSpPr>
        <p:spPr>
          <a:xfrm>
            <a:off x="899206" y="184693"/>
            <a:ext cx="9221787" cy="824414"/>
          </a:xfrm>
        </p:spPr>
        <p:txBody>
          <a:bodyPr/>
          <a:lstStyle/>
          <a:p>
            <a:r>
              <a:rPr lang="ja-JP" altLang="en-US" dirty="0">
                <a:sym typeface="Meiryo"/>
              </a:rPr>
              <a:t>知らないと損をする制度がある！</a:t>
            </a:r>
            <a:endParaRPr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3" name="Google Shape;59;p5">
            <a:extLst>
              <a:ext uri="{FF2B5EF4-FFF2-40B4-BE49-F238E27FC236}">
                <a16:creationId xmlns:a16="http://schemas.microsoft.com/office/drawing/2014/main" id="{6C552D3F-19B5-470C-8E94-297D66AA26F3}"/>
              </a:ext>
            </a:extLst>
          </p:cNvPr>
          <p:cNvSpPr txBox="1">
            <a:spLocks/>
          </p:cNvSpPr>
          <p:nvPr/>
        </p:nvSpPr>
        <p:spPr>
          <a:xfrm>
            <a:off x="1" y="2641598"/>
            <a:ext cx="10691812" cy="2368441"/>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Meiryo"/>
              <a:buNone/>
              <a:defRPr sz="4400" b="0"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lnSpc>
                <a:spcPct val="120000"/>
              </a:lnSpc>
              <a:buClr>
                <a:schemeClr val="lt1"/>
              </a:buClr>
              <a:buFont typeface="Arial"/>
              <a:buNone/>
            </a:pPr>
            <a:r>
              <a:rPr lang="en-US" altLang="ja-JP" b="1">
                <a:solidFill>
                  <a:schemeClr val="lt1"/>
                </a:solidFill>
              </a:rPr>
              <a:t>【 </a:t>
            </a:r>
            <a:r>
              <a:rPr lang="ja-JP" altLang="en-US" b="1">
                <a:solidFill>
                  <a:schemeClr val="lt1"/>
                </a:solidFill>
              </a:rPr>
              <a:t>第２章 </a:t>
            </a:r>
            <a:r>
              <a:rPr lang="en-US" altLang="ja-JP" b="1">
                <a:solidFill>
                  <a:schemeClr val="lt1"/>
                </a:solidFill>
              </a:rPr>
              <a:t>】</a:t>
            </a:r>
          </a:p>
          <a:p>
            <a:pPr algn="ctr">
              <a:lnSpc>
                <a:spcPct val="120000"/>
              </a:lnSpc>
              <a:buClr>
                <a:schemeClr val="lt1"/>
              </a:buClr>
              <a:buFont typeface="Arial"/>
              <a:buNone/>
            </a:pPr>
            <a:r>
              <a:rPr lang="ja-JP" altLang="en-US" b="1">
                <a:solidFill>
                  <a:schemeClr val="lt1"/>
                </a:solidFill>
              </a:rPr>
              <a:t>事前に確認しておきたい</a:t>
            </a:r>
            <a:endParaRPr lang="en-US" altLang="ja-JP" b="1">
              <a:solidFill>
                <a:schemeClr val="lt1"/>
              </a:solidFill>
            </a:endParaRPr>
          </a:p>
          <a:p>
            <a:pPr algn="ctr">
              <a:lnSpc>
                <a:spcPct val="100000"/>
              </a:lnSpc>
              <a:buClr>
                <a:schemeClr val="lt1"/>
              </a:buClr>
              <a:buFont typeface="Arial"/>
              <a:buNone/>
            </a:pPr>
            <a:r>
              <a:rPr lang="ja-JP" altLang="en-US" b="1">
                <a:solidFill>
                  <a:schemeClr val="lt1"/>
                </a:solidFill>
              </a:rPr>
              <a:t>相続後の各種手続き</a:t>
            </a:r>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6DBD1E4F-898F-4178-A8C3-F63FC6A09209}"/>
              </a:ext>
            </a:extLst>
          </p:cNvPr>
          <p:cNvGraphicFramePr>
            <a:graphicFrameLocks noGrp="1"/>
          </p:cNvGraphicFramePr>
          <p:nvPr>
            <p:extLst>
              <p:ext uri="{D42A27DB-BD31-4B8C-83A1-F6EECF244321}">
                <p14:modId xmlns:p14="http://schemas.microsoft.com/office/powerpoint/2010/main" val="3173118323"/>
              </p:ext>
            </p:extLst>
          </p:nvPr>
        </p:nvGraphicFramePr>
        <p:xfrm>
          <a:off x="1709440" y="946123"/>
          <a:ext cx="7263700" cy="6084000"/>
        </p:xfrm>
        <a:graphic>
          <a:graphicData uri="http://schemas.openxmlformats.org/drawingml/2006/table">
            <a:tbl>
              <a:tblPr>
                <a:tableStyleId>{5C22544A-7EE6-4342-B048-85BDC9FD1C3A}</a:tableStyleId>
              </a:tblPr>
              <a:tblGrid>
                <a:gridCol w="1708250">
                  <a:extLst>
                    <a:ext uri="{9D8B030D-6E8A-4147-A177-3AD203B41FA5}">
                      <a16:colId xmlns:a16="http://schemas.microsoft.com/office/drawing/2014/main" val="20000"/>
                    </a:ext>
                  </a:extLst>
                </a:gridCol>
                <a:gridCol w="2628000">
                  <a:extLst>
                    <a:ext uri="{9D8B030D-6E8A-4147-A177-3AD203B41FA5}">
                      <a16:colId xmlns:a16="http://schemas.microsoft.com/office/drawing/2014/main" val="20001"/>
                    </a:ext>
                  </a:extLst>
                </a:gridCol>
                <a:gridCol w="2927450">
                  <a:extLst>
                    <a:ext uri="{9D8B030D-6E8A-4147-A177-3AD203B41FA5}">
                      <a16:colId xmlns:a16="http://schemas.microsoft.com/office/drawing/2014/main" val="20002"/>
                    </a:ext>
                  </a:extLst>
                </a:gridCol>
              </a:tblGrid>
              <a:tr h="234000">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大枠</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期日</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項目</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extLst>
                  <a:ext uri="{0D108BD9-81ED-4DB2-BD59-A6C34878D82A}">
                    <a16:rowId xmlns:a16="http://schemas.microsoft.com/office/drawing/2014/main" val="10000"/>
                  </a:ext>
                </a:extLst>
              </a:tr>
              <a:tr h="234000">
                <a:tc rowSpan="13">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死亡直後</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rowSpan="3">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亡くなった直後</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葬儀社手配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死亡診断書</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医療費精算</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34000">
                <a:tc vMerge="1">
                  <a:txBody>
                    <a:bodyPr/>
                    <a:lstStyle/>
                    <a:p>
                      <a:endParaRPr kumimoji="1" lang="ja-JP" altLang="en-US"/>
                    </a:p>
                  </a:txBody>
                  <a:tcPr/>
                </a:tc>
                <a:tc>
                  <a:txBody>
                    <a:bodyPr/>
                    <a:lstStyle/>
                    <a:p>
                      <a:pPr algn="l" fontAlgn="ctr"/>
                      <a:r>
                        <a:rPr lang="ja-JP" altLang="en-US"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死亡を知ってから</a:t>
                      </a:r>
                      <a:r>
                        <a:rPr lang="en-US" altLang="ja-JP"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7</a:t>
                      </a:r>
                      <a:r>
                        <a:rPr lang="ja-JP" altLang="en-US"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日以内</a:t>
                      </a:r>
                      <a:endParaRPr lang="ja-JP" altLang="en-US" sz="1200" b="0" i="0" u="none" strike="noStrike">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死亡届</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34000">
                <a:tc vMerge="1">
                  <a:txBody>
                    <a:bodyPr/>
                    <a:lstStyle/>
                    <a:p>
                      <a:endParaRPr kumimoji="1" lang="ja-JP" altLang="en-US"/>
                    </a:p>
                  </a:txBody>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告別式までもしくは死亡後</a:t>
                      </a:r>
                      <a:r>
                        <a:rPr lang="en-US" altLang="ja-JP"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8</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日以内</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火葬（埋葬）許可申請</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34000">
                <a:tc vMerge="1">
                  <a:txBody>
                    <a:bodyPr/>
                    <a:lstStyle/>
                    <a:p>
                      <a:endParaRPr kumimoji="1" lang="ja-JP" altLang="en-US"/>
                    </a:p>
                  </a:txBody>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告別式後速やかに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葬儀費用精算</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34000">
                <a:tc vMerge="1">
                  <a:txBody>
                    <a:bodyPr/>
                    <a:lstStyle/>
                    <a:p>
                      <a:endParaRPr kumimoji="1" lang="ja-JP" altLang="en-US"/>
                    </a:p>
                  </a:txBody>
                  <a:tcPr/>
                </a:tc>
                <a:tc rowSpan="2">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立替金管理表作成</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預貯金の確認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34000">
                <a:tc vMerge="1">
                  <a:txBody>
                    <a:bodyPr/>
                    <a:lstStyle/>
                    <a:p>
                      <a:endParaRPr kumimoji="1" lang="ja-JP" altLang="en-US"/>
                    </a:p>
                  </a:txBody>
                  <a:tcPr/>
                </a:tc>
                <a:tc rowSpan="5">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ja-JP"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14</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日以内</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年金の請求</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年金の停止</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介護保険資格停止</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健康保険喪失届と保険証返却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世帯主変更手続き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234000">
                <a:tc rowSpan="8">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公共・支払い金</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FCC"/>
                    </a:solidFill>
                  </a:tcPr>
                </a:tc>
                <a:tc rowSpan="8">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電話</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電気</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ガス</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6"/>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水道</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7"/>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インターネット</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8"/>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家賃</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9"/>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会員費</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0"/>
                  </a:ext>
                </a:extLst>
              </a:tr>
              <a:tr h="234000">
                <a:tc vMerge="1">
                  <a:txBody>
                    <a:bodyPr/>
                    <a:lstStyle/>
                    <a:p>
                      <a:endParaRPr kumimoji="1" lang="ja-JP" altLang="en-US"/>
                    </a:p>
                  </a:txBody>
                  <a:tcPr/>
                </a:tc>
                <a:tc vMerge="1">
                  <a:txBody>
                    <a:bodyPr/>
                    <a:lstStyle/>
                    <a:p>
                      <a:pPr algn="l" fontAlgn="ctr"/>
                      <a:endParaRPr lang="ja-JP" altLang="en-US" sz="1100" b="0" i="0" u="none" strike="noStrike" dirty="0">
                        <a:solidFill>
                          <a:srgbClr val="000000"/>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クレジットカード解約</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1"/>
                  </a:ext>
                </a:extLst>
              </a:tr>
              <a:tr h="234000">
                <a:tc rowSpan="2">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民間保険</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1">
                        <a:lumMod val="20000"/>
                        <a:lumOff val="80000"/>
                      </a:schemeClr>
                    </a:solidFill>
                  </a:tcPr>
                </a:tc>
                <a:tc>
                  <a:txBody>
                    <a:bodyPr/>
                    <a:lstStyle/>
                    <a:p>
                      <a:pPr algn="l" fontAlgn="ctr"/>
                      <a:r>
                        <a:rPr lang="zh-CN" altLang="en-US"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3</a:t>
                      </a:r>
                      <a:r>
                        <a:rPr lang="zh-CN" altLang="en-US"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生命保険の請求</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2"/>
                  </a:ext>
                </a:extLst>
              </a:tr>
              <a:tr h="234000">
                <a:tc vMerge="1">
                  <a:txBody>
                    <a:bodyPr/>
                    <a:lstStyle/>
                    <a:p>
                      <a:endParaRPr kumimoji="1" lang="ja-JP" altLang="en-US"/>
                    </a:p>
                  </a:txBody>
                  <a:tcPr/>
                </a:tc>
                <a:tc>
                  <a:txBody>
                    <a:bodyPr/>
                    <a:lstStyle/>
                    <a:p>
                      <a:pPr algn="l" fontAlgn="ctr"/>
                      <a:r>
                        <a:rPr lang="ja-JP" altLang="en-US"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医療保険の請求</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3"/>
                  </a:ext>
                </a:extLst>
              </a:tr>
              <a:tr h="234000">
                <a:tc>
                  <a:txBody>
                    <a:bodyPr/>
                    <a:lstStyle/>
                    <a:p>
                      <a:pPr algn="ctr"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国民健康保険</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1">
                        <a:lumMod val="40000"/>
                        <a:lumOff val="60000"/>
                      </a:schemeClr>
                    </a:solidFill>
                  </a:tcPr>
                </a:tc>
                <a:tc>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2</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葬祭費の請求</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4"/>
                  </a:ext>
                </a:extLst>
              </a:tr>
              <a:tr h="234000">
                <a:tc>
                  <a:txBody>
                    <a:bodyPr/>
                    <a:lstStyle/>
                    <a:p>
                      <a:pPr marL="0" marR="0" lvl="0" indent="0" algn="ctr" defTabSz="1006846" rtl="0" eaLnBrk="1" fontAlgn="ctr" latinLnBrk="0" hangingPunct="1">
                        <a:lnSpc>
                          <a:spcPct val="100000"/>
                        </a:lnSpc>
                        <a:spcBef>
                          <a:spcPts val="0"/>
                        </a:spcBef>
                        <a:spcAft>
                          <a:spcPts val="0"/>
                        </a:spcAft>
                        <a:buClrTx/>
                        <a:buSzTx/>
                        <a:buFontTx/>
                        <a:buNone/>
                        <a:tabLst/>
                        <a:defRPr/>
                      </a:pP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健康保険</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l" defTabSz="1006846" rtl="0" eaLnBrk="1" fontAlgn="ctr" latinLnBrk="0" hangingPunct="1">
                        <a:lnSpc>
                          <a:spcPct val="100000"/>
                        </a:lnSpc>
                        <a:spcBef>
                          <a:spcPts val="0"/>
                        </a:spcBef>
                        <a:spcAft>
                          <a:spcPts val="0"/>
                        </a:spcAft>
                        <a:buClrTx/>
                        <a:buSzTx/>
                        <a:buFontTx/>
                        <a:buNone/>
                        <a:tabLst/>
                        <a:defRPr/>
                      </a:pP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2</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marL="0" marR="0" lvl="0" indent="0" algn="l" defTabSz="1006846" rtl="0" eaLnBrk="1" fontAlgn="ctr" latinLnBrk="0" hangingPunct="1">
                        <a:lnSpc>
                          <a:spcPct val="100000"/>
                        </a:lnSpc>
                        <a:spcBef>
                          <a:spcPts val="0"/>
                        </a:spcBef>
                        <a:spcAft>
                          <a:spcPts val="0"/>
                        </a:spcAft>
                        <a:buClrTx/>
                        <a:buSzTx/>
                        <a:buFontTx/>
                        <a:buNone/>
                        <a:tabLst/>
                        <a:defRPr/>
                      </a:pP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埋葬料もしくは埋葬費の請求</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5"/>
                  </a:ext>
                </a:extLst>
              </a:tr>
            </a:tbl>
          </a:graphicData>
        </a:graphic>
      </p:graphicFrame>
      <p:sp>
        <p:nvSpPr>
          <p:cNvPr id="2" name="タイトル 1">
            <a:extLst>
              <a:ext uri="{FF2B5EF4-FFF2-40B4-BE49-F238E27FC236}">
                <a16:creationId xmlns:a16="http://schemas.microsoft.com/office/drawing/2014/main" id="{52CFBA3B-4124-43DE-AEF2-4205F98AC865}"/>
              </a:ext>
            </a:extLst>
          </p:cNvPr>
          <p:cNvSpPr>
            <a:spLocks noGrp="1"/>
          </p:cNvSpPr>
          <p:nvPr>
            <p:ph type="title"/>
          </p:nvPr>
        </p:nvSpPr>
        <p:spPr/>
        <p:txBody>
          <a:bodyPr/>
          <a:lstStyle/>
          <a:p>
            <a:r>
              <a:rPr lang="ja-JP" altLang="en-US" b="1" i="0" u="none" strike="noStrike" cap="none" dirty="0">
                <a:solidFill>
                  <a:schemeClr val="lt1"/>
                </a:solidFill>
                <a:latin typeface="Meiryo"/>
                <a:ea typeface="Meiryo"/>
                <a:cs typeface="Meiryo"/>
                <a:sym typeface="Meiryo"/>
              </a:rPr>
              <a:t>こんなにあるの？　相続後の手続き一覧</a:t>
            </a:r>
            <a:r>
              <a:rPr lang="ja-JP" altLang="en-US" b="1" dirty="0">
                <a:solidFill>
                  <a:schemeClr val="lt1"/>
                </a:solidFill>
                <a:latin typeface="Meiryo"/>
                <a:ea typeface="Meiryo"/>
                <a:cs typeface="Meiryo"/>
                <a:sym typeface="Meiryo"/>
              </a:rPr>
              <a:t>①</a:t>
            </a:r>
            <a:endParaRPr lang="ja-JP" alt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7FFC2337-4D33-4473-8A59-E3BD6C36EDB1}"/>
              </a:ext>
            </a:extLst>
          </p:cNvPr>
          <p:cNvGraphicFramePr>
            <a:graphicFrameLocks noGrp="1"/>
          </p:cNvGraphicFramePr>
          <p:nvPr>
            <p:extLst>
              <p:ext uri="{D42A27DB-BD31-4B8C-83A1-F6EECF244321}">
                <p14:modId xmlns:p14="http://schemas.microsoft.com/office/powerpoint/2010/main" val="1979501649"/>
              </p:ext>
            </p:extLst>
          </p:nvPr>
        </p:nvGraphicFramePr>
        <p:xfrm>
          <a:off x="1709440" y="949095"/>
          <a:ext cx="7263700" cy="6084000"/>
        </p:xfrm>
        <a:graphic>
          <a:graphicData uri="http://schemas.openxmlformats.org/drawingml/2006/table">
            <a:tbl>
              <a:tblPr>
                <a:tableStyleId>{5C22544A-7EE6-4342-B048-85BDC9FD1C3A}</a:tableStyleId>
              </a:tblPr>
              <a:tblGrid>
                <a:gridCol w="1708250">
                  <a:extLst>
                    <a:ext uri="{9D8B030D-6E8A-4147-A177-3AD203B41FA5}">
                      <a16:colId xmlns:a16="http://schemas.microsoft.com/office/drawing/2014/main" val="20000"/>
                    </a:ext>
                  </a:extLst>
                </a:gridCol>
                <a:gridCol w="2628000">
                  <a:extLst>
                    <a:ext uri="{9D8B030D-6E8A-4147-A177-3AD203B41FA5}">
                      <a16:colId xmlns:a16="http://schemas.microsoft.com/office/drawing/2014/main" val="20001"/>
                    </a:ext>
                  </a:extLst>
                </a:gridCol>
                <a:gridCol w="2927450">
                  <a:extLst>
                    <a:ext uri="{9D8B030D-6E8A-4147-A177-3AD203B41FA5}">
                      <a16:colId xmlns:a16="http://schemas.microsoft.com/office/drawing/2014/main" val="20002"/>
                    </a:ext>
                  </a:extLst>
                </a:gridCol>
              </a:tblGrid>
              <a:tr h="234000">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大枠</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期日</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項目</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extLst>
                  <a:ext uri="{0D108BD9-81ED-4DB2-BD59-A6C34878D82A}">
                    <a16:rowId xmlns:a16="http://schemas.microsoft.com/office/drawing/2014/main" val="10000"/>
                  </a:ext>
                </a:extLst>
              </a:tr>
              <a:tr h="234000">
                <a:tc rowSpan="3">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健康保険</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2">
                        <a:lumMod val="20000"/>
                        <a:lumOff val="80000"/>
                      </a:schemeClr>
                    </a:solidFill>
                  </a:tcPr>
                </a:tc>
                <a:tc rowSpan="2">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2</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marL="0" marR="0" lvl="0" indent="0" algn="l" defTabSz="1006846" rtl="0" eaLnBrk="1" fontAlgn="ctr" latinLnBrk="0" hangingPunct="1">
                        <a:lnSpc>
                          <a:spcPct val="100000"/>
                        </a:lnSpc>
                        <a:spcBef>
                          <a:spcPts val="0"/>
                        </a:spcBef>
                        <a:spcAft>
                          <a:spcPts val="0"/>
                        </a:spcAft>
                        <a:buClrTx/>
                        <a:buSzTx/>
                        <a:buFontTx/>
                        <a:buNone/>
                        <a:tabLst/>
                        <a:defRPr/>
                      </a:pP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葬祭費の請求</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34000">
                <a:tc vMerge="1">
                  <a:txBody>
                    <a:bodyPr/>
                    <a:lstStyle/>
                    <a:p>
                      <a:endParaRPr kumimoji="1" lang="ja-JP" altLang="en-US"/>
                    </a:p>
                  </a:txBody>
                  <a:tcPr/>
                </a:tc>
                <a:tc vMerge="1">
                  <a:txBody>
                    <a:bodyPr/>
                    <a:lstStyle/>
                    <a:p>
                      <a:pPr algn="l" fontAlgn="ctr"/>
                      <a:endParaRPr lang="zh-CN"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家族埋葬費</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34000">
                <a:tc vMerge="1">
                  <a:txBody>
                    <a:bodyPr/>
                    <a:lstStyle/>
                    <a:p>
                      <a:endParaRPr kumimoji="1" lang="ja-JP" altLang="en-US"/>
                    </a:p>
                  </a:txBody>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高額医療費請求</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34000">
                <a:tc>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国民年金手続き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3">
                        <a:lumMod val="20000"/>
                        <a:lumOff val="80000"/>
                      </a:schemeClr>
                    </a:solidFill>
                  </a:tcPr>
                </a:tc>
                <a:tc>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2</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国民年金死亡一時金</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34000">
                <a:tc rowSpan="2">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国民年金</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3">
                        <a:lumMod val="40000"/>
                        <a:lumOff val="60000"/>
                      </a:schemeClr>
                    </a:solidFill>
                  </a:tcPr>
                </a:tc>
                <a:tc rowSpan="2">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5</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寡婦年金</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34000">
                <a:tc vMerge="1">
                  <a:txBody>
                    <a:bodyPr/>
                    <a:lstStyle/>
                    <a:p>
                      <a:endParaRPr kumimoji="1" lang="ja-JP" altLang="en-US"/>
                    </a:p>
                  </a:txBody>
                  <a:tcPr/>
                </a:tc>
                <a:tc vMerge="1">
                  <a:txBody>
                    <a:bodyPr/>
                    <a:lstStyle/>
                    <a:p>
                      <a:pPr algn="l" fontAlgn="ctr"/>
                      <a:endParaRPr lang="zh-CN"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遺族基礎年金</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34000">
                <a:tc>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厚生年金</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3">
                        <a:lumMod val="60000"/>
                        <a:lumOff val="40000"/>
                      </a:schemeClr>
                    </a:solidFill>
                  </a:tcPr>
                </a:tc>
                <a:tc>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5</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遺族厚生年金</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34000">
                <a:tc rowSpan="2">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その他保険</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89E0FF"/>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団体による</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団体弔慰金　共済年金</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34000">
                <a:tc vMerge="1">
                  <a:txBody>
                    <a:bodyPr/>
                    <a:lstStyle/>
                    <a:p>
                      <a:endParaRPr kumimoji="1" lang="ja-JP" altLang="en-US"/>
                    </a:p>
                  </a:txBody>
                  <a:tcPr/>
                </a:tc>
                <a:tc>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5</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簡易保険</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34000">
                <a:tc rowSpan="2">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労災保険</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65D7FF"/>
                    </a:solidFill>
                  </a:tcPr>
                </a:tc>
                <a:tc>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2</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葬祭料</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34000">
                <a:tc vMerge="1">
                  <a:txBody>
                    <a:bodyPr/>
                    <a:lstStyle/>
                    <a:p>
                      <a:endParaRPr kumimoji="1" lang="ja-JP" altLang="en-US"/>
                    </a:p>
                  </a:txBody>
                  <a:tcPr/>
                </a:tc>
                <a:tc>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zh-CN"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5</a:t>
                      </a: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年以内</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遺族補償給付</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34000">
                <a:tc>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還付</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1">
                        <a:lumMod val="20000"/>
                        <a:lumOff val="80000"/>
                      </a:schemeClr>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準確定申告時</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医療控除還付手続き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234000">
                <a:tc rowSpan="13">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相続</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4">
                        <a:lumMod val="20000"/>
                        <a:lumOff val="80000"/>
                      </a:schemeClr>
                    </a:solidFill>
                  </a:tcPr>
                </a:tc>
                <a:tc rowSpan="3">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遺言書確認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財産の確認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財産の評価</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234000">
                <a:tc vMerge="1">
                  <a:txBody>
                    <a:bodyPr/>
                    <a:lstStyle/>
                    <a:p>
                      <a:endParaRPr kumimoji="1" lang="ja-JP" altLang="en-US"/>
                    </a:p>
                  </a:txBody>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相続開始から</a:t>
                      </a:r>
                      <a:r>
                        <a:rPr lang="en-US" altLang="ja-JP"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3</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カ月以内</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相続放棄</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a:t>
                      </a: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限定承認</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6"/>
                  </a:ext>
                </a:extLst>
              </a:tr>
              <a:tr h="234000">
                <a:tc vMerge="1">
                  <a:txBody>
                    <a:bodyPr/>
                    <a:lstStyle/>
                    <a:p>
                      <a:endParaRPr kumimoji="1" lang="ja-JP" altLang="en-US"/>
                    </a:p>
                  </a:txBody>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相続開始から</a:t>
                      </a:r>
                      <a:r>
                        <a:rPr lang="en-US" altLang="ja-JP"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4</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カ月以内</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準確定申告</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7"/>
                  </a:ext>
                </a:extLst>
              </a:tr>
              <a:tr h="234000">
                <a:tc vMerge="1">
                  <a:txBody>
                    <a:bodyPr/>
                    <a:lstStyle/>
                    <a:p>
                      <a:endParaRPr kumimoji="1" lang="ja-JP" altLang="en-US"/>
                    </a:p>
                  </a:txBody>
                  <a:tcPr/>
                </a:tc>
                <a:tc rowSpan="8">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遺産分割協議書</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8"/>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預金名義変更</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9"/>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不動産の相続登記</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0"/>
                  </a:ext>
                </a:extLst>
              </a:tr>
              <a:tr h="234000">
                <a:tc vMerge="1">
                  <a:txBody>
                    <a:bodyPr/>
                    <a:lstStyle/>
                    <a:p>
                      <a:endParaRPr kumimoji="1" lang="ja-JP" altLang="en-US"/>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1">
                        <a:lumMod val="20000"/>
                        <a:lumOff val="80000"/>
                      </a:schemeClr>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借地・借家契約書の変更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1"/>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住宅ローン手続き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2"/>
                  </a:ext>
                </a:extLst>
              </a:tr>
              <a:tr h="234000">
                <a:tc vMerge="1">
                  <a:txBody>
                    <a:bodyPr/>
                    <a:lstStyle/>
                    <a:p>
                      <a:endParaRPr kumimoji="1" lang="ja-JP" altLang="en-US"/>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1">
                        <a:lumMod val="40000"/>
                        <a:lumOff val="60000"/>
                      </a:schemeClr>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賃貸住宅解約・変更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3"/>
                  </a:ext>
                </a:extLst>
              </a:tr>
              <a:tr h="234000">
                <a:tc vMerge="1">
                  <a:txBody>
                    <a:bodyPr/>
                    <a:lstStyle/>
                    <a:p>
                      <a:pPr algn="ctr"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FCC"/>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扶養控除の異動手続き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4"/>
                  </a:ext>
                </a:extLst>
              </a:tr>
              <a:tr h="234000">
                <a:tc vMerge="1">
                  <a:txBody>
                    <a:bodyPr/>
                    <a:lstStyle/>
                    <a:p>
                      <a:pPr algn="ctr"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4">
                        <a:lumMod val="20000"/>
                        <a:lumOff val="80000"/>
                      </a:schemeClr>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特許権</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5"/>
                  </a:ext>
                </a:extLst>
              </a:tr>
            </a:tbl>
          </a:graphicData>
        </a:graphic>
      </p:graphicFrame>
      <p:sp>
        <p:nvSpPr>
          <p:cNvPr id="3" name="タイトル 2">
            <a:extLst>
              <a:ext uri="{FF2B5EF4-FFF2-40B4-BE49-F238E27FC236}">
                <a16:creationId xmlns:a16="http://schemas.microsoft.com/office/drawing/2014/main" id="{07764E66-AD24-461E-9927-5BD1F4A422CA}"/>
              </a:ext>
            </a:extLst>
          </p:cNvPr>
          <p:cNvSpPr>
            <a:spLocks noGrp="1"/>
          </p:cNvSpPr>
          <p:nvPr>
            <p:ph type="title"/>
          </p:nvPr>
        </p:nvSpPr>
        <p:spPr/>
        <p:txBody>
          <a:bodyPr/>
          <a:lstStyle/>
          <a:p>
            <a:r>
              <a:rPr lang="ja-JP" altLang="en-US" b="1" i="0" u="none" strike="noStrike" cap="none" dirty="0">
                <a:solidFill>
                  <a:schemeClr val="lt1"/>
                </a:solidFill>
                <a:latin typeface="Meiryo"/>
                <a:ea typeface="Meiryo"/>
                <a:cs typeface="Meiryo"/>
                <a:sym typeface="Meiryo"/>
              </a:rPr>
              <a:t>こんなにあるの？　相続後の手続き一覧</a:t>
            </a:r>
            <a:r>
              <a:rPr lang="ja-JP" altLang="en-US" b="1" dirty="0">
                <a:solidFill>
                  <a:schemeClr val="lt1"/>
                </a:solidFill>
                <a:latin typeface="Meiryo"/>
                <a:ea typeface="Meiryo"/>
                <a:cs typeface="Meiryo"/>
                <a:sym typeface="Meiryo"/>
              </a:rPr>
              <a:t>②</a:t>
            </a:r>
            <a:endParaRPr lang="ja-JP" alt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BB7FF5DE-BE11-42DF-95A6-21A948095253}"/>
              </a:ext>
            </a:extLst>
          </p:cNvPr>
          <p:cNvGraphicFramePr>
            <a:graphicFrameLocks noGrp="1"/>
          </p:cNvGraphicFramePr>
          <p:nvPr>
            <p:extLst>
              <p:ext uri="{D42A27DB-BD31-4B8C-83A1-F6EECF244321}">
                <p14:modId xmlns:p14="http://schemas.microsoft.com/office/powerpoint/2010/main" val="1500633748"/>
              </p:ext>
            </p:extLst>
          </p:nvPr>
        </p:nvGraphicFramePr>
        <p:xfrm>
          <a:off x="1709440" y="950520"/>
          <a:ext cx="7263700" cy="5148000"/>
        </p:xfrm>
        <a:graphic>
          <a:graphicData uri="http://schemas.openxmlformats.org/drawingml/2006/table">
            <a:tbl>
              <a:tblPr>
                <a:tableStyleId>{5C22544A-7EE6-4342-B048-85BDC9FD1C3A}</a:tableStyleId>
              </a:tblPr>
              <a:tblGrid>
                <a:gridCol w="1708250">
                  <a:extLst>
                    <a:ext uri="{9D8B030D-6E8A-4147-A177-3AD203B41FA5}">
                      <a16:colId xmlns:a16="http://schemas.microsoft.com/office/drawing/2014/main" val="20000"/>
                    </a:ext>
                  </a:extLst>
                </a:gridCol>
                <a:gridCol w="2628000">
                  <a:extLst>
                    <a:ext uri="{9D8B030D-6E8A-4147-A177-3AD203B41FA5}">
                      <a16:colId xmlns:a16="http://schemas.microsoft.com/office/drawing/2014/main" val="20001"/>
                    </a:ext>
                  </a:extLst>
                </a:gridCol>
                <a:gridCol w="2927450">
                  <a:extLst>
                    <a:ext uri="{9D8B030D-6E8A-4147-A177-3AD203B41FA5}">
                      <a16:colId xmlns:a16="http://schemas.microsoft.com/office/drawing/2014/main" val="20002"/>
                    </a:ext>
                  </a:extLst>
                </a:gridCol>
              </a:tblGrid>
              <a:tr h="234000">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大枠</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期日</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tc>
                  <a:txBody>
                    <a:bodyPr/>
                    <a:lstStyle/>
                    <a:p>
                      <a:pPr algn="ctr" fontAlgn="ctr"/>
                      <a:r>
                        <a:rPr lang="ja-JP" altLang="en-US" sz="1200" b="1" u="none" strike="noStrike" dirty="0">
                          <a:solidFill>
                            <a:schemeClr val="bg1"/>
                          </a:solidFill>
                          <a:effectLst/>
                          <a:latin typeface="メイリオ" panose="020B0604030504040204" pitchFamily="50" charset="-128"/>
                          <a:ea typeface="メイリオ" panose="020B0604030504040204" pitchFamily="50" charset="-128"/>
                        </a:rPr>
                        <a:t>項目</a:t>
                      </a:r>
                      <a:endParaRPr lang="ja-JP" altLang="en-US" sz="12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41B16C"/>
                    </a:solidFill>
                  </a:tcPr>
                </a:tc>
                <a:extLst>
                  <a:ext uri="{0D108BD9-81ED-4DB2-BD59-A6C34878D82A}">
                    <a16:rowId xmlns:a16="http://schemas.microsoft.com/office/drawing/2014/main" val="10000"/>
                  </a:ext>
                </a:extLst>
              </a:tr>
              <a:tr h="234000">
                <a:tc rowSpan="12">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相続</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4">
                        <a:lumMod val="20000"/>
                        <a:lumOff val="80000"/>
                      </a:schemeClr>
                    </a:solidFill>
                  </a:tcPr>
                </a:tc>
                <a:tc rowSpan="6">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marL="0" marR="0" lvl="0" indent="0" algn="l" defTabSz="1006846" rtl="0" eaLnBrk="1" fontAlgn="ctr" latinLnBrk="0" hangingPunct="1">
                        <a:lnSpc>
                          <a:spcPct val="100000"/>
                        </a:lnSpc>
                        <a:spcBef>
                          <a:spcPts val="0"/>
                        </a:spcBef>
                        <a:spcAft>
                          <a:spcPts val="0"/>
                        </a:spcAft>
                        <a:buClrTx/>
                        <a:buSzTx/>
                        <a:buFontTx/>
                        <a:buNone/>
                        <a:tabLst/>
                        <a:defRPr/>
                      </a:pP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著作権</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34000">
                <a:tc vMerge="1">
                  <a:txBody>
                    <a:bodyPr/>
                    <a:lstStyle/>
                    <a:p>
                      <a:pPr algn="ctr"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2">
                        <a:lumMod val="20000"/>
                        <a:lumOff val="80000"/>
                      </a:schemeClr>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貸付金</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保証金</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債務、借り入れ</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34000">
                <a:tc vMerge="1">
                  <a:txBody>
                    <a:bodyPr/>
                    <a:lstStyle/>
                    <a:p>
                      <a:endParaRPr kumimoji="1" lang="ja-JP" altLang="en-US"/>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3">
                        <a:lumMod val="20000"/>
                        <a:lumOff val="80000"/>
                      </a:schemeClr>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持ち株の名義変更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34000">
                <a:tc vMerge="1">
                  <a:txBody>
                    <a:bodyPr/>
                    <a:lstStyle/>
                    <a:p>
                      <a:endParaRPr kumimoji="1" lang="ja-JP" altLang="en-US"/>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3">
                        <a:lumMod val="40000"/>
                        <a:lumOff val="60000"/>
                      </a:schemeClr>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その他名義変更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34000">
                <a:tc vMerge="1">
                  <a:txBody>
                    <a:bodyPr/>
                    <a:lstStyle/>
                    <a:p>
                      <a:endParaRPr kumimoji="1" lang="ja-JP" altLang="en-US"/>
                    </a:p>
                  </a:txBody>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a:t>
                      </a:r>
                      <a:r>
                        <a:rPr lang="en-US" altLang="ja-JP"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10</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か月以内</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相続税申告　納付</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34000">
                <a:tc vMerge="1">
                  <a:txBody>
                    <a:bodyPr/>
                    <a:lstStyle/>
                    <a:p>
                      <a:endParaRPr kumimoji="1" lang="ja-JP" altLang="en-US"/>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3">
                        <a:lumMod val="60000"/>
                        <a:lumOff val="40000"/>
                      </a:schemeClr>
                    </a:solidFill>
                  </a:tcPr>
                </a:tc>
                <a:tc rowSpan="5">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自動車登録変更</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34000">
                <a:tc vMerge="1">
                  <a:txBody>
                    <a:bodyPr/>
                    <a:lstStyle/>
                    <a:p>
                      <a:endParaRPr kumimoji="1" lang="ja-JP" altLang="en-US"/>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89E0FF"/>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自動車納税手続き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自動車保険請求</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34000">
                <a:tc vMerge="1">
                  <a:txBody>
                    <a:bodyPr/>
                    <a:lstStyle/>
                    <a:p>
                      <a:endParaRPr kumimoji="1" lang="ja-JP" altLang="en-US"/>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65D7FF"/>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運転免許証返却</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会員権の名義変更・終了手続き</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234000">
                <a:tc rowSpan="5">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返却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5">
                        <a:lumMod val="20000"/>
                        <a:lumOff val="80000"/>
                      </a:schemeClr>
                    </a:solidFill>
                  </a:tcPr>
                </a:tc>
                <a:tc rowSpan="2">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資格証返却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234000">
                <a:tc vMerge="1">
                  <a:txBody>
                    <a:bodyPr/>
                    <a:lstStyle/>
                    <a:p>
                      <a:endParaRPr kumimoji="1" lang="ja-JP" altLang="en-US"/>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4">
                        <a:lumMod val="20000"/>
                        <a:lumOff val="80000"/>
                      </a:schemeClr>
                    </a:solidFill>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リース、レンタルサービス</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r h="234000">
                <a:tc vMerge="1">
                  <a:txBody>
                    <a:bodyPr/>
                    <a:lstStyle/>
                    <a:p>
                      <a:endParaRPr kumimoji="1" lang="ja-JP" altLang="en-US"/>
                    </a:p>
                  </a:txBody>
                  <a:tcPr/>
                </a:tc>
                <a:tc>
                  <a:txBody>
                    <a:bodyPr/>
                    <a:lstStyle/>
                    <a:p>
                      <a:pPr algn="l" fontAlgn="ctr"/>
                      <a:r>
                        <a:rPr lang="ja-JP" altLang="en-US"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死亡後</a:t>
                      </a:r>
                      <a:r>
                        <a:rPr lang="en-US" altLang="ja-JP"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1</a:t>
                      </a:r>
                      <a:r>
                        <a:rPr lang="ja-JP" altLang="en-US" sz="1200" b="0" u="none" strike="noStrike">
                          <a:solidFill>
                            <a:schemeClr val="tx1">
                              <a:lumMod val="85000"/>
                              <a:lumOff val="15000"/>
                            </a:schemeClr>
                          </a:solidFill>
                          <a:effectLst/>
                          <a:latin typeface="メイリオ" panose="020B0604030504040204" pitchFamily="50" charset="-128"/>
                          <a:ea typeface="メイリオ" panose="020B0604030504040204" pitchFamily="50" charset="-128"/>
                        </a:rPr>
                        <a:t>ヶ月以内</a:t>
                      </a:r>
                      <a:endParaRPr lang="ja-JP" altLang="en-US" sz="1200" b="0" i="0" u="none" strike="noStrike">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雇用保険受給証返却</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234000">
                <a:tc vMerge="1">
                  <a:txBody>
                    <a:bodyPr/>
                    <a:lstStyle/>
                    <a:p>
                      <a:endParaRPr kumimoji="1" lang="ja-JP" altLang="en-US"/>
                    </a:p>
                  </a:txBody>
                  <a:tcPr/>
                </a:tc>
                <a:tc rowSpan="2">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err="1">
                          <a:solidFill>
                            <a:schemeClr val="tx1">
                              <a:lumMod val="85000"/>
                              <a:lumOff val="15000"/>
                            </a:schemeClr>
                          </a:solidFill>
                          <a:effectLst/>
                          <a:latin typeface="メイリオ" panose="020B0604030504040204" pitchFamily="50" charset="-128"/>
                          <a:ea typeface="メイリオ" panose="020B0604030504040204" pitchFamily="50" charset="-128"/>
                        </a:rPr>
                        <a:t>障がい</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者手帳返却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6"/>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CN"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各所属団体退会申請</a:t>
                      </a:r>
                      <a:endParaRPr lang="zh-CN"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7"/>
                  </a:ext>
                </a:extLst>
              </a:tr>
              <a:tr h="234000">
                <a:tc rowSpan="4">
                  <a:txBody>
                    <a:bodyPr/>
                    <a:lstStyle/>
                    <a:p>
                      <a:pPr algn="ctr"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勤務先</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5">
                        <a:lumMod val="40000"/>
                        <a:lumOff val="60000"/>
                      </a:schemeClr>
                    </a:solidFill>
                  </a:tcPr>
                </a:tc>
                <a:tc rowSpan="4">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死後速やかに</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死亡退職届</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8"/>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退職金</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a:t>
                      </a: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給与申請</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9"/>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身分証</a:t>
                      </a: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a:t>
                      </a:r>
                      <a:r>
                        <a:rPr lang="zh-TW"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社員証返却</a:t>
                      </a:r>
                      <a:endParaRPr lang="zh-TW"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0"/>
                  </a:ext>
                </a:extLst>
              </a:tr>
              <a:tr h="234000">
                <a:tc vMerge="1">
                  <a:txBody>
                    <a:bodyPr/>
                    <a:lstStyle/>
                    <a:p>
                      <a:endParaRPr kumimoji="1" lang="ja-JP" altLang="en-US"/>
                    </a:p>
                  </a:txBody>
                  <a:tcPr/>
                </a:tc>
                <a:tc vMerge="1">
                  <a:txBody>
                    <a:bodyPr/>
                    <a:lstStyle/>
                    <a:p>
                      <a:pPr algn="l" fontAlgn="ctr"/>
                      <a:endParaRPr lang="ja-JP" altLang="en-US" sz="1100" b="1" i="0" u="none" strike="noStrike" dirty="0">
                        <a:solidFill>
                          <a:schemeClr val="tx1">
                            <a:lumMod val="85000"/>
                            <a:lumOff val="15000"/>
                          </a:schemeClr>
                        </a:solidFill>
                        <a:effectLst/>
                        <a:latin typeface="+mn-ea"/>
                        <a:ea typeface="+mn-ea"/>
                      </a:endParaRPr>
                    </a:p>
                  </a:txBody>
                  <a:tcPr marL="108000" marR="108000" marT="36000" marB="36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fontAlgn="ctr"/>
                      <a:r>
                        <a:rPr lang="ja-JP" altLang="en-US" sz="1200" b="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rPr>
                        <a:t>健康保険証返却</a:t>
                      </a:r>
                      <a:endParaRPr lang="ja-JP" altLang="en-US" sz="1200" b="0" i="0" u="none" strike="noStrike" dirty="0">
                        <a:solidFill>
                          <a:schemeClr val="tx1">
                            <a:lumMod val="85000"/>
                            <a:lumOff val="15000"/>
                          </a:schemeClr>
                        </a:solidFill>
                        <a:effectLst/>
                        <a:latin typeface="メイリオ" panose="020B0604030504040204" pitchFamily="50" charset="-128"/>
                        <a:ea typeface="メイリオ" panose="020B0604030504040204" pitchFamily="50" charset="-128"/>
                      </a:endParaRPr>
                    </a:p>
                  </a:txBody>
                  <a:tcPr marL="108000" marR="108000" marT="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21"/>
                  </a:ext>
                </a:extLst>
              </a:tr>
            </a:tbl>
          </a:graphicData>
        </a:graphic>
      </p:graphicFrame>
      <p:sp>
        <p:nvSpPr>
          <p:cNvPr id="5" name="テキスト ボックス 4">
            <a:extLst>
              <a:ext uri="{FF2B5EF4-FFF2-40B4-BE49-F238E27FC236}">
                <a16:creationId xmlns:a16="http://schemas.microsoft.com/office/drawing/2014/main" id="{1C5DD701-71D8-4ECA-84A4-5196BAF64754}"/>
              </a:ext>
            </a:extLst>
          </p:cNvPr>
          <p:cNvSpPr txBox="1"/>
          <p:nvPr/>
        </p:nvSpPr>
        <p:spPr bwMode="gray">
          <a:xfrm>
            <a:off x="1221244" y="6255212"/>
            <a:ext cx="8240091" cy="707886"/>
          </a:xfrm>
          <a:prstGeom prst="rect">
            <a:avLst/>
          </a:prstGeom>
          <a:noFill/>
        </p:spPr>
        <p:txBody>
          <a:bodyPr wrap="square" rtlCol="0">
            <a:spAutoFit/>
          </a:bodyPr>
          <a:lstStyle/>
          <a:p>
            <a:pPr algn="ctr"/>
            <a:r>
              <a:rPr kumimoji="1" lang="ja-JP" altLang="en-US" sz="2000" b="1" dirty="0">
                <a:solidFill>
                  <a:srgbClr val="FF0000"/>
                </a:solidFill>
                <a:latin typeface="メイリオ" panose="020B0604030504040204" pitchFamily="50" charset="-128"/>
                <a:ea typeface="メイリオ" panose="020B0604030504040204" pitchFamily="50" charset="-128"/>
              </a:rPr>
              <a:t>これらはあくまで一部です。</a:t>
            </a:r>
            <a:endParaRPr kumimoji="1" lang="en-US" altLang="ja-JP" sz="2000" b="1" dirty="0">
              <a:solidFill>
                <a:srgbClr val="FF0000"/>
              </a:solidFill>
              <a:latin typeface="メイリオ" panose="020B0604030504040204" pitchFamily="50" charset="-128"/>
              <a:ea typeface="メイリオ" panose="020B0604030504040204" pitchFamily="50" charset="-128"/>
            </a:endParaRPr>
          </a:p>
          <a:p>
            <a:pPr algn="ctr"/>
            <a:r>
              <a:rPr kumimoji="1" lang="ja-JP" altLang="en-US" sz="2000" b="1" dirty="0">
                <a:solidFill>
                  <a:srgbClr val="FF0000"/>
                </a:solidFill>
                <a:latin typeface="メイリオ" panose="020B0604030504040204" pitchFamily="50" charset="-128"/>
                <a:ea typeface="メイリオ" panose="020B0604030504040204" pitchFamily="50" charset="-128"/>
              </a:rPr>
              <a:t>期日内に手続きする</a:t>
            </a:r>
            <a:r>
              <a:rPr lang="ja-JP" altLang="en-US" sz="2000" b="1" dirty="0">
                <a:solidFill>
                  <a:srgbClr val="FF0000"/>
                </a:solidFill>
                <a:latin typeface="メイリオ" panose="020B0604030504040204" pitchFamily="50" charset="-128"/>
                <a:ea typeface="メイリオ" panose="020B0604030504040204" pitchFamily="50" charset="-128"/>
              </a:rPr>
              <a:t>必要があるため、多くの労力・時間がかかります。</a:t>
            </a:r>
            <a:endParaRPr kumimoji="1" lang="ja-JP" altLang="en-US" sz="2000" b="1" dirty="0">
              <a:solidFill>
                <a:srgbClr val="FF0000"/>
              </a:solidFill>
              <a:latin typeface="メイリオ" panose="020B0604030504040204" pitchFamily="50" charset="-128"/>
              <a:ea typeface="メイリオ" panose="020B0604030504040204" pitchFamily="50" charset="-128"/>
            </a:endParaRPr>
          </a:p>
        </p:txBody>
      </p:sp>
      <p:sp>
        <p:nvSpPr>
          <p:cNvPr id="2" name="タイトル 1">
            <a:extLst>
              <a:ext uri="{FF2B5EF4-FFF2-40B4-BE49-F238E27FC236}">
                <a16:creationId xmlns:a16="http://schemas.microsoft.com/office/drawing/2014/main" id="{A2E18D2E-39C0-490A-957B-60C6DE840FFD}"/>
              </a:ext>
            </a:extLst>
          </p:cNvPr>
          <p:cNvSpPr>
            <a:spLocks noGrp="1"/>
          </p:cNvSpPr>
          <p:nvPr>
            <p:ph type="title"/>
          </p:nvPr>
        </p:nvSpPr>
        <p:spPr>
          <a:xfrm>
            <a:off x="899206" y="179318"/>
            <a:ext cx="9221787" cy="824414"/>
          </a:xfrm>
        </p:spPr>
        <p:txBody>
          <a:bodyPr/>
          <a:lstStyle/>
          <a:p>
            <a:r>
              <a:rPr lang="ja-JP" altLang="en-US" dirty="0">
                <a:sym typeface="Meiryo"/>
              </a:rPr>
              <a:t>こんなにあるの？　相続後の手続き一覧③</a:t>
            </a:r>
            <a:endParaRPr lang="ja-JP"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cxnSp>
        <p:nvCxnSpPr>
          <p:cNvPr id="70" name="直線コネクタ 69">
            <a:extLst>
              <a:ext uri="{FF2B5EF4-FFF2-40B4-BE49-F238E27FC236}">
                <a16:creationId xmlns:a16="http://schemas.microsoft.com/office/drawing/2014/main" id="{96E66C66-096E-4207-A55A-DF0865AFA7E5}"/>
              </a:ext>
            </a:extLst>
          </p:cNvPr>
          <p:cNvCxnSpPr>
            <a:cxnSpLocks/>
          </p:cNvCxnSpPr>
          <p:nvPr/>
        </p:nvCxnSpPr>
        <p:spPr>
          <a:xfrm>
            <a:off x="9224928" y="1017710"/>
            <a:ext cx="0" cy="1214886"/>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10C79639-CD12-44F9-A1E3-EA08C5AE693D}"/>
              </a:ext>
            </a:extLst>
          </p:cNvPr>
          <p:cNvCxnSpPr>
            <a:cxnSpLocks/>
          </p:cNvCxnSpPr>
          <p:nvPr/>
        </p:nvCxnSpPr>
        <p:spPr>
          <a:xfrm>
            <a:off x="4957811" y="1017710"/>
            <a:ext cx="0" cy="1214886"/>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線コネクタ 72">
            <a:extLst>
              <a:ext uri="{FF2B5EF4-FFF2-40B4-BE49-F238E27FC236}">
                <a16:creationId xmlns:a16="http://schemas.microsoft.com/office/drawing/2014/main" id="{DC0DA484-F195-41E8-8FD0-C865FCE8971B}"/>
              </a:ext>
            </a:extLst>
          </p:cNvPr>
          <p:cNvCxnSpPr>
            <a:cxnSpLocks/>
          </p:cNvCxnSpPr>
          <p:nvPr/>
        </p:nvCxnSpPr>
        <p:spPr>
          <a:xfrm>
            <a:off x="4064000" y="1017710"/>
            <a:ext cx="0" cy="1214886"/>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矢印: 右 5">
            <a:extLst>
              <a:ext uri="{FF2B5EF4-FFF2-40B4-BE49-F238E27FC236}">
                <a16:creationId xmlns:a16="http://schemas.microsoft.com/office/drawing/2014/main" id="{38B2AE74-A030-4EDA-86E1-419C6CFAB37B}"/>
              </a:ext>
            </a:extLst>
          </p:cNvPr>
          <p:cNvSpPr/>
          <p:nvPr/>
        </p:nvSpPr>
        <p:spPr>
          <a:xfrm>
            <a:off x="439612" y="3155589"/>
            <a:ext cx="10000858" cy="1823012"/>
          </a:xfrm>
          <a:prstGeom prst="rightArrow">
            <a:avLst>
              <a:gd name="adj1" fmla="val 50000"/>
              <a:gd name="adj2" fmla="val 37752"/>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52CFBA3B-4124-43DE-AEF2-4205F98AC865}"/>
              </a:ext>
            </a:extLst>
          </p:cNvPr>
          <p:cNvSpPr>
            <a:spLocks noGrp="1"/>
          </p:cNvSpPr>
          <p:nvPr>
            <p:ph type="title"/>
          </p:nvPr>
        </p:nvSpPr>
        <p:spPr>
          <a:xfrm>
            <a:off x="899206" y="266700"/>
            <a:ext cx="10000858" cy="633490"/>
          </a:xfrm>
        </p:spPr>
        <p:txBody>
          <a:bodyPr/>
          <a:lstStyle/>
          <a:p>
            <a:r>
              <a:rPr lang="ja-JP" altLang="en-US" b="1" i="0" u="none" strike="noStrike" cap="none" dirty="0">
                <a:solidFill>
                  <a:schemeClr val="lt1"/>
                </a:solidFill>
                <a:latin typeface="Meiryo"/>
                <a:ea typeface="Meiryo"/>
                <a:cs typeface="Meiryo"/>
                <a:sym typeface="Meiryo"/>
              </a:rPr>
              <a:t>相続開始から相続税申告までの手続き（申告期限は</a:t>
            </a:r>
            <a:r>
              <a:rPr lang="en-US" altLang="ja-JP" b="1" i="0" u="none" strike="noStrike" cap="none" dirty="0">
                <a:solidFill>
                  <a:schemeClr val="lt1"/>
                </a:solidFill>
                <a:latin typeface="Meiryo"/>
                <a:ea typeface="Meiryo"/>
                <a:cs typeface="Meiryo"/>
                <a:sym typeface="Meiryo"/>
              </a:rPr>
              <a:t>10</a:t>
            </a:r>
            <a:r>
              <a:rPr lang="ja-JP" altLang="en-US" b="1" i="0" u="none" strike="noStrike" cap="none" dirty="0">
                <a:solidFill>
                  <a:schemeClr val="lt1"/>
                </a:solidFill>
                <a:latin typeface="Meiryo"/>
                <a:ea typeface="Meiryo"/>
                <a:cs typeface="Meiryo"/>
                <a:sym typeface="Meiryo"/>
              </a:rPr>
              <a:t>カ月）</a:t>
            </a:r>
            <a:endParaRPr lang="ja-JP" altLang="en-US" sz="2000" dirty="0"/>
          </a:p>
        </p:txBody>
      </p:sp>
      <p:sp>
        <p:nvSpPr>
          <p:cNvPr id="3" name="正方形/長方形 2">
            <a:extLst>
              <a:ext uri="{FF2B5EF4-FFF2-40B4-BE49-F238E27FC236}">
                <a16:creationId xmlns:a16="http://schemas.microsoft.com/office/drawing/2014/main" id="{78CEE9F6-FCCC-40AF-9980-30A6B239B1D8}"/>
              </a:ext>
            </a:extLst>
          </p:cNvPr>
          <p:cNvSpPr/>
          <p:nvPr/>
        </p:nvSpPr>
        <p:spPr>
          <a:xfrm>
            <a:off x="576606" y="1212111"/>
            <a:ext cx="938505" cy="5691128"/>
          </a:xfrm>
          <a:prstGeom prst="rect">
            <a:avLst/>
          </a:prstGeom>
          <a:solidFill>
            <a:srgbClr val="E6E6E6"/>
          </a:solidFill>
          <a:ln>
            <a:solidFill>
              <a:srgbClr val="5B8B2E"/>
            </a:solidFill>
          </a:ln>
        </p:spPr>
        <p:style>
          <a:lnRef idx="2">
            <a:schemeClr val="accent6">
              <a:shade val="50000"/>
            </a:schemeClr>
          </a:lnRef>
          <a:fillRef idx="1">
            <a:schemeClr val="accent6"/>
          </a:fillRef>
          <a:effectRef idx="0">
            <a:schemeClr val="accent6"/>
          </a:effectRef>
          <a:fontRef idx="minor">
            <a:schemeClr val="lt1"/>
          </a:fontRef>
        </p:style>
        <p:txBody>
          <a:bodyPr vert="eaVert" tIns="864000" rtlCol="0" anchor="ctr"/>
          <a:lstStyle/>
          <a:p>
            <a:pPr algn="ctr"/>
            <a:r>
              <a:rPr kumimoji="1" lang="ja-JP" altLang="en-US" sz="2800" b="1" dirty="0">
                <a:solidFill>
                  <a:schemeClr val="tx1"/>
                </a:solidFill>
                <a:latin typeface="メイリオ" panose="020B0604030504040204" pitchFamily="50" charset="-128"/>
                <a:ea typeface="メイリオ" panose="020B0604030504040204" pitchFamily="50" charset="-128"/>
              </a:rPr>
              <a:t>被相続人の死亡（相続開始）</a:t>
            </a:r>
          </a:p>
        </p:txBody>
      </p:sp>
      <p:sp>
        <p:nvSpPr>
          <p:cNvPr id="9" name="正方形/長方形 8">
            <a:extLst>
              <a:ext uri="{FF2B5EF4-FFF2-40B4-BE49-F238E27FC236}">
                <a16:creationId xmlns:a16="http://schemas.microsoft.com/office/drawing/2014/main" id="{A8F80A3B-747A-44D0-82E8-035D37E22CAA}"/>
              </a:ext>
            </a:extLst>
          </p:cNvPr>
          <p:cNvSpPr/>
          <p:nvPr/>
        </p:nvSpPr>
        <p:spPr>
          <a:xfrm>
            <a:off x="1688220" y="2434264"/>
            <a:ext cx="516434" cy="2856123"/>
          </a:xfrm>
          <a:prstGeom prst="rect">
            <a:avLst/>
          </a:prstGeom>
          <a:solidFill>
            <a:srgbClr val="68A042"/>
          </a:solidFill>
          <a:ln>
            <a:noFill/>
          </a:ln>
        </p:spPr>
        <p:style>
          <a:lnRef idx="0">
            <a:scrgbClr r="0" g="0" b="0"/>
          </a:lnRef>
          <a:fillRef idx="0">
            <a:scrgbClr r="0" g="0" b="0"/>
          </a:fillRef>
          <a:effectRef idx="0">
            <a:scrgbClr r="0" g="0" b="0"/>
          </a:effectRef>
          <a:fontRef idx="minor">
            <a:schemeClr val="lt1"/>
          </a:fontRef>
        </p:style>
        <p:txBody>
          <a:bodyPr vert="eaVert" rtlCol="0" anchor="ctr"/>
          <a:lstStyle/>
          <a:p>
            <a:pPr algn="ctr"/>
            <a:r>
              <a:rPr kumimoji="1" lang="ja-JP" altLang="en-US" sz="2000" b="1" dirty="0">
                <a:latin typeface="メイリオ" panose="020B0604030504040204" pitchFamily="50" charset="-128"/>
                <a:ea typeface="メイリオ" panose="020B0604030504040204" pitchFamily="50" charset="-128"/>
              </a:rPr>
              <a:t>通夜～四十九日法要</a:t>
            </a:r>
          </a:p>
        </p:txBody>
      </p:sp>
      <p:sp>
        <p:nvSpPr>
          <p:cNvPr id="10" name="正方形/長方形 9">
            <a:extLst>
              <a:ext uri="{FF2B5EF4-FFF2-40B4-BE49-F238E27FC236}">
                <a16:creationId xmlns:a16="http://schemas.microsoft.com/office/drawing/2014/main" id="{11BF1C72-9171-468D-B309-2F3BDF33E5A3}"/>
              </a:ext>
            </a:extLst>
          </p:cNvPr>
          <p:cNvSpPr/>
          <p:nvPr/>
        </p:nvSpPr>
        <p:spPr>
          <a:xfrm>
            <a:off x="2473020" y="2434264"/>
            <a:ext cx="516434" cy="4468975"/>
          </a:xfrm>
          <a:prstGeom prst="rect">
            <a:avLst/>
          </a:prstGeom>
          <a:ln>
            <a:prstDash val="sysDot"/>
          </a:ln>
        </p:spPr>
        <p:style>
          <a:lnRef idx="2">
            <a:schemeClr val="dk1"/>
          </a:lnRef>
          <a:fillRef idx="1">
            <a:schemeClr val="lt1"/>
          </a:fillRef>
          <a:effectRef idx="0">
            <a:schemeClr val="dk1"/>
          </a:effectRef>
          <a:fontRef idx="minor">
            <a:schemeClr val="dk1"/>
          </a:fontRef>
        </p:style>
        <p:txBody>
          <a:bodyPr vert="eaVert" tIns="108000" rtlCol="0" anchor="ctr"/>
          <a:lstStyle/>
          <a:p>
            <a:r>
              <a:rPr kumimoji="1" lang="ja-JP" altLang="en-US" sz="2000" b="1" dirty="0">
                <a:latin typeface="メイリオ" panose="020B0604030504040204" pitchFamily="50" charset="-128"/>
                <a:ea typeface="メイリオ" panose="020B0604030504040204" pitchFamily="50" charset="-128"/>
              </a:rPr>
              <a:t>遺産や債務の概要把握</a:t>
            </a:r>
          </a:p>
        </p:txBody>
      </p:sp>
      <p:sp>
        <p:nvSpPr>
          <p:cNvPr id="11" name="正方形/長方形 10">
            <a:extLst>
              <a:ext uri="{FF2B5EF4-FFF2-40B4-BE49-F238E27FC236}">
                <a16:creationId xmlns:a16="http://schemas.microsoft.com/office/drawing/2014/main" id="{0BE8D736-EA52-400B-9B07-CE349CDB1C2F}"/>
              </a:ext>
            </a:extLst>
          </p:cNvPr>
          <p:cNvSpPr/>
          <p:nvPr/>
        </p:nvSpPr>
        <p:spPr>
          <a:xfrm>
            <a:off x="3128096" y="2434264"/>
            <a:ext cx="516434" cy="4468975"/>
          </a:xfrm>
          <a:prstGeom prst="rect">
            <a:avLst/>
          </a:prstGeom>
          <a:ln>
            <a:prstDash val="sysDot"/>
          </a:ln>
        </p:spPr>
        <p:style>
          <a:lnRef idx="2">
            <a:schemeClr val="dk1"/>
          </a:lnRef>
          <a:fillRef idx="1">
            <a:schemeClr val="lt1"/>
          </a:fillRef>
          <a:effectRef idx="0">
            <a:schemeClr val="dk1"/>
          </a:effectRef>
          <a:fontRef idx="minor">
            <a:schemeClr val="dk1"/>
          </a:fontRef>
        </p:style>
        <p:txBody>
          <a:bodyPr vert="eaVert" tIns="108000" rtlCol="0" anchor="ctr"/>
          <a:lstStyle/>
          <a:p>
            <a:r>
              <a:rPr kumimoji="1" lang="ja-JP" altLang="en-US" sz="2000" b="1" dirty="0">
                <a:latin typeface="メイリオ" panose="020B0604030504040204" pitchFamily="50" charset="-128"/>
                <a:ea typeface="メイリオ" panose="020B0604030504040204" pitchFamily="50" charset="-128"/>
              </a:rPr>
              <a:t>相続人の確認</a:t>
            </a:r>
          </a:p>
        </p:txBody>
      </p:sp>
      <p:sp>
        <p:nvSpPr>
          <p:cNvPr id="12" name="正方形/長方形 11">
            <a:extLst>
              <a:ext uri="{FF2B5EF4-FFF2-40B4-BE49-F238E27FC236}">
                <a16:creationId xmlns:a16="http://schemas.microsoft.com/office/drawing/2014/main" id="{E09C6A55-B627-4B5C-828C-9CAF31033277}"/>
              </a:ext>
            </a:extLst>
          </p:cNvPr>
          <p:cNvSpPr/>
          <p:nvPr/>
        </p:nvSpPr>
        <p:spPr>
          <a:xfrm>
            <a:off x="3808719" y="2212163"/>
            <a:ext cx="516434" cy="4733990"/>
          </a:xfrm>
          <a:prstGeom prst="rect">
            <a:avLst/>
          </a:prstGeom>
          <a:gradFill>
            <a:gsLst>
              <a:gs pos="0">
                <a:schemeClr val="accent6">
                  <a:tint val="50000"/>
                  <a:satMod val="300000"/>
                </a:schemeClr>
              </a:gs>
              <a:gs pos="55000">
                <a:schemeClr val="accent6">
                  <a:tint val="37000"/>
                  <a:satMod val="300000"/>
                </a:schemeClr>
              </a:gs>
              <a:gs pos="100000">
                <a:schemeClr val="accent6">
                  <a:tint val="15000"/>
                  <a:satMod val="350000"/>
                </a:schemeClr>
              </a:gs>
            </a:gsLst>
            <a:lin ang="7200000" scaled="0"/>
          </a:gradFill>
          <a:ln>
            <a:solidFill>
              <a:schemeClr val="bg1"/>
            </a:solidFill>
          </a:ln>
        </p:spPr>
        <p:style>
          <a:lnRef idx="1">
            <a:schemeClr val="accent6"/>
          </a:lnRef>
          <a:fillRef idx="2">
            <a:schemeClr val="accent6"/>
          </a:fillRef>
          <a:effectRef idx="1">
            <a:schemeClr val="accent6"/>
          </a:effectRef>
          <a:fontRef idx="minor">
            <a:schemeClr val="dk1"/>
          </a:fontRef>
        </p:style>
        <p:txBody>
          <a:bodyPr vert="eaVert" tIns="180000" rtlCol="0" anchor="ctr"/>
          <a:lstStyle/>
          <a:p>
            <a:r>
              <a:rPr kumimoji="1" lang="ja-JP" altLang="en-US" sz="2400" b="1" dirty="0">
                <a:latin typeface="メイリオ" panose="020B0604030504040204" pitchFamily="50" charset="-128"/>
                <a:ea typeface="メイリオ" panose="020B0604030504040204" pitchFamily="50" charset="-128"/>
              </a:rPr>
              <a:t>相続の放棄または限定承認</a:t>
            </a:r>
          </a:p>
        </p:txBody>
      </p:sp>
      <p:sp>
        <p:nvSpPr>
          <p:cNvPr id="5" name="楕円 4">
            <a:extLst>
              <a:ext uri="{FF2B5EF4-FFF2-40B4-BE49-F238E27FC236}">
                <a16:creationId xmlns:a16="http://schemas.microsoft.com/office/drawing/2014/main" id="{7CE88B5B-D361-4DC1-BAE8-0818B9D2436E}"/>
              </a:ext>
            </a:extLst>
          </p:cNvPr>
          <p:cNvSpPr/>
          <p:nvPr/>
        </p:nvSpPr>
        <p:spPr>
          <a:xfrm>
            <a:off x="2460060" y="6595381"/>
            <a:ext cx="516434" cy="516434"/>
          </a:xfrm>
          <a:prstGeom prst="ellipse">
            <a:avLst/>
          </a:prstGeom>
          <a:solidFill>
            <a:srgbClr val="FFC000"/>
          </a:solidFill>
          <a:ln>
            <a:solidFill>
              <a:schemeClr val="bg1"/>
            </a:solidFill>
          </a:ln>
        </p:spPr>
        <p:style>
          <a:lnRef idx="2">
            <a:schemeClr val="dk1"/>
          </a:lnRef>
          <a:fillRef idx="1">
            <a:schemeClr val="lt1"/>
          </a:fillRef>
          <a:effectRef idx="0">
            <a:schemeClr val="dk1"/>
          </a:effectRef>
          <a:fontRef idx="minor">
            <a:schemeClr val="dk1"/>
          </a:fontRef>
        </p:style>
        <p:txBody>
          <a:bodyPr tIns="108000" rtlCol="0" anchor="ctr"/>
          <a:lstStyle/>
          <a:p>
            <a:pPr algn="ctr"/>
            <a:r>
              <a:rPr kumimoji="1" lang="ja-JP" altLang="en-US" sz="2400" b="1" dirty="0">
                <a:latin typeface="メイリオ" panose="020B0604030504040204" pitchFamily="50" charset="-128"/>
                <a:ea typeface="メイリオ" panose="020B0604030504040204" pitchFamily="50" charset="-128"/>
              </a:rPr>
              <a:t>１</a:t>
            </a:r>
            <a:endParaRPr kumimoji="1" lang="ja-JP" altLang="en-US" b="1" dirty="0">
              <a:latin typeface="メイリオ" panose="020B0604030504040204" pitchFamily="50" charset="-128"/>
              <a:ea typeface="メイリオ" panose="020B0604030504040204" pitchFamily="50" charset="-128"/>
            </a:endParaRPr>
          </a:p>
        </p:txBody>
      </p:sp>
      <p:sp>
        <p:nvSpPr>
          <p:cNvPr id="13" name="楕円 12">
            <a:extLst>
              <a:ext uri="{FF2B5EF4-FFF2-40B4-BE49-F238E27FC236}">
                <a16:creationId xmlns:a16="http://schemas.microsoft.com/office/drawing/2014/main" id="{29FF50AA-8139-469A-8503-4B257B1F0A50}"/>
              </a:ext>
            </a:extLst>
          </p:cNvPr>
          <p:cNvSpPr/>
          <p:nvPr/>
        </p:nvSpPr>
        <p:spPr>
          <a:xfrm>
            <a:off x="3127909" y="6595381"/>
            <a:ext cx="516434" cy="516434"/>
          </a:xfrm>
          <a:prstGeom prst="ellipse">
            <a:avLst/>
          </a:prstGeom>
          <a:solidFill>
            <a:srgbClr val="FFC000"/>
          </a:solidFill>
          <a:ln>
            <a:solidFill>
              <a:schemeClr val="bg1"/>
            </a:solidFill>
          </a:ln>
        </p:spPr>
        <p:style>
          <a:lnRef idx="2">
            <a:schemeClr val="dk1"/>
          </a:lnRef>
          <a:fillRef idx="1">
            <a:schemeClr val="lt1"/>
          </a:fillRef>
          <a:effectRef idx="0">
            <a:schemeClr val="dk1"/>
          </a:effectRef>
          <a:fontRef idx="minor">
            <a:schemeClr val="dk1"/>
          </a:fontRef>
        </p:style>
        <p:txBody>
          <a:bodyPr tIns="108000" rtlCol="0" anchor="ctr"/>
          <a:lstStyle/>
          <a:p>
            <a:pPr algn="ctr"/>
            <a:r>
              <a:rPr kumimoji="1" lang="ja-JP" altLang="en-US" sz="2400" b="1" dirty="0">
                <a:latin typeface="メイリオ" panose="020B0604030504040204" pitchFamily="50" charset="-128"/>
                <a:ea typeface="メイリオ" panose="020B0604030504040204" pitchFamily="50" charset="-128"/>
              </a:rPr>
              <a:t>２</a:t>
            </a:r>
            <a:endParaRPr kumimoji="1" lang="ja-JP" altLang="en-US" b="1" dirty="0">
              <a:latin typeface="メイリオ" panose="020B0604030504040204" pitchFamily="50" charset="-128"/>
              <a:ea typeface="メイリオ" panose="020B0604030504040204" pitchFamily="50" charset="-128"/>
            </a:endParaRPr>
          </a:p>
        </p:txBody>
      </p:sp>
      <p:sp>
        <p:nvSpPr>
          <p:cNvPr id="14" name="楕円 13">
            <a:extLst>
              <a:ext uri="{FF2B5EF4-FFF2-40B4-BE49-F238E27FC236}">
                <a16:creationId xmlns:a16="http://schemas.microsoft.com/office/drawing/2014/main" id="{8C6F09FD-8770-4A00-8F40-32EED8381923}"/>
              </a:ext>
            </a:extLst>
          </p:cNvPr>
          <p:cNvSpPr/>
          <p:nvPr/>
        </p:nvSpPr>
        <p:spPr>
          <a:xfrm>
            <a:off x="3812160" y="6595381"/>
            <a:ext cx="516434" cy="516434"/>
          </a:xfrm>
          <a:prstGeom prst="ellipse">
            <a:avLst/>
          </a:prstGeom>
          <a:solidFill>
            <a:srgbClr val="FFC000"/>
          </a:solidFill>
          <a:ln>
            <a:solidFill>
              <a:schemeClr val="bg1"/>
            </a:solidFill>
          </a:ln>
        </p:spPr>
        <p:style>
          <a:lnRef idx="2">
            <a:schemeClr val="dk1"/>
          </a:lnRef>
          <a:fillRef idx="1">
            <a:schemeClr val="lt1"/>
          </a:fillRef>
          <a:effectRef idx="0">
            <a:schemeClr val="dk1"/>
          </a:effectRef>
          <a:fontRef idx="minor">
            <a:schemeClr val="dk1"/>
          </a:fontRef>
        </p:style>
        <p:txBody>
          <a:bodyPr tIns="108000" rtlCol="0" anchor="ctr"/>
          <a:lstStyle/>
          <a:p>
            <a:pPr algn="ctr"/>
            <a:r>
              <a:rPr kumimoji="1" lang="ja-JP" altLang="en-US" sz="2400" b="1" dirty="0">
                <a:latin typeface="メイリオ" panose="020B0604030504040204" pitchFamily="50" charset="-128"/>
                <a:ea typeface="メイリオ" panose="020B0604030504040204" pitchFamily="50" charset="-128"/>
              </a:rPr>
              <a:t>３</a:t>
            </a:r>
            <a:endParaRPr kumimoji="1" lang="ja-JP" altLang="en-US" b="1"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287D68A3-8155-4BA4-8AD2-59E4A0247AC1}"/>
              </a:ext>
            </a:extLst>
          </p:cNvPr>
          <p:cNvSpPr/>
          <p:nvPr/>
        </p:nvSpPr>
        <p:spPr>
          <a:xfrm>
            <a:off x="4483906" y="2212544"/>
            <a:ext cx="1049824" cy="4714153"/>
          </a:xfrm>
          <a:prstGeom prst="rect">
            <a:avLst/>
          </a:prstGeom>
          <a:gradFill>
            <a:gsLst>
              <a:gs pos="0">
                <a:schemeClr val="accent6">
                  <a:tint val="50000"/>
                  <a:satMod val="300000"/>
                </a:schemeClr>
              </a:gs>
              <a:gs pos="55000">
                <a:schemeClr val="accent6">
                  <a:tint val="37000"/>
                  <a:satMod val="300000"/>
                </a:schemeClr>
              </a:gs>
              <a:gs pos="100000">
                <a:schemeClr val="accent6">
                  <a:tint val="15000"/>
                  <a:satMod val="350000"/>
                </a:schemeClr>
              </a:gs>
            </a:gsLst>
            <a:lin ang="7200000" scaled="0"/>
          </a:gradFill>
          <a:ln>
            <a:solidFill>
              <a:schemeClr val="bg1"/>
            </a:solidFill>
          </a:ln>
        </p:spPr>
        <p:style>
          <a:lnRef idx="1">
            <a:schemeClr val="accent6"/>
          </a:lnRef>
          <a:fillRef idx="2">
            <a:schemeClr val="accent6"/>
          </a:fillRef>
          <a:effectRef idx="1">
            <a:schemeClr val="accent6"/>
          </a:effectRef>
          <a:fontRef idx="minor">
            <a:schemeClr val="dk1"/>
          </a:fontRef>
        </p:style>
        <p:txBody>
          <a:bodyPr vert="eaVert" tIns="180000" rtlCol="0" anchor="ctr"/>
          <a:lstStyle/>
          <a:p>
            <a:r>
              <a:rPr kumimoji="1" lang="ja-JP" altLang="en-US" sz="2400" b="1" dirty="0">
                <a:latin typeface="メイリオ" panose="020B0604030504040204" pitchFamily="50" charset="-128"/>
                <a:ea typeface="メイリオ" panose="020B0604030504040204" pitchFamily="50" charset="-128"/>
              </a:rPr>
              <a:t>所得税の申告と納付</a:t>
            </a:r>
            <a:endParaRPr kumimoji="1" lang="en-US" altLang="ja-JP" sz="2400" b="1" dirty="0">
              <a:latin typeface="メイリオ" panose="020B0604030504040204" pitchFamily="50" charset="-128"/>
              <a:ea typeface="メイリオ" panose="020B0604030504040204" pitchFamily="50" charset="-128"/>
            </a:endParaRPr>
          </a:p>
          <a:p>
            <a:r>
              <a:rPr kumimoji="1" lang="ja-JP" altLang="en-US" sz="2400" b="1" dirty="0">
                <a:latin typeface="メイリオ" panose="020B0604030504040204" pitchFamily="50" charset="-128"/>
                <a:ea typeface="メイリオ" panose="020B0604030504040204" pitchFamily="50" charset="-128"/>
              </a:rPr>
              <a:t>相続人の青色申告の届出</a:t>
            </a:r>
          </a:p>
        </p:txBody>
      </p:sp>
      <p:sp>
        <p:nvSpPr>
          <p:cNvPr id="16" name="楕円 15">
            <a:extLst>
              <a:ext uri="{FF2B5EF4-FFF2-40B4-BE49-F238E27FC236}">
                <a16:creationId xmlns:a16="http://schemas.microsoft.com/office/drawing/2014/main" id="{846E9788-DB41-4DDF-B22C-CD340F93C313}"/>
              </a:ext>
            </a:extLst>
          </p:cNvPr>
          <p:cNvSpPr/>
          <p:nvPr/>
        </p:nvSpPr>
        <p:spPr>
          <a:xfrm>
            <a:off x="4477407" y="6595381"/>
            <a:ext cx="516434" cy="516434"/>
          </a:xfrm>
          <a:prstGeom prst="ellipse">
            <a:avLst/>
          </a:prstGeom>
          <a:solidFill>
            <a:srgbClr val="FFC000"/>
          </a:solidFill>
          <a:ln>
            <a:solidFill>
              <a:schemeClr val="bg1"/>
            </a:solidFill>
          </a:ln>
        </p:spPr>
        <p:style>
          <a:lnRef idx="2">
            <a:schemeClr val="dk1"/>
          </a:lnRef>
          <a:fillRef idx="1">
            <a:schemeClr val="lt1"/>
          </a:fillRef>
          <a:effectRef idx="0">
            <a:schemeClr val="dk1"/>
          </a:effectRef>
          <a:fontRef idx="minor">
            <a:schemeClr val="dk1"/>
          </a:fontRef>
        </p:style>
        <p:txBody>
          <a:bodyPr tIns="108000" rtlCol="0" anchor="ctr"/>
          <a:lstStyle/>
          <a:p>
            <a:pPr algn="ctr"/>
            <a:r>
              <a:rPr kumimoji="1" lang="ja-JP" altLang="en-US" sz="2400" b="1" dirty="0">
                <a:latin typeface="メイリオ" panose="020B0604030504040204" pitchFamily="50" charset="-128"/>
                <a:ea typeface="メイリオ" panose="020B0604030504040204" pitchFamily="50" charset="-128"/>
              </a:rPr>
              <a:t>４</a:t>
            </a:r>
            <a:endParaRPr kumimoji="1" lang="ja-JP" altLang="en-US" b="1" dirty="0">
              <a:latin typeface="メイリオ" panose="020B0604030504040204" pitchFamily="50" charset="-128"/>
              <a:ea typeface="メイリオ" panose="020B0604030504040204" pitchFamily="50" charset="-128"/>
            </a:endParaRPr>
          </a:p>
        </p:txBody>
      </p:sp>
      <p:sp>
        <p:nvSpPr>
          <p:cNvPr id="17" name="楕円 16">
            <a:extLst>
              <a:ext uri="{FF2B5EF4-FFF2-40B4-BE49-F238E27FC236}">
                <a16:creationId xmlns:a16="http://schemas.microsoft.com/office/drawing/2014/main" id="{6E2EA8FF-67C3-4B62-B30B-A214205CCA2F}"/>
              </a:ext>
            </a:extLst>
          </p:cNvPr>
          <p:cNvSpPr/>
          <p:nvPr/>
        </p:nvSpPr>
        <p:spPr>
          <a:xfrm>
            <a:off x="5060465" y="6595381"/>
            <a:ext cx="516434" cy="516434"/>
          </a:xfrm>
          <a:prstGeom prst="ellipse">
            <a:avLst/>
          </a:prstGeom>
          <a:solidFill>
            <a:srgbClr val="FFC000"/>
          </a:solidFill>
          <a:ln>
            <a:solidFill>
              <a:schemeClr val="bg1"/>
            </a:solidFill>
          </a:ln>
        </p:spPr>
        <p:style>
          <a:lnRef idx="2">
            <a:schemeClr val="dk1"/>
          </a:lnRef>
          <a:fillRef idx="1">
            <a:schemeClr val="lt1"/>
          </a:fillRef>
          <a:effectRef idx="0">
            <a:schemeClr val="dk1"/>
          </a:effectRef>
          <a:fontRef idx="minor">
            <a:schemeClr val="dk1"/>
          </a:fontRef>
        </p:style>
        <p:txBody>
          <a:bodyPr tIns="108000" rtlCol="0" anchor="ctr"/>
          <a:lstStyle/>
          <a:p>
            <a:pPr algn="ctr"/>
            <a:r>
              <a:rPr kumimoji="1" lang="ja-JP" altLang="en-US" sz="2400" b="1" dirty="0">
                <a:latin typeface="メイリオ" panose="020B0604030504040204" pitchFamily="50" charset="-128"/>
                <a:ea typeface="メイリオ" panose="020B0604030504040204" pitchFamily="50" charset="-128"/>
              </a:rPr>
              <a:t>５</a:t>
            </a:r>
            <a:endParaRPr kumimoji="1" lang="ja-JP" altLang="en-US" b="1" dirty="0">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id="{00D80369-3DAB-4DF8-B632-6782139A614F}"/>
              </a:ext>
            </a:extLst>
          </p:cNvPr>
          <p:cNvSpPr/>
          <p:nvPr/>
        </p:nvSpPr>
        <p:spPr>
          <a:xfrm>
            <a:off x="5791829" y="2401562"/>
            <a:ext cx="2236475" cy="4503417"/>
          </a:xfrm>
          <a:prstGeom prst="rect">
            <a:avLst/>
          </a:prstGeom>
          <a:ln>
            <a:prstDash val="sysDot"/>
          </a:ln>
        </p:spPr>
        <p:style>
          <a:lnRef idx="2">
            <a:schemeClr val="dk1"/>
          </a:lnRef>
          <a:fillRef idx="1">
            <a:schemeClr val="lt1"/>
          </a:fillRef>
          <a:effectRef idx="0">
            <a:schemeClr val="dk1"/>
          </a:effectRef>
          <a:fontRef idx="minor">
            <a:schemeClr val="dk1"/>
          </a:fontRef>
        </p:style>
        <p:txBody>
          <a:bodyPr vert="eaVert" tIns="108000" rtlCol="0" anchor="ctr"/>
          <a:lstStyle/>
          <a:p>
            <a:pPr>
              <a:lnSpc>
                <a:spcPts val="3200"/>
              </a:lnSpc>
            </a:pPr>
            <a:r>
              <a:rPr kumimoji="1" lang="ja-JP" altLang="en-US" sz="2000" b="1">
                <a:latin typeface="メイリオ" panose="020B0604030504040204" pitchFamily="50" charset="-128"/>
                <a:ea typeface="メイリオ" panose="020B0604030504040204" pitchFamily="50" charset="-128"/>
              </a:rPr>
              <a:t>４ </a:t>
            </a:r>
            <a:r>
              <a:rPr kumimoji="1" lang="ja-JP" altLang="en-US" sz="2000" b="1" dirty="0">
                <a:latin typeface="メイリオ" panose="020B0604030504040204" pitchFamily="50" charset="-128"/>
                <a:ea typeface="メイリオ" panose="020B0604030504040204" pitchFamily="50" charset="-128"/>
              </a:rPr>
              <a:t>相続税申告書</a:t>
            </a:r>
            <a:r>
              <a:rPr kumimoji="1" lang="ja-JP" altLang="en-US" sz="2000" b="1">
                <a:latin typeface="メイリオ" panose="020B0604030504040204" pitchFamily="50" charset="-128"/>
                <a:ea typeface="メイリオ" panose="020B0604030504040204" pitchFamily="50" charset="-128"/>
              </a:rPr>
              <a:t>の作成</a:t>
            </a:r>
            <a:endParaRPr kumimoji="1" lang="en-US" altLang="ja-JP" sz="2000" b="1">
              <a:latin typeface="メイリオ" panose="020B0604030504040204" pitchFamily="50" charset="-128"/>
              <a:ea typeface="メイリオ" panose="020B0604030504040204" pitchFamily="50" charset="-128"/>
            </a:endParaRPr>
          </a:p>
          <a:p>
            <a:pPr>
              <a:lnSpc>
                <a:spcPts val="3200"/>
              </a:lnSpc>
            </a:pPr>
            <a:r>
              <a:rPr kumimoji="1" lang="ja-JP" altLang="en-US" sz="2000" b="1">
                <a:latin typeface="メイリオ" panose="020B0604030504040204" pitchFamily="50" charset="-128"/>
                <a:ea typeface="メイリオ" panose="020B0604030504040204" pitchFamily="50" charset="-128"/>
              </a:rPr>
              <a:t>３ 遺産分割協議書の作成</a:t>
            </a:r>
            <a:endParaRPr kumimoji="1" lang="en-US" altLang="ja-JP" sz="2000" b="1">
              <a:latin typeface="メイリオ" panose="020B0604030504040204" pitchFamily="50" charset="-128"/>
              <a:ea typeface="メイリオ" panose="020B0604030504040204" pitchFamily="50" charset="-128"/>
            </a:endParaRPr>
          </a:p>
          <a:p>
            <a:pPr>
              <a:lnSpc>
                <a:spcPts val="3200"/>
              </a:lnSpc>
            </a:pPr>
            <a:r>
              <a:rPr kumimoji="1" lang="ja-JP" altLang="en-US" sz="2000" b="1">
                <a:latin typeface="メイリオ" panose="020B0604030504040204" pitchFamily="50" charset="-128"/>
                <a:ea typeface="メイリオ" panose="020B0604030504040204" pitchFamily="50" charset="-128"/>
              </a:rPr>
              <a:t>２ </a:t>
            </a:r>
            <a:r>
              <a:rPr kumimoji="1" lang="ja-JP" altLang="en-US" sz="2000" b="1" dirty="0">
                <a:latin typeface="メイリオ" panose="020B0604030504040204" pitchFamily="50" charset="-128"/>
                <a:ea typeface="メイリオ" panose="020B0604030504040204" pitchFamily="50" charset="-128"/>
              </a:rPr>
              <a:t>遺産の評価</a:t>
            </a:r>
            <a:r>
              <a:rPr kumimoji="1" lang="ja-JP" altLang="en-US" sz="2000" b="1">
                <a:latin typeface="メイリオ" panose="020B0604030504040204" pitchFamily="50" charset="-128"/>
                <a:ea typeface="メイリオ" panose="020B0604030504040204" pitchFamily="50" charset="-128"/>
              </a:rPr>
              <a:t>・鑑定</a:t>
            </a:r>
            <a:endParaRPr kumimoji="1" lang="en-US" altLang="ja-JP" sz="2000" b="1">
              <a:latin typeface="メイリオ" panose="020B0604030504040204" pitchFamily="50" charset="-128"/>
              <a:ea typeface="メイリオ" panose="020B0604030504040204" pitchFamily="50" charset="-128"/>
            </a:endParaRPr>
          </a:p>
          <a:p>
            <a:pPr>
              <a:lnSpc>
                <a:spcPts val="3200"/>
              </a:lnSpc>
            </a:pPr>
            <a:r>
              <a:rPr kumimoji="1" lang="ja-JP" altLang="en-US" sz="2000" b="1">
                <a:latin typeface="メイリオ" panose="020B0604030504040204" pitchFamily="50" charset="-128"/>
                <a:ea typeface="メイリオ" panose="020B0604030504040204" pitchFamily="50" charset="-128"/>
              </a:rPr>
              <a:t>１ </a:t>
            </a:r>
            <a:r>
              <a:rPr kumimoji="1" lang="ja-JP" altLang="en-US" sz="2000" b="1" dirty="0">
                <a:latin typeface="メイリオ" panose="020B0604030504040204" pitchFamily="50" charset="-128"/>
                <a:ea typeface="メイリオ" panose="020B0604030504040204" pitchFamily="50" charset="-128"/>
              </a:rPr>
              <a:t>遺産や債務</a:t>
            </a:r>
            <a:r>
              <a:rPr kumimoji="1" lang="ja-JP" altLang="en-US" sz="2000" b="1">
                <a:latin typeface="メイリオ" panose="020B0604030504040204" pitchFamily="50" charset="-128"/>
                <a:ea typeface="メイリオ" panose="020B0604030504040204" pitchFamily="50" charset="-128"/>
              </a:rPr>
              <a:t>の調査</a:t>
            </a:r>
            <a:endParaRPr kumimoji="1" lang="ja-JP" altLang="en-US" sz="2000" b="1" dirty="0">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EDA55BAC-5EC4-4581-BB63-89ACA025C818}"/>
              </a:ext>
            </a:extLst>
          </p:cNvPr>
          <p:cNvSpPr/>
          <p:nvPr/>
        </p:nvSpPr>
        <p:spPr>
          <a:xfrm>
            <a:off x="8203059" y="2212163"/>
            <a:ext cx="516434" cy="4733989"/>
          </a:xfrm>
          <a:prstGeom prst="rect">
            <a:avLst/>
          </a:prstGeom>
          <a:gradFill>
            <a:gsLst>
              <a:gs pos="0">
                <a:schemeClr val="accent6">
                  <a:tint val="50000"/>
                  <a:satMod val="300000"/>
                </a:schemeClr>
              </a:gs>
              <a:gs pos="55000">
                <a:schemeClr val="accent6">
                  <a:tint val="37000"/>
                  <a:satMod val="300000"/>
                </a:schemeClr>
              </a:gs>
              <a:gs pos="100000">
                <a:schemeClr val="accent6">
                  <a:tint val="15000"/>
                  <a:satMod val="350000"/>
                </a:schemeClr>
              </a:gs>
            </a:gsLst>
            <a:lin ang="7200000" scaled="0"/>
          </a:gradFill>
          <a:ln>
            <a:solidFill>
              <a:schemeClr val="bg1"/>
            </a:solidFill>
          </a:ln>
        </p:spPr>
        <p:style>
          <a:lnRef idx="1">
            <a:schemeClr val="accent6"/>
          </a:lnRef>
          <a:fillRef idx="2">
            <a:schemeClr val="accent6"/>
          </a:fillRef>
          <a:effectRef idx="1">
            <a:schemeClr val="accent6"/>
          </a:effectRef>
          <a:fontRef idx="minor">
            <a:schemeClr val="dk1"/>
          </a:fontRef>
        </p:style>
        <p:txBody>
          <a:bodyPr vert="eaVert" tIns="180000" rtlCol="0" anchor="ctr"/>
          <a:lstStyle/>
          <a:p>
            <a:r>
              <a:rPr kumimoji="1" lang="ja-JP" altLang="en-US" sz="2400" b="1" dirty="0">
                <a:latin typeface="メイリオ" panose="020B0604030504040204" pitchFamily="50" charset="-128"/>
                <a:ea typeface="メイリオ" panose="020B0604030504040204" pitchFamily="50" charset="-128"/>
              </a:rPr>
              <a:t>遺産の名義変更</a:t>
            </a:r>
          </a:p>
        </p:txBody>
      </p:sp>
      <p:sp>
        <p:nvSpPr>
          <p:cNvPr id="21" name="楕円 20">
            <a:extLst>
              <a:ext uri="{FF2B5EF4-FFF2-40B4-BE49-F238E27FC236}">
                <a16:creationId xmlns:a16="http://schemas.microsoft.com/office/drawing/2014/main" id="{EFD1DF30-5001-4277-9B59-145A14BF6CA5}"/>
              </a:ext>
            </a:extLst>
          </p:cNvPr>
          <p:cNvSpPr/>
          <p:nvPr/>
        </p:nvSpPr>
        <p:spPr>
          <a:xfrm>
            <a:off x="8235347" y="6595381"/>
            <a:ext cx="516434" cy="516434"/>
          </a:xfrm>
          <a:prstGeom prst="ellipse">
            <a:avLst/>
          </a:prstGeom>
          <a:solidFill>
            <a:srgbClr val="FFC000"/>
          </a:solidFill>
          <a:ln>
            <a:solidFill>
              <a:schemeClr val="bg1"/>
            </a:solidFill>
          </a:ln>
        </p:spPr>
        <p:style>
          <a:lnRef idx="2">
            <a:schemeClr val="dk1"/>
          </a:lnRef>
          <a:fillRef idx="1">
            <a:schemeClr val="lt1"/>
          </a:fillRef>
          <a:effectRef idx="0">
            <a:schemeClr val="dk1"/>
          </a:effectRef>
          <a:fontRef idx="minor">
            <a:schemeClr val="dk1"/>
          </a:fontRef>
        </p:style>
        <p:txBody>
          <a:bodyPr tIns="108000" rtlCol="0" anchor="ctr"/>
          <a:lstStyle/>
          <a:p>
            <a:pPr algn="ctr"/>
            <a:r>
              <a:rPr kumimoji="1" lang="ja-JP" altLang="en-US" sz="2400" b="1" dirty="0">
                <a:latin typeface="メイリオ" panose="020B0604030504040204" pitchFamily="50" charset="-128"/>
                <a:ea typeface="メイリオ" panose="020B0604030504040204" pitchFamily="50" charset="-128"/>
              </a:rPr>
              <a:t>７</a:t>
            </a:r>
            <a:endParaRPr kumimoji="1" lang="ja-JP" altLang="en-US" b="1" dirty="0">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30C557B1-EFD8-43F8-A338-006CA47F7C9F}"/>
              </a:ext>
            </a:extLst>
          </p:cNvPr>
          <p:cNvSpPr/>
          <p:nvPr/>
        </p:nvSpPr>
        <p:spPr>
          <a:xfrm>
            <a:off x="8966711" y="2212163"/>
            <a:ext cx="516434" cy="4702900"/>
          </a:xfrm>
          <a:prstGeom prst="rect">
            <a:avLst/>
          </a:prstGeom>
          <a:gradFill>
            <a:gsLst>
              <a:gs pos="0">
                <a:schemeClr val="accent6">
                  <a:tint val="50000"/>
                  <a:satMod val="300000"/>
                </a:schemeClr>
              </a:gs>
              <a:gs pos="55000">
                <a:schemeClr val="accent6">
                  <a:tint val="37000"/>
                  <a:satMod val="300000"/>
                </a:schemeClr>
              </a:gs>
              <a:gs pos="100000">
                <a:schemeClr val="accent6">
                  <a:tint val="15000"/>
                  <a:satMod val="350000"/>
                </a:schemeClr>
              </a:gs>
            </a:gsLst>
            <a:lin ang="7200000" scaled="0"/>
          </a:gradFill>
          <a:ln>
            <a:solidFill>
              <a:schemeClr val="bg1"/>
            </a:solidFill>
          </a:ln>
        </p:spPr>
        <p:style>
          <a:lnRef idx="1">
            <a:schemeClr val="accent6"/>
          </a:lnRef>
          <a:fillRef idx="2">
            <a:schemeClr val="accent6"/>
          </a:fillRef>
          <a:effectRef idx="1">
            <a:schemeClr val="accent6"/>
          </a:effectRef>
          <a:fontRef idx="minor">
            <a:schemeClr val="dk1"/>
          </a:fontRef>
        </p:style>
        <p:txBody>
          <a:bodyPr vert="eaVert" tIns="180000" rtlCol="0" anchor="ctr"/>
          <a:lstStyle/>
          <a:p>
            <a:r>
              <a:rPr kumimoji="1" lang="ja-JP" altLang="en-US" sz="2400" b="1" dirty="0">
                <a:latin typeface="メイリオ" panose="020B0604030504040204" pitchFamily="50" charset="-128"/>
                <a:ea typeface="メイリオ" panose="020B0604030504040204" pitchFamily="50" charset="-128"/>
              </a:rPr>
              <a:t>相続税の申告と納付</a:t>
            </a:r>
          </a:p>
        </p:txBody>
      </p:sp>
      <p:sp>
        <p:nvSpPr>
          <p:cNvPr id="23" name="楕円 22">
            <a:extLst>
              <a:ext uri="{FF2B5EF4-FFF2-40B4-BE49-F238E27FC236}">
                <a16:creationId xmlns:a16="http://schemas.microsoft.com/office/drawing/2014/main" id="{E30A09B9-9A22-4391-9323-F304EB6FDB92}"/>
              </a:ext>
            </a:extLst>
          </p:cNvPr>
          <p:cNvSpPr/>
          <p:nvPr/>
        </p:nvSpPr>
        <p:spPr>
          <a:xfrm>
            <a:off x="8998999" y="6595381"/>
            <a:ext cx="516434" cy="516434"/>
          </a:xfrm>
          <a:prstGeom prst="ellipse">
            <a:avLst/>
          </a:prstGeom>
          <a:solidFill>
            <a:srgbClr val="FFC000"/>
          </a:solidFill>
          <a:ln>
            <a:solidFill>
              <a:schemeClr val="bg1"/>
            </a:solidFill>
          </a:ln>
        </p:spPr>
        <p:style>
          <a:lnRef idx="2">
            <a:schemeClr val="dk1"/>
          </a:lnRef>
          <a:fillRef idx="1">
            <a:schemeClr val="lt1"/>
          </a:fillRef>
          <a:effectRef idx="0">
            <a:schemeClr val="dk1"/>
          </a:effectRef>
          <a:fontRef idx="minor">
            <a:schemeClr val="dk1"/>
          </a:fontRef>
        </p:style>
        <p:txBody>
          <a:bodyPr tIns="108000" rtlCol="0" anchor="ctr"/>
          <a:lstStyle/>
          <a:p>
            <a:pPr algn="ctr"/>
            <a:r>
              <a:rPr kumimoji="1" lang="ja-JP" altLang="en-US" sz="2400" b="1" dirty="0">
                <a:latin typeface="メイリオ" panose="020B0604030504040204" pitchFamily="50" charset="-128"/>
                <a:ea typeface="メイリオ" panose="020B0604030504040204" pitchFamily="50" charset="-128"/>
              </a:rPr>
              <a:t>８</a:t>
            </a:r>
            <a:endParaRPr kumimoji="1" lang="ja-JP" altLang="en-US" b="1" dirty="0">
              <a:latin typeface="メイリオ" panose="020B0604030504040204" pitchFamily="50" charset="-128"/>
              <a:ea typeface="メイリオ" panose="020B0604030504040204" pitchFamily="50" charset="-128"/>
            </a:endParaRPr>
          </a:p>
        </p:txBody>
      </p:sp>
      <p:sp>
        <p:nvSpPr>
          <p:cNvPr id="24" name="楕円 23">
            <a:extLst>
              <a:ext uri="{FF2B5EF4-FFF2-40B4-BE49-F238E27FC236}">
                <a16:creationId xmlns:a16="http://schemas.microsoft.com/office/drawing/2014/main" id="{CB401109-8A80-4D4B-9079-0B4606EE38B4}"/>
              </a:ext>
            </a:extLst>
          </p:cNvPr>
          <p:cNvSpPr/>
          <p:nvPr/>
        </p:nvSpPr>
        <p:spPr>
          <a:xfrm>
            <a:off x="6610281" y="6595381"/>
            <a:ext cx="516434" cy="516434"/>
          </a:xfrm>
          <a:prstGeom prst="ellipse">
            <a:avLst/>
          </a:prstGeom>
          <a:solidFill>
            <a:srgbClr val="FFC000"/>
          </a:solidFill>
          <a:ln>
            <a:solidFill>
              <a:schemeClr val="bg1"/>
            </a:solidFill>
          </a:ln>
        </p:spPr>
        <p:style>
          <a:lnRef idx="2">
            <a:schemeClr val="dk1"/>
          </a:lnRef>
          <a:fillRef idx="1">
            <a:schemeClr val="lt1"/>
          </a:fillRef>
          <a:effectRef idx="0">
            <a:schemeClr val="dk1"/>
          </a:effectRef>
          <a:fontRef idx="minor">
            <a:schemeClr val="dk1"/>
          </a:fontRef>
        </p:style>
        <p:txBody>
          <a:bodyPr tIns="108000" rtlCol="0" anchor="ctr"/>
          <a:lstStyle/>
          <a:p>
            <a:pPr algn="ctr"/>
            <a:r>
              <a:rPr kumimoji="1" lang="ja-JP" altLang="en-US" sz="2400" b="1" dirty="0">
                <a:latin typeface="メイリオ" panose="020B0604030504040204" pitchFamily="50" charset="-128"/>
                <a:ea typeface="メイリオ" panose="020B0604030504040204" pitchFamily="50" charset="-128"/>
              </a:rPr>
              <a:t>６</a:t>
            </a:r>
            <a:endParaRPr kumimoji="1" lang="ja-JP" altLang="en-US" b="1" dirty="0">
              <a:latin typeface="メイリオ" panose="020B0604030504040204" pitchFamily="50" charset="-128"/>
              <a:ea typeface="メイリオ" panose="020B0604030504040204" pitchFamily="50" charset="-128"/>
            </a:endParaRPr>
          </a:p>
        </p:txBody>
      </p:sp>
      <p:cxnSp>
        <p:nvCxnSpPr>
          <p:cNvPr id="29" name="直線矢印コネクタ 28">
            <a:extLst>
              <a:ext uri="{FF2B5EF4-FFF2-40B4-BE49-F238E27FC236}">
                <a16:creationId xmlns:a16="http://schemas.microsoft.com/office/drawing/2014/main" id="{C668E163-A92D-4D43-9E36-D7729A3374A2}"/>
              </a:ext>
            </a:extLst>
          </p:cNvPr>
          <p:cNvCxnSpPr>
            <a:cxnSpLocks/>
          </p:cNvCxnSpPr>
          <p:nvPr/>
        </p:nvCxnSpPr>
        <p:spPr>
          <a:xfrm>
            <a:off x="1515111" y="1292420"/>
            <a:ext cx="7709817" cy="0"/>
          </a:xfrm>
          <a:prstGeom prst="straightConnector1">
            <a:avLst/>
          </a:prstGeom>
          <a:ln w="57150">
            <a:solidFill>
              <a:schemeClr val="tx1">
                <a:lumMod val="50000"/>
                <a:lumOff val="50000"/>
              </a:schemeClr>
            </a:solidFill>
            <a:tailEnd type="triangle"/>
          </a:ln>
        </p:spPr>
        <p:style>
          <a:lnRef idx="1">
            <a:schemeClr val="accent3"/>
          </a:lnRef>
          <a:fillRef idx="0">
            <a:schemeClr val="accent3"/>
          </a:fillRef>
          <a:effectRef idx="0">
            <a:schemeClr val="accent3"/>
          </a:effectRef>
          <a:fontRef idx="minor">
            <a:schemeClr val="tx1"/>
          </a:fontRef>
        </p:style>
      </p:cxnSp>
      <p:sp>
        <p:nvSpPr>
          <p:cNvPr id="25" name="四角形: 角を丸くする 24">
            <a:extLst>
              <a:ext uri="{FF2B5EF4-FFF2-40B4-BE49-F238E27FC236}">
                <a16:creationId xmlns:a16="http://schemas.microsoft.com/office/drawing/2014/main" id="{538EFAA2-50E3-46DE-A1D7-1FBAB9CA0E8E}"/>
              </a:ext>
            </a:extLst>
          </p:cNvPr>
          <p:cNvSpPr/>
          <p:nvPr/>
        </p:nvSpPr>
        <p:spPr>
          <a:xfrm>
            <a:off x="6094044" y="1168038"/>
            <a:ext cx="1544812" cy="284803"/>
          </a:xfrm>
          <a:prstGeom prst="roundRect">
            <a:avLst/>
          </a:prstGeom>
          <a:solidFill>
            <a:schemeClr val="tx1">
              <a:lumMod val="50000"/>
              <a:lumOff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en-US" altLang="ja-JP" sz="1600" b="1" dirty="0">
                <a:latin typeface="メイリオ" panose="020B0604030504040204" pitchFamily="50" charset="-128"/>
                <a:ea typeface="メイリオ" panose="020B0604030504040204" pitchFamily="50" charset="-128"/>
              </a:rPr>
              <a:t>10</a:t>
            </a:r>
            <a:r>
              <a:rPr kumimoji="1" lang="ja-JP" altLang="en-US" sz="1600" b="1" dirty="0">
                <a:latin typeface="メイリオ" panose="020B0604030504040204" pitchFamily="50" charset="-128"/>
                <a:ea typeface="メイリオ" panose="020B0604030504040204" pitchFamily="50" charset="-128"/>
              </a:rPr>
              <a:t>カ月以内</a:t>
            </a:r>
          </a:p>
        </p:txBody>
      </p:sp>
      <p:cxnSp>
        <p:nvCxnSpPr>
          <p:cNvPr id="31" name="直線矢印コネクタ 30">
            <a:extLst>
              <a:ext uri="{FF2B5EF4-FFF2-40B4-BE49-F238E27FC236}">
                <a16:creationId xmlns:a16="http://schemas.microsoft.com/office/drawing/2014/main" id="{F58BEC1B-013B-4EDA-B25A-E71C100CF134}"/>
              </a:ext>
            </a:extLst>
          </p:cNvPr>
          <p:cNvCxnSpPr>
            <a:cxnSpLocks/>
          </p:cNvCxnSpPr>
          <p:nvPr/>
        </p:nvCxnSpPr>
        <p:spPr>
          <a:xfrm>
            <a:off x="1515111" y="1643521"/>
            <a:ext cx="3478730" cy="0"/>
          </a:xfrm>
          <a:prstGeom prst="straightConnector1">
            <a:avLst/>
          </a:prstGeom>
          <a:ln w="57150">
            <a:solidFill>
              <a:schemeClr val="tx1">
                <a:lumMod val="50000"/>
                <a:lumOff val="50000"/>
              </a:schemeClr>
            </a:solidFill>
            <a:tailEnd type="triangle"/>
          </a:ln>
        </p:spPr>
        <p:style>
          <a:lnRef idx="1">
            <a:schemeClr val="accent3"/>
          </a:lnRef>
          <a:fillRef idx="0">
            <a:schemeClr val="accent3"/>
          </a:fillRef>
          <a:effectRef idx="0">
            <a:schemeClr val="accent3"/>
          </a:effectRef>
          <a:fontRef idx="minor">
            <a:schemeClr val="tx1"/>
          </a:fontRef>
        </p:style>
      </p:cxnSp>
      <p:sp>
        <p:nvSpPr>
          <p:cNvPr id="26" name="四角形: 角を丸くする 25">
            <a:extLst>
              <a:ext uri="{FF2B5EF4-FFF2-40B4-BE49-F238E27FC236}">
                <a16:creationId xmlns:a16="http://schemas.microsoft.com/office/drawing/2014/main" id="{6B1369D3-5479-4DCF-A0BA-A76251388A8F}"/>
              </a:ext>
            </a:extLst>
          </p:cNvPr>
          <p:cNvSpPr/>
          <p:nvPr/>
        </p:nvSpPr>
        <p:spPr>
          <a:xfrm>
            <a:off x="2085836" y="1486035"/>
            <a:ext cx="1544812" cy="284803"/>
          </a:xfrm>
          <a:prstGeom prst="roundRect">
            <a:avLst/>
          </a:prstGeom>
          <a:solidFill>
            <a:schemeClr val="tx1">
              <a:lumMod val="50000"/>
              <a:lumOff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1600" b="1" dirty="0">
                <a:latin typeface="メイリオ" panose="020B0604030504040204" pitchFamily="50" charset="-128"/>
                <a:ea typeface="メイリオ" panose="020B0604030504040204" pitchFamily="50" charset="-128"/>
              </a:rPr>
              <a:t>４カ月以内</a:t>
            </a:r>
          </a:p>
        </p:txBody>
      </p:sp>
      <p:cxnSp>
        <p:nvCxnSpPr>
          <p:cNvPr id="33" name="直線矢印コネクタ 32">
            <a:extLst>
              <a:ext uri="{FF2B5EF4-FFF2-40B4-BE49-F238E27FC236}">
                <a16:creationId xmlns:a16="http://schemas.microsoft.com/office/drawing/2014/main" id="{AB51AD8F-5816-460C-8985-1D7E087FC5B9}"/>
              </a:ext>
            </a:extLst>
          </p:cNvPr>
          <p:cNvCxnSpPr>
            <a:cxnSpLocks/>
          </p:cNvCxnSpPr>
          <p:nvPr/>
        </p:nvCxnSpPr>
        <p:spPr>
          <a:xfrm>
            <a:off x="1515111" y="1994622"/>
            <a:ext cx="2548889" cy="0"/>
          </a:xfrm>
          <a:prstGeom prst="straightConnector1">
            <a:avLst/>
          </a:prstGeom>
          <a:ln w="57150">
            <a:solidFill>
              <a:schemeClr val="tx1">
                <a:lumMod val="50000"/>
                <a:lumOff val="50000"/>
              </a:schemeClr>
            </a:solidFill>
            <a:tailEnd type="triangle"/>
          </a:ln>
        </p:spPr>
        <p:style>
          <a:lnRef idx="1">
            <a:schemeClr val="accent3"/>
          </a:lnRef>
          <a:fillRef idx="0">
            <a:schemeClr val="accent3"/>
          </a:fillRef>
          <a:effectRef idx="0">
            <a:schemeClr val="accent3"/>
          </a:effectRef>
          <a:fontRef idx="minor">
            <a:schemeClr val="tx1"/>
          </a:fontRef>
        </p:style>
      </p:cxnSp>
      <p:sp>
        <p:nvSpPr>
          <p:cNvPr id="27" name="四角形: 角を丸くする 26">
            <a:extLst>
              <a:ext uri="{FF2B5EF4-FFF2-40B4-BE49-F238E27FC236}">
                <a16:creationId xmlns:a16="http://schemas.microsoft.com/office/drawing/2014/main" id="{7CAA7D27-B165-4053-8DF7-B0735BE36215}"/>
              </a:ext>
            </a:extLst>
          </p:cNvPr>
          <p:cNvSpPr/>
          <p:nvPr/>
        </p:nvSpPr>
        <p:spPr>
          <a:xfrm>
            <a:off x="1833910" y="1854256"/>
            <a:ext cx="1544812" cy="284803"/>
          </a:xfrm>
          <a:prstGeom prst="roundRect">
            <a:avLst/>
          </a:prstGeom>
          <a:solidFill>
            <a:schemeClr val="tx1">
              <a:lumMod val="50000"/>
              <a:lumOff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1600" b="1" dirty="0">
                <a:latin typeface="メイリオ" panose="020B0604030504040204" pitchFamily="50" charset="-128"/>
                <a:ea typeface="メイリオ" panose="020B0604030504040204" pitchFamily="50" charset="-128"/>
              </a:rPr>
              <a:t>３カ月以内</a:t>
            </a:r>
          </a:p>
        </p:txBody>
      </p:sp>
      <p:pic>
        <p:nvPicPr>
          <p:cNvPr id="32" name="図 31">
            <a:extLst>
              <a:ext uri="{FF2B5EF4-FFF2-40B4-BE49-F238E27FC236}">
                <a16:creationId xmlns:a16="http://schemas.microsoft.com/office/drawing/2014/main" id="{31B078B0-6090-4C37-B261-47C19A570253}"/>
              </a:ext>
            </a:extLst>
          </p:cNvPr>
          <p:cNvPicPr>
            <a:picLocks noChangeAspect="1"/>
          </p:cNvPicPr>
          <p:nvPr/>
        </p:nvPicPr>
        <p:blipFill rotWithShape="1">
          <a:blip r:embed="rId3" cstate="print">
            <a:graysc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p:blipFill>
        <p:spPr>
          <a:xfrm>
            <a:off x="560650" y="954079"/>
            <a:ext cx="830852" cy="974524"/>
          </a:xfrm>
          <a:prstGeom prst="rect">
            <a:avLst/>
          </a:prstGeom>
        </p:spPr>
      </p:pic>
      <p:sp>
        <p:nvSpPr>
          <p:cNvPr id="60" name="正方形/長方形 59">
            <a:extLst>
              <a:ext uri="{FF2B5EF4-FFF2-40B4-BE49-F238E27FC236}">
                <a16:creationId xmlns:a16="http://schemas.microsoft.com/office/drawing/2014/main" id="{D72EB789-E146-49F2-A6C8-1B7D14C8408E}"/>
              </a:ext>
            </a:extLst>
          </p:cNvPr>
          <p:cNvSpPr/>
          <p:nvPr/>
        </p:nvSpPr>
        <p:spPr>
          <a:xfrm>
            <a:off x="7218888" y="5007427"/>
            <a:ext cx="501700" cy="2264279"/>
          </a:xfrm>
          <a:prstGeom prst="rect">
            <a:avLst/>
          </a:prstGeom>
          <a:noFill/>
          <a:ln>
            <a:noFill/>
            <a:prstDash val="sysDot"/>
          </a:ln>
        </p:spPr>
        <p:style>
          <a:lnRef idx="2">
            <a:schemeClr val="dk1"/>
          </a:lnRef>
          <a:fillRef idx="1">
            <a:schemeClr val="lt1"/>
          </a:fillRef>
          <a:effectRef idx="0">
            <a:schemeClr val="dk1"/>
          </a:effectRef>
          <a:fontRef idx="minor">
            <a:schemeClr val="dk1"/>
          </a:fontRef>
        </p:style>
        <p:txBody>
          <a:bodyPr vert="eaVert" rtlCol="0" anchor="ctr"/>
          <a:lstStyle/>
          <a:p>
            <a:r>
              <a:rPr kumimoji="1" lang="ja-JP" altLang="en-US" sz="1200" b="1">
                <a:latin typeface="メイリオ" panose="020B0604030504040204" pitchFamily="50" charset="-128"/>
                <a:ea typeface="メイリオ" panose="020B0604030504040204" pitchFamily="50" charset="-128"/>
              </a:rPr>
              <a:t>（納税資金もここで検討）</a:t>
            </a:r>
            <a:endParaRPr kumimoji="1" lang="en-US" altLang="ja-JP" sz="1200" b="1" dirty="0">
              <a:latin typeface="メイリオ" panose="020B0604030504040204" pitchFamily="50" charset="-128"/>
              <a:ea typeface="メイリオ" panose="020B0604030504040204" pitchFamily="50" charset="-128"/>
            </a:endParaRPr>
          </a:p>
        </p:txBody>
      </p:sp>
      <p:sp>
        <p:nvSpPr>
          <p:cNvPr id="62" name="正方形/長方形 61">
            <a:extLst>
              <a:ext uri="{FF2B5EF4-FFF2-40B4-BE49-F238E27FC236}">
                <a16:creationId xmlns:a16="http://schemas.microsoft.com/office/drawing/2014/main" id="{AE52DEA7-D55F-4B77-B49C-E20197E73402}"/>
              </a:ext>
            </a:extLst>
          </p:cNvPr>
          <p:cNvSpPr/>
          <p:nvPr/>
        </p:nvSpPr>
        <p:spPr>
          <a:xfrm>
            <a:off x="6807367" y="5285365"/>
            <a:ext cx="501700" cy="1785595"/>
          </a:xfrm>
          <a:prstGeom prst="rect">
            <a:avLst/>
          </a:prstGeom>
          <a:noFill/>
          <a:ln>
            <a:noFill/>
            <a:prstDash val="sysDot"/>
          </a:ln>
        </p:spPr>
        <p:style>
          <a:lnRef idx="2">
            <a:schemeClr val="dk1"/>
          </a:lnRef>
          <a:fillRef idx="1">
            <a:schemeClr val="lt1"/>
          </a:fillRef>
          <a:effectRef idx="0">
            <a:schemeClr val="dk1"/>
          </a:effectRef>
          <a:fontRef idx="minor">
            <a:schemeClr val="dk1"/>
          </a:fontRef>
        </p:style>
        <p:txBody>
          <a:bodyPr vert="eaVert" rtlCol="0" anchor="ctr"/>
          <a:lstStyle/>
          <a:p>
            <a:r>
              <a:rPr kumimoji="1" lang="ja-JP" altLang="en-US" sz="1200" b="1">
                <a:latin typeface="メイリオ" panose="020B0604030504040204" pitchFamily="50" charset="-128"/>
                <a:ea typeface="メイリオ" panose="020B0604030504040204" pitchFamily="50" charset="-128"/>
              </a:rPr>
              <a:t>（相続人全員の実印</a:t>
            </a:r>
            <a:endParaRPr kumimoji="1" lang="en-US" altLang="ja-JP" sz="1200" b="1">
              <a:latin typeface="メイリオ" panose="020B0604030504040204" pitchFamily="50" charset="-128"/>
              <a:ea typeface="メイリオ" panose="020B0604030504040204" pitchFamily="50" charset="-128"/>
            </a:endParaRPr>
          </a:p>
          <a:p>
            <a:r>
              <a:rPr kumimoji="1" lang="ja-JP" altLang="en-US" sz="1200" b="1">
                <a:latin typeface="メイリオ" panose="020B0604030504040204" pitchFamily="50" charset="-128"/>
                <a:ea typeface="メイリオ" panose="020B0604030504040204" pitchFamily="50" charset="-128"/>
              </a:rPr>
              <a:t>　・印鑑証明）</a:t>
            </a:r>
            <a:endParaRPr kumimoji="1" lang="en-US" altLang="ja-JP" sz="1200" b="1">
              <a:latin typeface="メイリオ" panose="020B0604030504040204" pitchFamily="50" charset="-128"/>
              <a:ea typeface="メイリオ" panose="020B0604030504040204" pitchFamily="50" charset="-128"/>
            </a:endParaRPr>
          </a:p>
        </p:txBody>
      </p:sp>
      <p:sp>
        <p:nvSpPr>
          <p:cNvPr id="66" name="正方形/長方形 65">
            <a:extLst>
              <a:ext uri="{FF2B5EF4-FFF2-40B4-BE49-F238E27FC236}">
                <a16:creationId xmlns:a16="http://schemas.microsoft.com/office/drawing/2014/main" id="{40C36663-17E1-4540-97DE-CC7751B21844}"/>
              </a:ext>
            </a:extLst>
          </p:cNvPr>
          <p:cNvSpPr/>
          <p:nvPr/>
        </p:nvSpPr>
        <p:spPr>
          <a:xfrm>
            <a:off x="6065456" y="4778576"/>
            <a:ext cx="332438" cy="1648499"/>
          </a:xfrm>
          <a:prstGeom prst="rect">
            <a:avLst/>
          </a:prstGeom>
          <a:noFill/>
          <a:ln>
            <a:noFill/>
            <a:prstDash val="sysDot"/>
          </a:ln>
        </p:spPr>
        <p:style>
          <a:lnRef idx="2">
            <a:schemeClr val="dk1"/>
          </a:lnRef>
          <a:fillRef idx="1">
            <a:schemeClr val="lt1"/>
          </a:fillRef>
          <a:effectRef idx="0">
            <a:schemeClr val="dk1"/>
          </a:effectRef>
          <a:fontRef idx="minor">
            <a:schemeClr val="dk1"/>
          </a:fontRef>
        </p:style>
        <p:txBody>
          <a:bodyPr vert="eaVert" rtlCol="0" anchor="ctr"/>
          <a:lstStyle/>
          <a:p>
            <a:r>
              <a:rPr kumimoji="1" lang="ja-JP" altLang="en-US" sz="1200" b="1">
                <a:latin typeface="メイリオ" panose="020B0604030504040204" pitchFamily="50" charset="-128"/>
                <a:ea typeface="メイリオ" panose="020B0604030504040204" pitchFamily="50" charset="-128"/>
              </a:rPr>
              <a:t>（現物で確認します）</a:t>
            </a:r>
            <a:endParaRPr kumimoji="1" lang="ja-JP" altLang="en-US" sz="18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16525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Google Shape;36;p2"/>
          <p:cNvSpPr txBox="1">
            <a:spLocks noGrp="1"/>
          </p:cNvSpPr>
          <p:nvPr>
            <p:ph type="title"/>
          </p:nvPr>
        </p:nvSpPr>
        <p:spPr>
          <a:xfrm>
            <a:off x="862445" y="184693"/>
            <a:ext cx="9113405" cy="824414"/>
          </a:xfrm>
          <a:noFill/>
          <a:ln>
            <a:noFill/>
          </a:ln>
        </p:spPr>
        <p:txBody>
          <a:bodyPr spcFirstLastPara="1" wrap="square" lIns="91425" tIns="45700" rIns="91425" bIns="45700" anchor="ctr" anchorCtr="0">
            <a:normAutofit/>
          </a:bodyPr>
          <a:lstStyle/>
          <a:p>
            <a:pPr lvl="0"/>
            <a:r>
              <a:rPr lang="ja-JP" altLang="en-US" dirty="0">
                <a:sym typeface="Meiryo"/>
              </a:rPr>
              <a:t>事務所概要</a:t>
            </a:r>
            <a:endParaRPr lang="ja-JP" altLang="en-US" dirty="0"/>
          </a:p>
        </p:txBody>
      </p:sp>
      <p:sp>
        <p:nvSpPr>
          <p:cNvPr id="6" name="Google Shape;47;p3">
            <a:extLst>
              <a:ext uri="{FF2B5EF4-FFF2-40B4-BE49-F238E27FC236}">
                <a16:creationId xmlns:a16="http://schemas.microsoft.com/office/drawing/2014/main" id="{4711F620-94FC-A4A9-A223-0A23CCC6C663}"/>
              </a:ext>
            </a:extLst>
          </p:cNvPr>
          <p:cNvSpPr/>
          <p:nvPr/>
        </p:nvSpPr>
        <p:spPr>
          <a:xfrm>
            <a:off x="6919824" y="1694039"/>
            <a:ext cx="3264027" cy="4407806"/>
          </a:xfrm>
          <a:prstGeom prst="rect">
            <a:avLst/>
          </a:prstGeom>
          <a:solidFill>
            <a:schemeClr val="bg1">
              <a:lumMod val="85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2400" b="0" i="0" u="none" strike="noStrike" cap="none" dirty="0">
                <a:solidFill>
                  <a:schemeClr val="lt1"/>
                </a:solidFill>
                <a:latin typeface="Meiryo"/>
                <a:ea typeface="Meiryo"/>
                <a:cs typeface="Meiryo"/>
                <a:sym typeface="Meiryo"/>
              </a:rPr>
              <a:t>事務所写真</a:t>
            </a:r>
            <a:endParaRPr dirty="0"/>
          </a:p>
        </p:txBody>
      </p:sp>
      <p:sp>
        <p:nvSpPr>
          <p:cNvPr id="2" name="Google Shape;38;p2">
            <a:extLst>
              <a:ext uri="{FF2B5EF4-FFF2-40B4-BE49-F238E27FC236}">
                <a16:creationId xmlns:a16="http://schemas.microsoft.com/office/drawing/2014/main" id="{014B3636-D73B-29D7-D164-860442DDA0CC}"/>
              </a:ext>
            </a:extLst>
          </p:cNvPr>
          <p:cNvSpPr txBox="1"/>
          <p:nvPr/>
        </p:nvSpPr>
        <p:spPr>
          <a:xfrm>
            <a:off x="881063" y="1282943"/>
            <a:ext cx="5688908" cy="4993789"/>
          </a:xfrm>
          <a:prstGeom prst="rect">
            <a:avLst/>
          </a:prstGeom>
          <a:noFill/>
          <a:ln>
            <a:noFill/>
          </a:ln>
        </p:spPr>
        <p:txBody>
          <a:bodyPr spcFirstLastPara="1" wrap="square" lIns="89518" tIns="44747" rIns="89518" bIns="44747" anchor="t" anchorCtr="0">
            <a:noAutofit/>
          </a:bodyPr>
          <a:lstStyle/>
          <a:p>
            <a:pPr>
              <a:lnSpc>
                <a:spcPct val="200000"/>
              </a:lnSpc>
              <a:buClr>
                <a:srgbClr val="3F3F3F"/>
              </a:buClr>
              <a:buSzPts val="2500"/>
            </a:pPr>
            <a:r>
              <a:rPr lang="ja-JP" altLang="en-US" sz="2000" b="1" dirty="0">
                <a:solidFill>
                  <a:srgbClr val="3F3F3F"/>
                </a:solidFill>
                <a:latin typeface="Meiryo"/>
                <a:ea typeface="Meiryo"/>
                <a:cs typeface="Meiryo"/>
                <a:sym typeface="Meiryo"/>
              </a:rPr>
              <a:t>◆事務所名</a:t>
            </a:r>
            <a:r>
              <a:rPr lang="en-US" altLang="ja-JP" sz="2000" b="1" dirty="0">
                <a:solidFill>
                  <a:srgbClr val="3F3F3F"/>
                </a:solidFill>
                <a:latin typeface="Meiryo"/>
                <a:ea typeface="Meiryo"/>
                <a:cs typeface="Meiryo"/>
                <a:sym typeface="Meiryo"/>
              </a:rPr>
              <a:t>	</a:t>
            </a:r>
            <a:r>
              <a:rPr lang="ja-JP" altLang="en-US" sz="2000" dirty="0">
                <a:solidFill>
                  <a:srgbClr val="3F3F3F"/>
                </a:solidFill>
                <a:latin typeface="Meiryo"/>
                <a:ea typeface="Meiryo"/>
                <a:cs typeface="Meiryo"/>
                <a:sym typeface="Meiryo"/>
              </a:rPr>
              <a:t>●●●●事務所</a:t>
            </a:r>
            <a:endParaRPr sz="2000" dirty="0">
              <a:solidFill>
                <a:srgbClr val="000000"/>
              </a:solidFill>
              <a:latin typeface="Meiryo"/>
              <a:ea typeface="Meiryo"/>
              <a:cs typeface="Meiryo"/>
              <a:sym typeface="Meiryo"/>
            </a:endParaRPr>
          </a:p>
          <a:p>
            <a:pPr>
              <a:lnSpc>
                <a:spcPct val="200000"/>
              </a:lnSpc>
              <a:buClr>
                <a:srgbClr val="000000"/>
              </a:buClr>
              <a:buSzPts val="2800"/>
            </a:pPr>
            <a:r>
              <a:rPr lang="ja-JP" altLang="en-US" sz="2000" b="1" dirty="0">
                <a:solidFill>
                  <a:srgbClr val="3F3F3F"/>
                </a:solidFill>
                <a:latin typeface="Meiryo"/>
                <a:ea typeface="Meiryo"/>
                <a:cs typeface="Meiryo"/>
                <a:sym typeface="Meiryo"/>
              </a:rPr>
              <a:t>◆創設</a:t>
            </a:r>
            <a:r>
              <a:rPr lang="en-US" altLang="ja-JP" sz="2000" b="1"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XXXX</a:t>
            </a:r>
            <a:r>
              <a:rPr lang="ja-JP" altLang="en-US" sz="2000" dirty="0">
                <a:solidFill>
                  <a:srgbClr val="3F3F3F"/>
                </a:solidFill>
                <a:latin typeface="Meiryo"/>
                <a:ea typeface="Meiryo"/>
                <a:cs typeface="Meiryo"/>
                <a:sym typeface="Meiryo"/>
              </a:rPr>
              <a:t>年（昭和</a:t>
            </a:r>
            <a:r>
              <a:rPr lang="en-US" altLang="ja-JP" sz="2000" dirty="0">
                <a:solidFill>
                  <a:srgbClr val="3F3F3F"/>
                </a:solidFill>
                <a:latin typeface="Meiryo"/>
                <a:ea typeface="Meiryo"/>
                <a:cs typeface="Meiryo"/>
                <a:sym typeface="Meiryo"/>
              </a:rPr>
              <a:t>XX</a:t>
            </a:r>
            <a:r>
              <a:rPr lang="ja-JP" altLang="en-US" sz="2000" dirty="0">
                <a:solidFill>
                  <a:srgbClr val="3F3F3F"/>
                </a:solidFill>
                <a:latin typeface="Meiryo"/>
                <a:ea typeface="Meiryo"/>
                <a:cs typeface="Meiryo"/>
                <a:sym typeface="Meiryo"/>
              </a:rPr>
              <a:t>年）</a:t>
            </a:r>
            <a:r>
              <a:rPr lang="en-US" altLang="ja-JP" sz="2000" dirty="0">
                <a:solidFill>
                  <a:srgbClr val="3F3F3F"/>
                </a:solidFill>
                <a:latin typeface="Meiryo"/>
                <a:ea typeface="Meiryo"/>
                <a:cs typeface="Meiryo"/>
                <a:sym typeface="Meiryo"/>
              </a:rPr>
              <a:t>XX</a:t>
            </a:r>
            <a:r>
              <a:rPr lang="ja-JP" altLang="en-US" sz="2000" dirty="0">
                <a:solidFill>
                  <a:srgbClr val="3F3F3F"/>
                </a:solidFill>
                <a:latin typeface="Meiryo"/>
                <a:ea typeface="Meiryo"/>
                <a:cs typeface="Meiryo"/>
                <a:sym typeface="Meiryo"/>
              </a:rPr>
              <a:t>月</a:t>
            </a:r>
            <a:endParaRPr lang="en-US" altLang="ja-JP" sz="2000" dirty="0">
              <a:solidFill>
                <a:srgbClr val="3F3F3F"/>
              </a:solidFill>
              <a:latin typeface="Meiryo"/>
              <a:ea typeface="Meiryo"/>
              <a:cs typeface="Meiryo"/>
              <a:sym typeface="Meiryo"/>
            </a:endParaRPr>
          </a:p>
          <a:p>
            <a:pPr>
              <a:lnSpc>
                <a:spcPct val="200000"/>
              </a:lnSpc>
              <a:buClr>
                <a:srgbClr val="000000"/>
              </a:buClr>
              <a:buSzPts val="2800"/>
            </a:pPr>
            <a:r>
              <a:rPr lang="ja-JP" altLang="en-US" sz="2000" b="1" dirty="0">
                <a:solidFill>
                  <a:srgbClr val="3F3F3F"/>
                </a:solidFill>
                <a:latin typeface="Meiryo"/>
                <a:ea typeface="Meiryo"/>
                <a:cs typeface="Meiryo"/>
                <a:sym typeface="Meiryo"/>
              </a:rPr>
              <a:t>◆スタッフ総数</a:t>
            </a:r>
            <a:r>
              <a:rPr lang="en-US" altLang="ja-JP" sz="2000" b="1" dirty="0">
                <a:solidFill>
                  <a:srgbClr val="3F3F3F"/>
                </a:solidFill>
                <a:latin typeface="Meiryo"/>
                <a:ea typeface="Meiryo"/>
                <a:cs typeface="Meiryo"/>
                <a:sym typeface="Meiryo"/>
              </a:rPr>
              <a:t>	</a:t>
            </a:r>
            <a:r>
              <a:rPr lang="en-US" altLang="zh-TW" sz="2000" dirty="0">
                <a:solidFill>
                  <a:srgbClr val="3F3F3F"/>
                </a:solidFill>
                <a:latin typeface="Meiryo"/>
                <a:ea typeface="Meiryo"/>
                <a:cs typeface="Meiryo"/>
                <a:sym typeface="Meiryo"/>
              </a:rPr>
              <a:t>XX</a:t>
            </a:r>
            <a:r>
              <a:rPr lang="zh-TW" altLang="en-US" sz="2000" dirty="0">
                <a:solidFill>
                  <a:srgbClr val="3F3F3F"/>
                </a:solidFill>
                <a:latin typeface="Meiryo"/>
                <a:ea typeface="Meiryo"/>
                <a:cs typeface="Meiryo"/>
                <a:sym typeface="Meiryo"/>
              </a:rPr>
              <a:t>名（</a:t>
            </a:r>
            <a:r>
              <a:rPr lang="en-US" altLang="zh-TW" sz="2000" dirty="0">
                <a:solidFill>
                  <a:srgbClr val="3F3F3F"/>
                </a:solidFill>
                <a:latin typeface="Meiryo"/>
                <a:ea typeface="Meiryo"/>
                <a:cs typeface="Meiryo"/>
                <a:sym typeface="Meiryo"/>
              </a:rPr>
              <a:t>202X</a:t>
            </a:r>
            <a:r>
              <a:rPr lang="zh-TW" altLang="en-US" sz="2000" dirty="0">
                <a:solidFill>
                  <a:srgbClr val="3F3F3F"/>
                </a:solidFill>
                <a:latin typeface="Meiryo"/>
                <a:ea typeface="Meiryo"/>
                <a:cs typeface="Meiryo"/>
                <a:sym typeface="Meiryo"/>
              </a:rPr>
              <a:t>年</a:t>
            </a:r>
            <a:r>
              <a:rPr lang="en-US" altLang="zh-TW" sz="2000" dirty="0">
                <a:solidFill>
                  <a:srgbClr val="3F3F3F"/>
                </a:solidFill>
                <a:latin typeface="Meiryo"/>
                <a:ea typeface="Meiryo"/>
                <a:cs typeface="Meiryo"/>
                <a:sym typeface="Meiryo"/>
              </a:rPr>
              <a:t>XX</a:t>
            </a:r>
            <a:r>
              <a:rPr lang="zh-TW" altLang="en-US" sz="2000" dirty="0">
                <a:solidFill>
                  <a:srgbClr val="3F3F3F"/>
                </a:solidFill>
                <a:latin typeface="Meiryo"/>
                <a:ea typeface="Meiryo"/>
                <a:cs typeface="Meiryo"/>
                <a:sym typeface="Meiryo"/>
              </a:rPr>
              <a:t>月現在）</a:t>
            </a:r>
            <a:endParaRPr lang="en-US" altLang="ja-JP" sz="2000" dirty="0">
              <a:solidFill>
                <a:srgbClr val="3F3F3F"/>
              </a:solidFill>
              <a:latin typeface="Meiryo"/>
              <a:ea typeface="Meiryo"/>
              <a:cs typeface="Meiryo"/>
              <a:sym typeface="Meiryo"/>
            </a:endParaRPr>
          </a:p>
          <a:p>
            <a:pPr>
              <a:lnSpc>
                <a:spcPct val="200000"/>
              </a:lnSpc>
              <a:buClr>
                <a:srgbClr val="000000"/>
              </a:buClr>
              <a:buSzPts val="2800"/>
            </a:pPr>
            <a:r>
              <a:rPr lang="ja-JP" altLang="en-US" sz="2000" b="1" dirty="0">
                <a:solidFill>
                  <a:srgbClr val="3F3F3F"/>
                </a:solidFill>
                <a:latin typeface="Meiryo"/>
                <a:ea typeface="Meiryo"/>
                <a:cs typeface="Meiryo"/>
                <a:sym typeface="Meiryo"/>
              </a:rPr>
              <a:t>◆代表者名</a:t>
            </a:r>
            <a:r>
              <a:rPr lang="en-US" altLang="ja-JP" sz="2000" b="1"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a:t>
            </a:r>
            <a:r>
              <a:rPr lang="ja-JP" altLang="en-US" sz="2000" dirty="0">
                <a:solidFill>
                  <a:srgbClr val="3F3F3F"/>
                </a:solidFill>
                <a:latin typeface="Meiryo"/>
                <a:ea typeface="Meiryo"/>
                <a:cs typeface="Meiryo"/>
                <a:sym typeface="Meiryo"/>
              </a:rPr>
              <a:t>●●</a:t>
            </a:r>
            <a:endParaRPr lang="en-US" altLang="ja-JP" sz="2000" dirty="0">
              <a:solidFill>
                <a:srgbClr val="3F3F3F"/>
              </a:solidFill>
              <a:latin typeface="Meiryo"/>
              <a:ea typeface="Meiryo"/>
              <a:cs typeface="Meiryo"/>
              <a:sym typeface="Meiryo"/>
            </a:endParaRPr>
          </a:p>
          <a:p>
            <a:pPr>
              <a:lnSpc>
                <a:spcPct val="200000"/>
              </a:lnSpc>
              <a:buClr>
                <a:srgbClr val="000000"/>
              </a:buClr>
              <a:buSzPts val="2800"/>
            </a:pPr>
            <a:r>
              <a:rPr lang="ja-JP" altLang="en-US" sz="2000" b="1" dirty="0">
                <a:solidFill>
                  <a:srgbClr val="3F3F3F"/>
                </a:solidFill>
                <a:latin typeface="Meiryo"/>
                <a:ea typeface="Meiryo"/>
                <a:cs typeface="Meiryo"/>
                <a:sym typeface="Meiryo"/>
              </a:rPr>
              <a:t>◆業務内容</a:t>
            </a:r>
            <a:r>
              <a:rPr lang="en-US" altLang="ja-JP" sz="2000" b="1"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XXXXXXX</a:t>
            </a:r>
            <a:r>
              <a:rPr lang="ja-JP" altLang="en-US" sz="2000"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XXXXXXX</a:t>
            </a:r>
            <a:r>
              <a:rPr lang="ja-JP" altLang="en-US" sz="2000" dirty="0">
                <a:solidFill>
                  <a:srgbClr val="3F3F3F"/>
                </a:solidFill>
                <a:latin typeface="Meiryo"/>
                <a:ea typeface="Meiryo"/>
                <a:cs typeface="Meiryo"/>
                <a:sym typeface="Meiryo"/>
              </a:rPr>
              <a:t>／</a:t>
            </a:r>
          </a:p>
          <a:p>
            <a:pPr>
              <a:lnSpc>
                <a:spcPct val="200000"/>
              </a:lnSpc>
              <a:buClr>
                <a:srgbClr val="000000"/>
              </a:buClr>
              <a:buSzPts val="2800"/>
            </a:pPr>
            <a:r>
              <a:rPr lang="en-US" altLang="ja-JP" sz="2000" dirty="0">
                <a:solidFill>
                  <a:srgbClr val="3F3F3F"/>
                </a:solidFill>
                <a:latin typeface="Meiryo"/>
                <a:ea typeface="Meiryo"/>
                <a:cs typeface="Meiryo"/>
                <a:sym typeface="Meiryo"/>
              </a:rPr>
              <a:t>		XXXXXXX</a:t>
            </a:r>
            <a:r>
              <a:rPr lang="ja-JP" altLang="en-US" sz="2000"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XXXXXXX</a:t>
            </a:r>
            <a:r>
              <a:rPr lang="ja-JP" altLang="en-US" sz="2000" dirty="0">
                <a:solidFill>
                  <a:srgbClr val="3F3F3F"/>
                </a:solidFill>
                <a:latin typeface="Meiryo"/>
                <a:ea typeface="Meiryo"/>
                <a:cs typeface="Meiryo"/>
                <a:sym typeface="Meiryo"/>
              </a:rPr>
              <a:t>／</a:t>
            </a:r>
          </a:p>
          <a:p>
            <a:pPr>
              <a:lnSpc>
                <a:spcPct val="200000"/>
              </a:lnSpc>
              <a:buClr>
                <a:srgbClr val="000000"/>
              </a:buClr>
              <a:buSzPts val="2800"/>
            </a:pPr>
            <a:r>
              <a:rPr lang="ja-JP" altLang="en-US" sz="2000" b="1" dirty="0">
                <a:solidFill>
                  <a:srgbClr val="3F3F3F"/>
                </a:solidFill>
                <a:latin typeface="Meiryo"/>
                <a:ea typeface="Meiryo"/>
                <a:cs typeface="Meiryo"/>
                <a:sym typeface="Meiryo"/>
              </a:rPr>
              <a:t>◆相続対応件数</a:t>
            </a:r>
            <a:r>
              <a:rPr lang="en-US" altLang="ja-JP" sz="2000" b="1" dirty="0">
                <a:solidFill>
                  <a:srgbClr val="3F3F3F"/>
                </a:solidFill>
                <a:latin typeface="Meiryo"/>
                <a:ea typeface="Meiryo"/>
                <a:cs typeface="Meiryo"/>
                <a:sym typeface="Meiryo"/>
              </a:rPr>
              <a:t>	</a:t>
            </a:r>
            <a:r>
              <a:rPr lang="ja-JP" altLang="en-US" sz="2000" b="1" dirty="0">
                <a:solidFill>
                  <a:srgbClr val="3F3F3F"/>
                </a:solidFill>
                <a:latin typeface="Meiryo"/>
                <a:ea typeface="Meiryo"/>
                <a:cs typeface="Meiryo"/>
                <a:sym typeface="Meiryo"/>
              </a:rPr>
              <a:t> </a:t>
            </a:r>
            <a:r>
              <a:rPr lang="en-US" altLang="ja-JP" sz="2000" dirty="0">
                <a:solidFill>
                  <a:srgbClr val="3F3F3F"/>
                </a:solidFill>
                <a:latin typeface="Meiryo"/>
                <a:ea typeface="Meiryo"/>
                <a:cs typeface="Meiryo"/>
                <a:sym typeface="Meiryo"/>
              </a:rPr>
              <a:t>×</a:t>
            </a:r>
            <a:r>
              <a:rPr lang="ja-JP" altLang="en-US" sz="2000" dirty="0">
                <a:solidFill>
                  <a:srgbClr val="3F3F3F"/>
                </a:solidFill>
                <a:latin typeface="Meiryo"/>
                <a:ea typeface="Meiryo"/>
                <a:cs typeface="Meiryo"/>
                <a:sym typeface="Meiryo"/>
              </a:rPr>
              <a:t>件／年間</a:t>
            </a:r>
            <a:endParaRPr lang="en-US" altLang="ja-JP" sz="2000" dirty="0">
              <a:solidFill>
                <a:srgbClr val="3F3F3F"/>
              </a:solidFill>
              <a:latin typeface="Meiryo"/>
              <a:ea typeface="Meiryo"/>
              <a:cs typeface="Meiryo"/>
              <a:sym typeface="Meiryo"/>
            </a:endParaRPr>
          </a:p>
          <a:p>
            <a:pPr>
              <a:lnSpc>
                <a:spcPct val="200000"/>
              </a:lnSpc>
              <a:buClr>
                <a:srgbClr val="000000"/>
              </a:buClr>
              <a:buSzPts val="2800"/>
            </a:pPr>
            <a:endParaRPr lang="en-US" sz="1958" b="1" dirty="0">
              <a:solidFill>
                <a:srgbClr val="3F3F3F"/>
              </a:solidFill>
              <a:latin typeface="Meiryo"/>
              <a:ea typeface="Meiryo"/>
              <a:cs typeface="Meiryo"/>
              <a:sym typeface="Meiryo"/>
            </a:endParaRPr>
          </a:p>
          <a:p>
            <a:pPr>
              <a:lnSpc>
                <a:spcPct val="200000"/>
              </a:lnSpc>
              <a:buClr>
                <a:srgbClr val="000000"/>
              </a:buClr>
              <a:buSzPts val="2800"/>
            </a:pPr>
            <a:endParaRPr sz="1958" b="1" dirty="0">
              <a:solidFill>
                <a:srgbClr val="3F3F3F"/>
              </a:solidFill>
              <a:latin typeface="Meiryo"/>
              <a:ea typeface="Meiryo"/>
              <a:cs typeface="Meiryo"/>
              <a:sym typeface="Meiry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3" name="Google Shape;59;p5">
            <a:extLst>
              <a:ext uri="{FF2B5EF4-FFF2-40B4-BE49-F238E27FC236}">
                <a16:creationId xmlns:a16="http://schemas.microsoft.com/office/drawing/2014/main" id="{F00785C1-D560-4BF3-A6D9-DC80750E1027}"/>
              </a:ext>
            </a:extLst>
          </p:cNvPr>
          <p:cNvSpPr txBox="1">
            <a:spLocks/>
          </p:cNvSpPr>
          <p:nvPr/>
        </p:nvSpPr>
        <p:spPr>
          <a:xfrm>
            <a:off x="1" y="2641598"/>
            <a:ext cx="10691812" cy="2368441"/>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Meiryo"/>
              <a:buNone/>
              <a:defRPr sz="4400" b="0"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lnSpc>
                <a:spcPct val="120000"/>
              </a:lnSpc>
              <a:buClr>
                <a:schemeClr val="lt1"/>
              </a:buClr>
              <a:buFont typeface="Arial"/>
              <a:buNone/>
            </a:pPr>
            <a:r>
              <a:rPr lang="en-US" altLang="ja-JP" b="1" dirty="0">
                <a:solidFill>
                  <a:schemeClr val="lt1"/>
                </a:solidFill>
              </a:rPr>
              <a:t>【 </a:t>
            </a:r>
            <a:r>
              <a:rPr lang="ja-JP" altLang="en-US" b="1" dirty="0">
                <a:solidFill>
                  <a:schemeClr val="lt1"/>
                </a:solidFill>
              </a:rPr>
              <a:t>第３章 </a:t>
            </a:r>
            <a:r>
              <a:rPr lang="en-US" altLang="ja-JP" b="1" dirty="0">
                <a:solidFill>
                  <a:schemeClr val="lt1"/>
                </a:solidFill>
              </a:rPr>
              <a:t>】</a:t>
            </a:r>
          </a:p>
          <a:p>
            <a:pPr algn="ctr">
              <a:lnSpc>
                <a:spcPct val="120000"/>
              </a:lnSpc>
              <a:buClr>
                <a:schemeClr val="lt1"/>
              </a:buClr>
              <a:buFont typeface="Arial"/>
              <a:buNone/>
            </a:pPr>
            <a:r>
              <a:rPr lang="ja-JP" altLang="en-US" b="1" dirty="0">
                <a:solidFill>
                  <a:schemeClr val="lt1"/>
                </a:solidFill>
              </a:rPr>
              <a:t>相続のトラブルを回避しよう！</a:t>
            </a:r>
            <a:endParaRPr lang="en-US" altLang="ja-JP" b="1" dirty="0">
              <a:solidFill>
                <a:schemeClr val="lt1"/>
              </a:solidFill>
            </a:endParaRPr>
          </a:p>
          <a:p>
            <a:pPr algn="ctr">
              <a:lnSpc>
                <a:spcPct val="100000"/>
              </a:lnSpc>
              <a:buClr>
                <a:schemeClr val="lt1"/>
              </a:buClr>
              <a:buFont typeface="Arial"/>
              <a:buNone/>
            </a:pPr>
            <a:r>
              <a:rPr lang="ja-JP" altLang="en-US" b="1" dirty="0">
                <a:solidFill>
                  <a:schemeClr val="lt1"/>
                </a:solidFill>
              </a:rPr>
              <a:t>３つの事例と解決策</a:t>
            </a:r>
            <a:endParaRPr lang="ja-JP"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2" name="正方形/長方形 1">
            <a:extLst>
              <a:ext uri="{FF2B5EF4-FFF2-40B4-BE49-F238E27FC236}">
                <a16:creationId xmlns:a16="http://schemas.microsoft.com/office/drawing/2014/main" id="{A3079D4A-7A5F-4DE5-9D00-19B48EC96F6C}"/>
              </a:ext>
            </a:extLst>
          </p:cNvPr>
          <p:cNvSpPr/>
          <p:nvPr/>
        </p:nvSpPr>
        <p:spPr>
          <a:xfrm>
            <a:off x="581025" y="5375839"/>
            <a:ext cx="9678188" cy="176308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文本框 28">
            <a:extLst>
              <a:ext uri="{FF2B5EF4-FFF2-40B4-BE49-F238E27FC236}">
                <a16:creationId xmlns:a16="http://schemas.microsoft.com/office/drawing/2014/main" id="{61BB835A-AE72-4C57-87DE-0EB1D5A5024A}"/>
              </a:ext>
            </a:extLst>
          </p:cNvPr>
          <p:cNvSpPr txBox="1"/>
          <p:nvPr/>
        </p:nvSpPr>
        <p:spPr>
          <a:xfrm>
            <a:off x="6998492" y="4139728"/>
            <a:ext cx="3243196" cy="646331"/>
          </a:xfrm>
          <a:prstGeom prst="rect">
            <a:avLst/>
          </a:prstGeom>
          <a:noFill/>
        </p:spPr>
        <p:txBody>
          <a:bodyPr wrap="none" rtlCol="0">
            <a:spAutoFit/>
          </a:bodyPr>
          <a:lstStyle/>
          <a:p>
            <a:r>
              <a:rPr lang="en-US" altLang="ja-JP" sz="1200" b="1" dirty="0">
                <a:latin typeface="メイリオ" panose="020B0604030504040204" pitchFamily="50" charset="-128"/>
                <a:ea typeface="メイリオ" panose="020B0604030504040204" pitchFamily="50" charset="-128"/>
                <a:cs typeface="Arial" panose="020B0604020202020204" pitchFamily="34" charset="0"/>
              </a:rPr>
              <a:t>『</a:t>
            </a:r>
            <a:r>
              <a:rPr lang="ja-JP" altLang="en-US" sz="1200" b="1" dirty="0">
                <a:latin typeface="メイリオ" panose="020B0604030504040204" pitchFamily="50" charset="-128"/>
                <a:ea typeface="メイリオ" panose="020B0604030504040204" pitchFamily="50" charset="-128"/>
                <a:cs typeface="Arial" panose="020B0604020202020204" pitchFamily="34" charset="0"/>
              </a:rPr>
              <a:t>日本経済新聞</a:t>
            </a:r>
            <a:r>
              <a:rPr lang="en-US" altLang="ja-JP" sz="1200" b="1" dirty="0">
                <a:latin typeface="メイリオ" panose="020B0604030504040204" pitchFamily="50" charset="-128"/>
                <a:ea typeface="メイリオ" panose="020B0604030504040204" pitchFamily="50" charset="-128"/>
                <a:cs typeface="Arial" panose="020B0604020202020204" pitchFamily="34" charset="0"/>
              </a:rPr>
              <a:t>』</a:t>
            </a:r>
          </a:p>
          <a:p>
            <a:r>
              <a:rPr lang="en-US" altLang="ja-JP" sz="1200" dirty="0">
                <a:latin typeface="メイリオ" panose="020B0604030504040204" pitchFamily="50" charset="-128"/>
                <a:ea typeface="メイリオ" panose="020B0604030504040204" pitchFamily="50" charset="-128"/>
                <a:cs typeface="Arial" panose="020B0604020202020204" pitchFamily="34" charset="0"/>
              </a:rPr>
              <a:t>2018</a:t>
            </a:r>
            <a:r>
              <a:rPr lang="ja-JP" altLang="en-US" sz="1200" dirty="0">
                <a:latin typeface="メイリオ" panose="020B0604030504040204" pitchFamily="50" charset="-128"/>
                <a:ea typeface="メイリオ" panose="020B0604030504040204" pitchFamily="50" charset="-128"/>
                <a:cs typeface="Arial" panose="020B0604020202020204" pitchFamily="34" charset="0"/>
              </a:rPr>
              <a:t>年</a:t>
            </a:r>
            <a:r>
              <a:rPr lang="en-US" altLang="ja-JP" sz="1200" dirty="0">
                <a:latin typeface="メイリオ" panose="020B0604030504040204" pitchFamily="50" charset="-128"/>
                <a:ea typeface="メイリオ" panose="020B0604030504040204" pitchFamily="50" charset="-128"/>
                <a:cs typeface="Arial" panose="020B0604020202020204" pitchFamily="34" charset="0"/>
              </a:rPr>
              <a:t>8</a:t>
            </a:r>
            <a:r>
              <a:rPr lang="ja-JP" altLang="en-US" sz="1200" dirty="0">
                <a:latin typeface="メイリオ" panose="020B0604030504040204" pitchFamily="50" charset="-128"/>
                <a:ea typeface="メイリオ" panose="020B0604030504040204" pitchFamily="50" charset="-128"/>
                <a:cs typeface="Arial" panose="020B0604020202020204" pitchFamily="34" charset="0"/>
              </a:rPr>
              <a:t>月</a:t>
            </a:r>
            <a:r>
              <a:rPr lang="en-US" altLang="ja-JP" sz="1200" dirty="0">
                <a:latin typeface="メイリオ" panose="020B0604030504040204" pitchFamily="50" charset="-128"/>
                <a:ea typeface="メイリオ" panose="020B0604030504040204" pitchFamily="50" charset="-128"/>
                <a:cs typeface="Arial" panose="020B0604020202020204" pitchFamily="34" charset="0"/>
              </a:rPr>
              <a:t>26</a:t>
            </a:r>
            <a:r>
              <a:rPr lang="ja-JP" altLang="en-US" sz="1200" dirty="0">
                <a:latin typeface="メイリオ" panose="020B0604030504040204" pitchFamily="50" charset="-128"/>
                <a:ea typeface="メイリオ" panose="020B0604030504040204" pitchFamily="50" charset="-128"/>
                <a:cs typeface="Arial" panose="020B0604020202020204" pitchFamily="34" charset="0"/>
              </a:rPr>
              <a:t>日</a:t>
            </a:r>
            <a:r>
              <a:rPr lang="en-US" altLang="ja-JP" sz="1200" dirty="0">
                <a:latin typeface="メイリオ" panose="020B0604030504040204" pitchFamily="50" charset="-128"/>
                <a:ea typeface="メイリオ" panose="020B0604030504040204" pitchFamily="50" charset="-128"/>
                <a:cs typeface="Arial" panose="020B0604020202020204" pitchFamily="34" charset="0"/>
              </a:rPr>
              <a:t>1</a:t>
            </a:r>
            <a:r>
              <a:rPr lang="ja-JP" altLang="en-US" sz="1200" dirty="0">
                <a:latin typeface="メイリオ" panose="020B0604030504040204" pitchFamily="50" charset="-128"/>
                <a:ea typeface="メイリオ" panose="020B0604030504040204" pitchFamily="50" charset="-128"/>
                <a:cs typeface="Arial" panose="020B0604020202020204" pitchFamily="34" charset="0"/>
              </a:rPr>
              <a:t>面</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a:p>
            <a:r>
              <a:rPr lang="ja-JP" altLang="en-US" sz="1200" dirty="0">
                <a:latin typeface="メイリオ" panose="020B0604030504040204" pitchFamily="50" charset="-128"/>
                <a:ea typeface="メイリオ" panose="020B0604030504040204" pitchFamily="50" charset="-128"/>
                <a:cs typeface="Arial" panose="020B0604020202020204" pitchFamily="34" charset="0"/>
              </a:rPr>
              <a:t>「認知症患者の資産が</a:t>
            </a:r>
            <a:r>
              <a:rPr lang="en-US" altLang="ja-JP" sz="1200" dirty="0">
                <a:latin typeface="メイリオ" panose="020B0604030504040204" pitchFamily="50" charset="-128"/>
                <a:ea typeface="メイリオ" panose="020B0604030504040204" pitchFamily="50" charset="-128"/>
                <a:cs typeface="Arial" panose="020B0604020202020204" pitchFamily="34" charset="0"/>
              </a:rPr>
              <a:t>200</a:t>
            </a:r>
            <a:r>
              <a:rPr lang="ja-JP" altLang="en-US" sz="1200" dirty="0">
                <a:latin typeface="メイリオ" panose="020B0604030504040204" pitchFamily="50" charset="-128"/>
                <a:ea typeface="メイリオ" panose="020B0604030504040204" pitchFamily="50" charset="-128"/>
                <a:cs typeface="Arial" panose="020B0604020202020204" pitchFamily="34" charset="0"/>
              </a:rPr>
              <a:t>兆円に」より抜粋</a:t>
            </a:r>
            <a:endParaRPr lang="en-US" altLang="ja-JP" sz="1200" dirty="0">
              <a:latin typeface="メイリオ" panose="020B0604030504040204" pitchFamily="50" charset="-128"/>
              <a:ea typeface="メイリオ" panose="020B0604030504040204" pitchFamily="50" charset="-128"/>
              <a:cs typeface="Arial" panose="020B0604020202020204" pitchFamily="34" charset="0"/>
            </a:endParaRPr>
          </a:p>
        </p:txBody>
      </p:sp>
      <p:pic>
        <p:nvPicPr>
          <p:cNvPr id="11" name="図 10" descr="文字と写真のスクリーンショット&#10;&#10;自動的に生成された説明">
            <a:extLst>
              <a:ext uri="{FF2B5EF4-FFF2-40B4-BE49-F238E27FC236}">
                <a16:creationId xmlns:a16="http://schemas.microsoft.com/office/drawing/2014/main" id="{18F71D64-05F4-4A70-AC61-A6D48AAEEC47}"/>
              </a:ext>
            </a:extLst>
          </p:cNvPr>
          <p:cNvPicPr>
            <a:picLocks noChangeAspect="1"/>
          </p:cNvPicPr>
          <p:nvPr/>
        </p:nvPicPr>
        <p:blipFill>
          <a:blip r:embed="rId3"/>
          <a:stretch>
            <a:fillRect/>
          </a:stretch>
        </p:blipFill>
        <p:spPr>
          <a:xfrm>
            <a:off x="2104276" y="1835450"/>
            <a:ext cx="5050603" cy="3086797"/>
          </a:xfrm>
          <a:prstGeom prst="rect">
            <a:avLst/>
          </a:prstGeom>
        </p:spPr>
      </p:pic>
      <p:sp>
        <p:nvSpPr>
          <p:cNvPr id="13" name="テキスト ボックス 12">
            <a:extLst>
              <a:ext uri="{FF2B5EF4-FFF2-40B4-BE49-F238E27FC236}">
                <a16:creationId xmlns:a16="http://schemas.microsoft.com/office/drawing/2014/main" id="{AFCDB922-8FC7-42C3-A44F-CA0EB541084A}"/>
              </a:ext>
            </a:extLst>
          </p:cNvPr>
          <p:cNvSpPr txBox="1"/>
          <p:nvPr/>
        </p:nvSpPr>
        <p:spPr>
          <a:xfrm>
            <a:off x="716750" y="5490208"/>
            <a:ext cx="9455661" cy="1569660"/>
          </a:xfrm>
          <a:prstGeom prst="rect">
            <a:avLst/>
          </a:prstGeom>
          <a:noFill/>
        </p:spPr>
        <p:txBody>
          <a:bodyPr wrap="square">
            <a:spAutoFit/>
          </a:bodyPr>
          <a:lstStyle/>
          <a:p>
            <a:pPr marL="285750" indent="-285750">
              <a:buFont typeface="Wingdings" panose="05000000000000000000" pitchFamily="2" charset="2"/>
              <a:buChar char="l"/>
            </a:pPr>
            <a:r>
              <a:rPr lang="ja-JP" altLang="en-US" sz="1600" dirty="0">
                <a:latin typeface="メイリオ" panose="020B0604030504040204" pitchFamily="50" charset="-128"/>
                <a:ea typeface="メイリオ" panose="020B0604030504040204" pitchFamily="50" charset="-128"/>
              </a:rPr>
              <a:t>不動産などの売却ができなくなり、</a:t>
            </a:r>
            <a:r>
              <a:rPr lang="ja-JP" altLang="en-US" sz="1600" b="1" dirty="0">
                <a:solidFill>
                  <a:srgbClr val="FF0000"/>
                </a:solidFill>
                <a:latin typeface="メイリオ" panose="020B0604030504040204" pitchFamily="50" charset="-128"/>
                <a:ea typeface="メイリオ" panose="020B0604030504040204" pitchFamily="50" charset="-128"/>
              </a:rPr>
              <a:t>介護資金</a:t>
            </a:r>
            <a:r>
              <a:rPr lang="ja-JP" altLang="en-US" sz="1600" dirty="0">
                <a:latin typeface="メイリオ" panose="020B0604030504040204" pitchFamily="50" charset="-128"/>
                <a:ea typeface="メイリオ" panose="020B0604030504040204" pitchFamily="50" charset="-128"/>
              </a:rPr>
              <a:t>の準備ができなくなります。</a:t>
            </a:r>
            <a:endParaRPr lang="en-US" altLang="ja-JP" sz="1600" dirty="0">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l"/>
            </a:pPr>
            <a:r>
              <a:rPr lang="ja-JP" altLang="en-US" sz="1600" dirty="0">
                <a:latin typeface="メイリオ" panose="020B0604030504040204" pitchFamily="50" charset="-128"/>
                <a:ea typeface="メイリオ" panose="020B0604030504040204" pitchFamily="50" charset="-128"/>
              </a:rPr>
              <a:t>銀行口座からまとまったお金をおろせなくなり、事実上の</a:t>
            </a:r>
            <a:r>
              <a:rPr lang="ja-JP" altLang="en-US" sz="1600" b="1" dirty="0">
                <a:solidFill>
                  <a:srgbClr val="FF0000"/>
                </a:solidFill>
                <a:latin typeface="メイリオ" panose="020B0604030504040204" pitchFamily="50" charset="-128"/>
                <a:ea typeface="メイリオ" panose="020B0604030504040204" pitchFamily="50" charset="-128"/>
              </a:rPr>
              <a:t>口座凍結状態</a:t>
            </a:r>
            <a:r>
              <a:rPr lang="ja-JP" altLang="en-US" sz="1600" dirty="0">
                <a:latin typeface="メイリオ" panose="020B0604030504040204" pitchFamily="50" charset="-128"/>
                <a:ea typeface="メイリオ" panose="020B0604030504040204" pitchFamily="50" charset="-128"/>
              </a:rPr>
              <a:t>になってしまいます。</a:t>
            </a:r>
            <a:endParaRPr lang="en-US" altLang="ja-JP" sz="1600" dirty="0">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l"/>
            </a:pPr>
            <a:r>
              <a:rPr lang="ja-JP" altLang="en-US" sz="1600" dirty="0">
                <a:latin typeface="メイリオ" panose="020B0604030504040204" pitchFamily="50" charset="-128"/>
                <a:ea typeface="メイリオ" panose="020B0604030504040204" pitchFamily="50" charset="-128"/>
              </a:rPr>
              <a:t>遺産分割協議は</a:t>
            </a:r>
            <a:r>
              <a:rPr lang="ja-JP" altLang="en-US" sz="1600" b="1" dirty="0">
                <a:solidFill>
                  <a:srgbClr val="FF0000"/>
                </a:solidFill>
                <a:latin typeface="メイリオ" panose="020B0604030504040204" pitchFamily="50" charset="-128"/>
                <a:ea typeface="メイリオ" panose="020B0604030504040204" pitchFamily="50" charset="-128"/>
              </a:rPr>
              <a:t>相続人全員一致</a:t>
            </a:r>
            <a:r>
              <a:rPr lang="ja-JP" altLang="en-US" sz="1600" dirty="0">
                <a:latin typeface="メイリオ" panose="020B0604030504040204" pitchFamily="50" charset="-128"/>
                <a:ea typeface="メイリオ" panose="020B0604030504040204" pitchFamily="50" charset="-128"/>
              </a:rPr>
              <a:t>によっておこなうため、認知症の方が</a:t>
            </a:r>
            <a:r>
              <a:rPr lang="ja-JP" altLang="en-US" sz="1600" b="1" dirty="0">
                <a:solidFill>
                  <a:srgbClr val="FF0000"/>
                </a:solidFill>
                <a:latin typeface="メイリオ" panose="020B0604030504040204" pitchFamily="50" charset="-128"/>
                <a:ea typeface="メイリオ" panose="020B0604030504040204" pitchFamily="50" charset="-128"/>
              </a:rPr>
              <a:t>遺産分割</a:t>
            </a:r>
            <a:r>
              <a:rPr lang="ja-JP" altLang="en-US" sz="1600" dirty="0">
                <a:latin typeface="メイリオ" panose="020B0604030504040204" pitchFamily="50" charset="-128"/>
                <a:ea typeface="メイリオ" panose="020B0604030504040204" pitchFamily="50" charset="-128"/>
              </a:rPr>
              <a:t>に参加できないと、相続手続きができなくなってしまいます。</a:t>
            </a:r>
            <a:endParaRPr lang="en-US" altLang="ja-JP" sz="1600" dirty="0">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l"/>
            </a:pPr>
            <a:r>
              <a:rPr lang="ja-JP" altLang="en-US" sz="1600" dirty="0">
                <a:latin typeface="メイリオ" panose="020B0604030504040204" pitchFamily="50" charset="-128"/>
                <a:ea typeface="メイリオ" panose="020B0604030504040204" pitchFamily="50" charset="-128"/>
              </a:rPr>
              <a:t>生前贈与や不動産活用などの</a:t>
            </a:r>
            <a:r>
              <a:rPr lang="ja-JP" altLang="en-US" sz="1600" b="1" dirty="0">
                <a:solidFill>
                  <a:srgbClr val="FF0000"/>
                </a:solidFill>
                <a:latin typeface="メイリオ" panose="020B0604030504040204" pitchFamily="50" charset="-128"/>
                <a:ea typeface="メイリオ" panose="020B0604030504040204" pitchFamily="50" charset="-128"/>
              </a:rPr>
              <a:t>相続税対策</a:t>
            </a:r>
            <a:r>
              <a:rPr lang="ja-JP" altLang="en-US" sz="1600" dirty="0">
                <a:latin typeface="メイリオ" panose="020B0604030504040204" pitchFamily="50" charset="-128"/>
                <a:ea typeface="メイリオ" panose="020B0604030504040204" pitchFamily="50" charset="-128"/>
              </a:rPr>
              <a:t>ができなくなります。不動産、有価証券、現金・貯金の構成やあり方を見直すには</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使用・収益・処分</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といった</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意思能力</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を伴う処理が必須となります。</a:t>
            </a:r>
          </a:p>
        </p:txBody>
      </p:sp>
      <p:sp>
        <p:nvSpPr>
          <p:cNvPr id="3" name="タイトル 2">
            <a:extLst>
              <a:ext uri="{FF2B5EF4-FFF2-40B4-BE49-F238E27FC236}">
                <a16:creationId xmlns:a16="http://schemas.microsoft.com/office/drawing/2014/main" id="{729A3704-0393-423E-8A12-054582AC90CE}"/>
              </a:ext>
            </a:extLst>
          </p:cNvPr>
          <p:cNvSpPr>
            <a:spLocks noGrp="1"/>
          </p:cNvSpPr>
          <p:nvPr>
            <p:ph type="title"/>
          </p:nvPr>
        </p:nvSpPr>
        <p:spPr>
          <a:xfrm>
            <a:off x="899206" y="266700"/>
            <a:ext cx="9221787" cy="633490"/>
          </a:xfrm>
        </p:spPr>
        <p:txBody>
          <a:bodyPr/>
          <a:lstStyle/>
          <a:p>
            <a:r>
              <a:rPr lang="ja-JP" altLang="en-US" dirty="0">
                <a:sym typeface="Meiryo"/>
              </a:rPr>
              <a:t>①認知症になると実行できない</a:t>
            </a:r>
            <a:br>
              <a:rPr lang="en-US" altLang="ja-JP" dirty="0">
                <a:sym typeface="Meiryo"/>
              </a:rPr>
            </a:br>
            <a:r>
              <a:rPr lang="ja-JP" altLang="en-US" dirty="0">
                <a:sym typeface="Meiryo"/>
              </a:rPr>
              <a:t> 「遺言」「贈与」「不動産売買」などの相続対策</a:t>
            </a:r>
            <a:endParaRPr lang="ja-JP" altLang="en-US" dirty="0"/>
          </a:p>
        </p:txBody>
      </p:sp>
      <p:sp>
        <p:nvSpPr>
          <p:cNvPr id="5" name="テキスト プレースホルダー 4">
            <a:extLst>
              <a:ext uri="{FF2B5EF4-FFF2-40B4-BE49-F238E27FC236}">
                <a16:creationId xmlns:a16="http://schemas.microsoft.com/office/drawing/2014/main" id="{E036E076-B723-40BD-A766-5A6934D79A41}"/>
              </a:ext>
            </a:extLst>
          </p:cNvPr>
          <p:cNvSpPr>
            <a:spLocks noGrp="1"/>
          </p:cNvSpPr>
          <p:nvPr>
            <p:ph type="body" sz="quarter" idx="10"/>
          </p:nvPr>
        </p:nvSpPr>
        <p:spPr>
          <a:xfrm>
            <a:off x="581705" y="976391"/>
            <a:ext cx="9539288" cy="841532"/>
          </a:xfrm>
        </p:spPr>
        <p:txBody>
          <a:bodyPr>
            <a:noAutofit/>
          </a:bodyPr>
          <a:lstStyle/>
          <a:p>
            <a:r>
              <a:rPr lang="en-US" altLang="ja-JP" dirty="0"/>
              <a:t>2030</a:t>
            </a:r>
            <a:r>
              <a:rPr lang="ja-JP" altLang="en-US" dirty="0"/>
              <a:t>年には、認知症により</a:t>
            </a:r>
            <a:r>
              <a:rPr lang="en-US" altLang="ja-JP" dirty="0"/>
              <a:t>200</a:t>
            </a:r>
            <a:r>
              <a:rPr lang="ja-JP" altLang="en-US" dirty="0"/>
              <a:t>兆円規模の金融資産が凍結する可能性があるといわれています。資産の凍結を防ぐためにも、</a:t>
            </a:r>
            <a:r>
              <a:rPr lang="ja-JP" altLang="en-US" b="1" dirty="0">
                <a:solidFill>
                  <a:srgbClr val="FF0000"/>
                </a:solidFill>
              </a:rPr>
              <a:t>専門家による対策</a:t>
            </a:r>
            <a:r>
              <a:rPr lang="ja-JP" altLang="en-US" dirty="0"/>
              <a:t>が急務となっています。</a:t>
            </a:r>
          </a:p>
          <a:p>
            <a:endParaRPr lang="ja-JP" altLang="en-US" dirty="0"/>
          </a:p>
        </p:txBody>
      </p:sp>
      <p:sp>
        <p:nvSpPr>
          <p:cNvPr id="21" name="四角形: 角を丸くする 20">
            <a:extLst>
              <a:ext uri="{FF2B5EF4-FFF2-40B4-BE49-F238E27FC236}">
                <a16:creationId xmlns:a16="http://schemas.microsoft.com/office/drawing/2014/main" id="{AE83C680-64EE-4562-B623-5F8AF9F04F35}"/>
              </a:ext>
            </a:extLst>
          </p:cNvPr>
          <p:cNvSpPr/>
          <p:nvPr/>
        </p:nvSpPr>
        <p:spPr bwMode="auto">
          <a:xfrm>
            <a:off x="808037" y="4872736"/>
            <a:ext cx="3880077" cy="431800"/>
          </a:xfrm>
          <a:prstGeom prst="roundRect">
            <a:avLst/>
          </a:prstGeom>
          <a:solidFill>
            <a:srgbClr val="E6E6E6"/>
          </a:solidFill>
          <a:ln w="28575">
            <a:solidFill>
              <a:srgbClr val="094122"/>
            </a:solid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pPr algn="ctr">
              <a:defRPr/>
            </a:pPr>
            <a:r>
              <a:rPr lang="ja-JP" altLang="en-US" sz="2000" b="1" dirty="0">
                <a:solidFill>
                  <a:srgbClr val="094122"/>
                </a:solidFill>
                <a:latin typeface="メイリオ" panose="020B0604030504040204" pitchFamily="50" charset="-128"/>
                <a:ea typeface="メイリオ" panose="020B0604030504040204" pitchFamily="50" charset="-128"/>
              </a:rPr>
              <a:t>認知症になるとできないこと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2" name="タイトル 1">
            <a:extLst>
              <a:ext uri="{FF2B5EF4-FFF2-40B4-BE49-F238E27FC236}">
                <a16:creationId xmlns:a16="http://schemas.microsoft.com/office/drawing/2014/main" id="{6C99210D-75BE-47D8-9AB7-DBC5F0C59AF6}"/>
              </a:ext>
            </a:extLst>
          </p:cNvPr>
          <p:cNvSpPr>
            <a:spLocks noGrp="1"/>
          </p:cNvSpPr>
          <p:nvPr>
            <p:ph type="title"/>
          </p:nvPr>
        </p:nvSpPr>
        <p:spPr>
          <a:xfrm>
            <a:off x="899206" y="266700"/>
            <a:ext cx="9221787" cy="633490"/>
          </a:xfrm>
        </p:spPr>
        <p:txBody>
          <a:bodyPr/>
          <a:lstStyle/>
          <a:p>
            <a:r>
              <a:rPr lang="ja-JP" altLang="en-US" dirty="0">
                <a:sym typeface="Meiryo"/>
              </a:rPr>
              <a:t>②税務調査のターゲットにされる「名義預金」とは？</a:t>
            </a:r>
            <a:endParaRPr lang="ja-JP" altLang="en-US" dirty="0"/>
          </a:p>
        </p:txBody>
      </p:sp>
      <p:sp>
        <p:nvSpPr>
          <p:cNvPr id="4" name="テキスト プレースホルダー 3">
            <a:extLst>
              <a:ext uri="{FF2B5EF4-FFF2-40B4-BE49-F238E27FC236}">
                <a16:creationId xmlns:a16="http://schemas.microsoft.com/office/drawing/2014/main" id="{04275BE8-4EA1-460E-B395-4B8D4ED9B254}"/>
              </a:ext>
            </a:extLst>
          </p:cNvPr>
          <p:cNvSpPr>
            <a:spLocks noGrp="1"/>
          </p:cNvSpPr>
          <p:nvPr>
            <p:ph type="body" sz="quarter" idx="10"/>
          </p:nvPr>
        </p:nvSpPr>
        <p:spPr>
          <a:xfrm>
            <a:off x="581705" y="976390"/>
            <a:ext cx="9539288" cy="1813109"/>
          </a:xfrm>
        </p:spPr>
        <p:txBody>
          <a:bodyPr>
            <a:noAutofit/>
          </a:bodyPr>
          <a:lstStyle/>
          <a:p>
            <a:pPr algn="l"/>
            <a:r>
              <a:rPr lang="ja-JP" altLang="en-US" dirty="0"/>
              <a:t>口座の名義人と、実際のお金の所有者が違う預金のことを「名義預金」と言います。</a:t>
            </a:r>
            <a:br>
              <a:rPr lang="en-US" altLang="ja-JP" dirty="0"/>
            </a:br>
            <a:r>
              <a:rPr lang="ja-JP" altLang="en-US" dirty="0"/>
              <a:t>両親や祖父母が、子どもや孫名義の口座を作り預金する場合などがよくある事例です。</a:t>
            </a:r>
            <a:br>
              <a:rPr lang="en-US" altLang="ja-JP" dirty="0"/>
            </a:br>
            <a:r>
              <a:rPr lang="ja-JP" altLang="en-US" dirty="0"/>
              <a:t>ですが、誰かに財産を譲ることは贈与となりますので、贈与のルールを守らないといけません。口座の管理の仕方によっては、のちに名義預金とみなされてしまう可能性があります。名義預金とみなされる５つのケースを紹介します</a:t>
            </a:r>
            <a:endParaRPr lang="en-US" altLang="zh-CN" dirty="0"/>
          </a:p>
        </p:txBody>
      </p:sp>
      <p:sp>
        <p:nvSpPr>
          <p:cNvPr id="5" name="テキスト ボックス 15">
            <a:extLst>
              <a:ext uri="{FF2B5EF4-FFF2-40B4-BE49-F238E27FC236}">
                <a16:creationId xmlns:a16="http://schemas.microsoft.com/office/drawing/2014/main" id="{16F8185D-7870-40DE-8D77-16601E287EAE}"/>
              </a:ext>
            </a:extLst>
          </p:cNvPr>
          <p:cNvSpPr txBox="1">
            <a:spLocks noChangeArrowheads="1"/>
          </p:cNvSpPr>
          <p:nvPr/>
        </p:nvSpPr>
        <p:spPr bwMode="auto">
          <a:xfrm>
            <a:off x="1074669" y="4009727"/>
            <a:ext cx="9046324" cy="219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00025" indent="-200025" defTabSz="755650">
              <a:lnSpc>
                <a:spcPct val="90000"/>
              </a:lnSpc>
              <a:spcBef>
                <a:spcPts val="875"/>
              </a:spcBef>
              <a:buFont typeface="Arial" panose="020B0604020202020204" pitchFamily="34" charset="0"/>
              <a:buChar char="•"/>
              <a:defRPr kumimoji="1" sz="2400">
                <a:solidFill>
                  <a:schemeClr val="tx1"/>
                </a:solidFill>
                <a:latin typeface="游ゴシック" panose="020B0400000000000000" pitchFamily="50" charset="-128"/>
              </a:defRPr>
            </a:lvl1pPr>
            <a:lvl2pPr marL="566738" indent="-188913" defTabSz="755650">
              <a:lnSpc>
                <a:spcPct val="90000"/>
              </a:lnSpc>
              <a:spcBef>
                <a:spcPts val="438"/>
              </a:spcBef>
              <a:buFont typeface="Arial" panose="020B0604020202020204" pitchFamily="34" charset="0"/>
              <a:buChar char="•"/>
              <a:defRPr kumimoji="1" sz="2100">
                <a:solidFill>
                  <a:schemeClr val="tx1"/>
                </a:solidFill>
                <a:latin typeface="游ゴシック" panose="020B0400000000000000" pitchFamily="50" charset="-128"/>
              </a:defRPr>
            </a:lvl2pPr>
            <a:lvl3pPr marL="944563" indent="-188913" defTabSz="755650">
              <a:lnSpc>
                <a:spcPct val="90000"/>
              </a:lnSpc>
              <a:spcBef>
                <a:spcPts val="438"/>
              </a:spcBef>
              <a:buFont typeface="Arial" panose="020B0604020202020204" pitchFamily="34" charset="0"/>
              <a:buChar char="•"/>
              <a:defRPr kumimoji="1" sz="1700">
                <a:solidFill>
                  <a:schemeClr val="tx1"/>
                </a:solidFill>
                <a:latin typeface="游ゴシック" panose="020B0400000000000000" pitchFamily="50" charset="-128"/>
              </a:defRPr>
            </a:lvl3pPr>
            <a:lvl4pPr marL="1322388"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4pPr>
            <a:lvl5pPr marL="1700213"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5pPr>
            <a:lvl6pPr marL="21574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6pPr>
            <a:lvl7pPr marL="26146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7pPr>
            <a:lvl8pPr marL="30718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8pPr>
            <a:lvl9pPr marL="35290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9pPr>
          </a:lstStyle>
          <a:p>
            <a:pPr marL="457200" indent="-457200" eaLnBrk="1" hangingPunct="1">
              <a:lnSpc>
                <a:spcPct val="100000"/>
              </a:lnSpc>
              <a:spcBef>
                <a:spcPts val="825"/>
              </a:spcBef>
              <a:buFont typeface="+mj-ea"/>
              <a:buAutoNum type="circleNumDbPlain"/>
            </a:pPr>
            <a:r>
              <a:rPr kumimoji="0" lang="ja-JP" altLang="en-US" sz="2200" b="1" dirty="0">
                <a:latin typeface="メイリオ" panose="020B0604030504040204" pitchFamily="50" charset="-128"/>
                <a:ea typeface="メイリオ" panose="020B0604030504040204" pitchFamily="50" charset="-128"/>
              </a:rPr>
              <a:t>預金口座があることを口座の名義人</a:t>
            </a:r>
            <a:r>
              <a:rPr kumimoji="0" lang="ja-JP" altLang="en-US" sz="1800" dirty="0">
                <a:latin typeface="メイリオ" panose="020B0604030504040204" pitchFamily="50" charset="-128"/>
                <a:ea typeface="メイリオ" panose="020B0604030504040204" pitchFamily="50" charset="-128"/>
              </a:rPr>
              <a:t>（子どもや孫など）</a:t>
            </a:r>
            <a:r>
              <a:rPr kumimoji="0" lang="ja-JP" altLang="en-US" sz="2200" b="1" dirty="0">
                <a:latin typeface="メイリオ" panose="020B0604030504040204" pitchFamily="50" charset="-128"/>
                <a:ea typeface="メイリオ" panose="020B0604030504040204" pitchFamily="50" charset="-128"/>
              </a:rPr>
              <a:t>が知らない</a:t>
            </a:r>
          </a:p>
          <a:p>
            <a:pPr marL="457200" indent="-457200" eaLnBrk="1" hangingPunct="1">
              <a:lnSpc>
                <a:spcPct val="100000"/>
              </a:lnSpc>
              <a:spcBef>
                <a:spcPts val="825"/>
              </a:spcBef>
              <a:buFont typeface="+mj-ea"/>
              <a:buAutoNum type="circleNumDbPlain"/>
            </a:pPr>
            <a:r>
              <a:rPr kumimoji="0" lang="ja-JP" altLang="en-US" sz="2200" b="1" dirty="0">
                <a:latin typeface="メイリオ" panose="020B0604030504040204" pitchFamily="50" charset="-128"/>
                <a:ea typeface="メイリオ" panose="020B0604030504040204" pitchFamily="50" charset="-128"/>
              </a:rPr>
              <a:t>通帳と印鑑を口座の名義人</a:t>
            </a:r>
            <a:r>
              <a:rPr kumimoji="0" lang="ja-JP" altLang="en-US" sz="1800" dirty="0">
                <a:latin typeface="メイリオ" panose="020B0604030504040204" pitchFamily="50" charset="-128"/>
                <a:ea typeface="メイリオ" panose="020B0604030504040204" pitchFamily="50" charset="-128"/>
              </a:rPr>
              <a:t>（子どもや孫など）</a:t>
            </a:r>
            <a:r>
              <a:rPr kumimoji="0" lang="ja-JP" altLang="en-US" sz="2200" b="1" dirty="0">
                <a:latin typeface="メイリオ" panose="020B0604030504040204" pitchFamily="50" charset="-128"/>
                <a:ea typeface="メイリオ" panose="020B0604030504040204" pitchFamily="50" charset="-128"/>
              </a:rPr>
              <a:t>が所持していない</a:t>
            </a:r>
          </a:p>
          <a:p>
            <a:pPr marL="457200" indent="-457200" eaLnBrk="1" hangingPunct="1">
              <a:lnSpc>
                <a:spcPct val="100000"/>
              </a:lnSpc>
              <a:spcBef>
                <a:spcPts val="825"/>
              </a:spcBef>
              <a:buFont typeface="+mj-ea"/>
              <a:buAutoNum type="circleNumDbPlain"/>
            </a:pPr>
            <a:r>
              <a:rPr kumimoji="0" lang="ja-JP" altLang="en-US" sz="2200" b="1" dirty="0">
                <a:latin typeface="メイリオ" panose="020B0604030504040204" pitchFamily="50" charset="-128"/>
                <a:ea typeface="メイリオ" panose="020B0604030504040204" pitchFamily="50" charset="-128"/>
              </a:rPr>
              <a:t>口座開設時の届印が口座の名義人</a:t>
            </a:r>
            <a:r>
              <a:rPr kumimoji="0" lang="ja-JP" altLang="en-US" sz="1800" dirty="0">
                <a:latin typeface="メイリオ" panose="020B0604030504040204" pitchFamily="50" charset="-128"/>
                <a:ea typeface="メイリオ" panose="020B0604030504040204" pitchFamily="50" charset="-128"/>
              </a:rPr>
              <a:t>（子どもや孫など）</a:t>
            </a:r>
            <a:r>
              <a:rPr kumimoji="0" lang="ja-JP" altLang="en-US" sz="2200" b="1" dirty="0">
                <a:latin typeface="メイリオ" panose="020B0604030504040204" pitchFamily="50" charset="-128"/>
                <a:ea typeface="メイリオ" panose="020B0604030504040204" pitchFamily="50" charset="-128"/>
              </a:rPr>
              <a:t>の印鑑ではない</a:t>
            </a:r>
          </a:p>
          <a:p>
            <a:pPr marL="457200" indent="-457200" eaLnBrk="1" hangingPunct="1">
              <a:lnSpc>
                <a:spcPct val="100000"/>
              </a:lnSpc>
              <a:spcBef>
                <a:spcPts val="825"/>
              </a:spcBef>
              <a:buFont typeface="+mj-ea"/>
              <a:buAutoNum type="circleNumDbPlain"/>
            </a:pPr>
            <a:r>
              <a:rPr kumimoji="0" lang="ja-JP" altLang="en-US" sz="2200" b="1" dirty="0">
                <a:latin typeface="メイリオ" panose="020B0604030504040204" pitchFamily="50" charset="-128"/>
                <a:ea typeface="メイリオ" panose="020B0604030504040204" pitchFamily="50" charset="-128"/>
              </a:rPr>
              <a:t>収入がないのに多額の預金がある</a:t>
            </a:r>
          </a:p>
          <a:p>
            <a:pPr marL="457200" indent="-457200" eaLnBrk="1" hangingPunct="1">
              <a:lnSpc>
                <a:spcPct val="100000"/>
              </a:lnSpc>
              <a:spcBef>
                <a:spcPts val="825"/>
              </a:spcBef>
              <a:buFont typeface="+mj-ea"/>
              <a:buAutoNum type="circleNumDbPlain"/>
            </a:pPr>
            <a:r>
              <a:rPr kumimoji="0" lang="ja-JP" altLang="en-US" sz="2200" b="1" dirty="0">
                <a:latin typeface="メイリオ" panose="020B0604030504040204" pitchFamily="50" charset="-128"/>
                <a:ea typeface="メイリオ" panose="020B0604030504040204" pitchFamily="50" charset="-128"/>
              </a:rPr>
              <a:t>贈与税の対象なのに申告・納税をしていない</a:t>
            </a:r>
            <a:endParaRPr kumimoji="0" lang="en-US" altLang="ja-JP" sz="2200" b="1" dirty="0">
              <a:latin typeface="メイリオ" panose="020B0604030504040204" pitchFamily="50" charset="-128"/>
              <a:ea typeface="メイリオ" panose="020B0604030504040204" pitchFamily="50" charset="-128"/>
            </a:endParaRPr>
          </a:p>
        </p:txBody>
      </p:sp>
      <p:sp>
        <p:nvSpPr>
          <p:cNvPr id="14" name="四角形: 角を丸くする 13">
            <a:extLst>
              <a:ext uri="{FF2B5EF4-FFF2-40B4-BE49-F238E27FC236}">
                <a16:creationId xmlns:a16="http://schemas.microsoft.com/office/drawing/2014/main" id="{D1981FCE-353F-4945-AEDB-6A94B8817187}"/>
              </a:ext>
            </a:extLst>
          </p:cNvPr>
          <p:cNvSpPr/>
          <p:nvPr/>
        </p:nvSpPr>
        <p:spPr bwMode="auto">
          <a:xfrm>
            <a:off x="808037" y="3391260"/>
            <a:ext cx="5316991" cy="431800"/>
          </a:xfrm>
          <a:prstGeom prst="roundRect">
            <a:avLst/>
          </a:prstGeom>
          <a:solidFill>
            <a:srgbClr val="E6E6E6"/>
          </a:solidFill>
          <a:ln w="28575">
            <a:solidFill>
              <a:srgbClr val="094122"/>
            </a:solid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pPr algn="ctr">
              <a:defRPr/>
            </a:pPr>
            <a:r>
              <a:rPr lang="ja-JP" altLang="en-US" sz="2000" b="1">
                <a:solidFill>
                  <a:srgbClr val="094122"/>
                </a:solidFill>
                <a:latin typeface="メイリオ" panose="020B0604030504040204" pitchFamily="50" charset="-128"/>
                <a:ea typeface="メイリオ" panose="020B0604030504040204" pitchFamily="50" charset="-128"/>
              </a:rPr>
              <a:t>名義預金とみなされてしまう</a:t>
            </a:r>
            <a:r>
              <a:rPr lang="en-US" altLang="ja-JP" sz="2000" b="1">
                <a:solidFill>
                  <a:srgbClr val="094122"/>
                </a:solidFill>
                <a:latin typeface="メイリオ" panose="020B0604030504040204" pitchFamily="50" charset="-128"/>
                <a:ea typeface="メイリオ" panose="020B0604030504040204" pitchFamily="50" charset="-128"/>
              </a:rPr>
              <a:t>5</a:t>
            </a:r>
            <a:r>
              <a:rPr lang="ja-JP" altLang="en-US" sz="2000" b="1">
                <a:solidFill>
                  <a:srgbClr val="094122"/>
                </a:solidFill>
                <a:latin typeface="メイリオ" panose="020B0604030504040204" pitchFamily="50" charset="-128"/>
                <a:ea typeface="メイリオ" panose="020B0604030504040204" pitchFamily="50" charset="-128"/>
              </a:rPr>
              <a:t>つのケース</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8" name="正方形/長方形 7">
            <a:extLst>
              <a:ext uri="{FF2B5EF4-FFF2-40B4-BE49-F238E27FC236}">
                <a16:creationId xmlns:a16="http://schemas.microsoft.com/office/drawing/2014/main" id="{4A47C941-5DB6-438E-8554-7C3FE785C881}"/>
              </a:ext>
            </a:extLst>
          </p:cNvPr>
          <p:cNvSpPr/>
          <p:nvPr/>
        </p:nvSpPr>
        <p:spPr>
          <a:xfrm>
            <a:off x="739908" y="4402756"/>
            <a:ext cx="2144486" cy="20968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2AD95870-8A5E-4CF2-976E-743379306D53}"/>
              </a:ext>
            </a:extLst>
          </p:cNvPr>
          <p:cNvSpPr>
            <a:spLocks noGrp="1"/>
          </p:cNvSpPr>
          <p:nvPr>
            <p:ph type="title"/>
          </p:nvPr>
        </p:nvSpPr>
        <p:spPr>
          <a:xfrm>
            <a:off x="899206" y="266700"/>
            <a:ext cx="9221787" cy="633490"/>
          </a:xfrm>
        </p:spPr>
        <p:txBody>
          <a:bodyPr/>
          <a:lstStyle/>
          <a:p>
            <a:r>
              <a:rPr lang="ja-JP" altLang="en-US" dirty="0">
                <a:sym typeface="Meiryo"/>
              </a:rPr>
              <a:t>③相続財産のほとんどが不動産の場合は要注意</a:t>
            </a:r>
            <a:endParaRPr lang="ja-JP" altLang="en-US" dirty="0"/>
          </a:p>
        </p:txBody>
      </p:sp>
      <p:sp>
        <p:nvSpPr>
          <p:cNvPr id="4" name="テキスト プレースホルダー 3">
            <a:extLst>
              <a:ext uri="{FF2B5EF4-FFF2-40B4-BE49-F238E27FC236}">
                <a16:creationId xmlns:a16="http://schemas.microsoft.com/office/drawing/2014/main" id="{FF637324-AD21-4A5D-8743-4BC79CF70ACA}"/>
              </a:ext>
            </a:extLst>
          </p:cNvPr>
          <p:cNvSpPr>
            <a:spLocks noGrp="1"/>
          </p:cNvSpPr>
          <p:nvPr>
            <p:ph type="body" sz="quarter" idx="10"/>
          </p:nvPr>
        </p:nvSpPr>
        <p:spPr>
          <a:xfrm>
            <a:off x="581705" y="976391"/>
            <a:ext cx="9539288" cy="1689820"/>
          </a:xfrm>
        </p:spPr>
        <p:txBody>
          <a:bodyPr>
            <a:noAutofit/>
          </a:bodyPr>
          <a:lstStyle/>
          <a:p>
            <a:r>
              <a:rPr lang="ja-JP" altLang="en-US" dirty="0"/>
              <a:t>普段は仲のよい家族であっても、相続によって揉めてしまうケースは多くあります。財産が少なければ揉めないというわけではありません。不動産のように、分けにくい財産を持っている場合には、分割の際に揉めてしまったり、共有名義にしたことで後々揉めたりすることもあります。揉めごとを避けるためには、生前から家族に自分の思いを伝えておく、遺言書を作成しておく、分割しやすい預貯金を作っておくなどの対策が必要です。</a:t>
            </a:r>
            <a:endParaRPr lang="en-US" altLang="zh-CN" dirty="0"/>
          </a:p>
        </p:txBody>
      </p:sp>
      <p:pic>
        <p:nvPicPr>
          <p:cNvPr id="6" name="図 2" descr="テキスト, 標識 が含まれている画像&#10;&#10;非常に高い精度で生成された説明">
            <a:extLst>
              <a:ext uri="{FF2B5EF4-FFF2-40B4-BE49-F238E27FC236}">
                <a16:creationId xmlns:a16="http://schemas.microsoft.com/office/drawing/2014/main" id="{F49BF11B-1581-48FA-8D3A-24D74B2276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1083" y="2971898"/>
            <a:ext cx="3849849" cy="21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41344058-3C7E-4C5F-A3A5-A3E58B094C0B}"/>
              </a:ext>
            </a:extLst>
          </p:cNvPr>
          <p:cNvSpPr/>
          <p:nvPr/>
        </p:nvSpPr>
        <p:spPr>
          <a:xfrm>
            <a:off x="739908" y="3295946"/>
            <a:ext cx="4111492" cy="20968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2">
            <a:extLst>
              <a:ext uri="{FF2B5EF4-FFF2-40B4-BE49-F238E27FC236}">
                <a16:creationId xmlns:a16="http://schemas.microsoft.com/office/drawing/2014/main" id="{89A1A060-9F7D-43B6-B80B-CB5ACE69CF47}"/>
              </a:ext>
            </a:extLst>
          </p:cNvPr>
          <p:cNvSpPr txBox="1">
            <a:spLocks noChangeArrowheads="1"/>
          </p:cNvSpPr>
          <p:nvPr/>
        </p:nvSpPr>
        <p:spPr>
          <a:xfrm>
            <a:off x="581705" y="2433636"/>
            <a:ext cx="6598028" cy="2362900"/>
          </a:xfrm>
          <a:prstGeom prst="rect">
            <a:avLst/>
          </a:prstGeom>
          <a:noFill/>
          <a:ln>
            <a:noFill/>
          </a:ln>
        </p:spPr>
        <p:txBody>
          <a:bodyPr spcFirstLastPara="1" wrap="square" lIns="91425" tIns="45700" rIns="91425" bIns="45700" rtlCol="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defTabSz="755957">
              <a:lnSpc>
                <a:spcPct val="100000"/>
              </a:lnSpc>
              <a:spcBef>
                <a:spcPts val="0"/>
              </a:spcBef>
              <a:buFont typeface="Wingdings 2" panose="05020102010507070707" pitchFamily="18" charset="2"/>
              <a:buNone/>
              <a:defRPr/>
            </a:pPr>
            <a:endParaRPr lang="en-US" altLang="ja-JP" sz="2000" b="1" dirty="0"/>
          </a:p>
          <a:p>
            <a:pPr marL="0" indent="0" defTabSz="755957">
              <a:lnSpc>
                <a:spcPct val="100000"/>
              </a:lnSpc>
              <a:spcBef>
                <a:spcPts val="0"/>
              </a:spcBef>
              <a:buFont typeface="Wingdings 2" panose="05020102010507070707" pitchFamily="18" charset="2"/>
              <a:buNone/>
              <a:defRPr/>
            </a:pPr>
            <a:r>
              <a:rPr lang="ja-JP" altLang="en-US" sz="2400" b="1" dirty="0"/>
              <a:t>家庭裁判所で取り扱われている</a:t>
            </a:r>
            <a:endParaRPr lang="en-US" altLang="ja-JP" sz="2400" b="1" dirty="0"/>
          </a:p>
          <a:p>
            <a:pPr marL="0" indent="0" defTabSz="755957">
              <a:lnSpc>
                <a:spcPct val="100000"/>
              </a:lnSpc>
              <a:spcBef>
                <a:spcPts val="0"/>
              </a:spcBef>
              <a:buFont typeface="Wingdings 2" panose="05020102010507070707" pitchFamily="18" charset="2"/>
              <a:buNone/>
              <a:defRPr/>
            </a:pPr>
            <a:r>
              <a:rPr lang="ja-JP" altLang="en-US" sz="2400" b="1" dirty="0">
                <a:solidFill>
                  <a:srgbClr val="FF0000"/>
                </a:solidFill>
              </a:rPr>
              <a:t>遺産分割事件は毎年</a:t>
            </a:r>
            <a:r>
              <a:rPr lang="en-US" altLang="ja-JP" sz="2400" b="1" dirty="0">
                <a:solidFill>
                  <a:srgbClr val="FF0000"/>
                </a:solidFill>
              </a:rPr>
              <a:t>1</a:t>
            </a:r>
            <a:r>
              <a:rPr lang="ja-JP" altLang="en-US" sz="2400" b="1" dirty="0">
                <a:solidFill>
                  <a:srgbClr val="FF0000"/>
                </a:solidFill>
              </a:rPr>
              <a:t>万件以上</a:t>
            </a:r>
            <a:endParaRPr lang="en-US" altLang="ja-JP" sz="2400" b="1" dirty="0">
              <a:solidFill>
                <a:srgbClr val="FF0000"/>
              </a:solidFill>
            </a:endParaRPr>
          </a:p>
          <a:p>
            <a:pPr marL="0" indent="0" defTabSz="755957">
              <a:lnSpc>
                <a:spcPct val="100000"/>
              </a:lnSpc>
              <a:spcBef>
                <a:spcPts val="0"/>
              </a:spcBef>
              <a:buFont typeface="Wingdings 2" panose="05020102010507070707" pitchFamily="18" charset="2"/>
              <a:buNone/>
              <a:defRPr/>
            </a:pPr>
            <a:r>
              <a:rPr lang="ja-JP" altLang="en-US" sz="2400" b="1" dirty="0"/>
              <a:t>（</a:t>
            </a:r>
            <a:r>
              <a:rPr lang="en-US" altLang="ja-JP" sz="2400" b="1" dirty="0"/>
              <a:t>2022</a:t>
            </a:r>
            <a:r>
              <a:rPr lang="ja-JP" altLang="en-US" sz="2400" b="1" dirty="0"/>
              <a:t>年は</a:t>
            </a:r>
            <a:r>
              <a:rPr lang="en-US" altLang="ja-JP" sz="2400" b="1" dirty="0"/>
              <a:t>12,981</a:t>
            </a:r>
            <a:r>
              <a:rPr lang="ja-JP" altLang="en-US" sz="2400" b="1" dirty="0"/>
              <a:t>件）</a:t>
            </a:r>
            <a:endParaRPr lang="en-US" altLang="ja-JP" sz="2400" b="1" dirty="0"/>
          </a:p>
          <a:p>
            <a:pPr marL="0" indent="0" defTabSz="755957">
              <a:lnSpc>
                <a:spcPct val="100000"/>
              </a:lnSpc>
              <a:spcBef>
                <a:spcPts val="0"/>
              </a:spcBef>
              <a:buFont typeface="Wingdings 2" panose="05020102010507070707" pitchFamily="18" charset="2"/>
              <a:buNone/>
              <a:defRPr/>
            </a:pPr>
            <a:r>
              <a:rPr lang="ja-JP" altLang="en-US" sz="2400" b="1" dirty="0"/>
              <a:t>持ち込まれている相談件数はその約</a:t>
            </a:r>
            <a:r>
              <a:rPr lang="en-US" altLang="ja-JP" sz="2400" b="1" dirty="0"/>
              <a:t>10</a:t>
            </a:r>
            <a:r>
              <a:rPr lang="ja-JP" altLang="en-US" sz="2400" b="1" dirty="0"/>
              <a:t>倍で</a:t>
            </a:r>
            <a:endParaRPr lang="en-US" altLang="ja-JP" sz="2400" b="1" dirty="0"/>
          </a:p>
          <a:p>
            <a:pPr marL="0" indent="0" defTabSz="755957">
              <a:lnSpc>
                <a:spcPct val="100000"/>
              </a:lnSpc>
              <a:spcBef>
                <a:spcPts val="0"/>
              </a:spcBef>
              <a:buFont typeface="Wingdings 2" panose="05020102010507070707" pitchFamily="18" charset="2"/>
              <a:buNone/>
              <a:defRPr/>
            </a:pPr>
            <a:r>
              <a:rPr lang="ja-JP" altLang="en-US" sz="2400" b="1" dirty="0">
                <a:solidFill>
                  <a:srgbClr val="FF0000"/>
                </a:solidFill>
              </a:rPr>
              <a:t>毎年</a:t>
            </a:r>
            <a:r>
              <a:rPr lang="en-US" altLang="ja-JP" sz="2400" b="1" dirty="0">
                <a:solidFill>
                  <a:srgbClr val="FF0000"/>
                </a:solidFill>
              </a:rPr>
              <a:t>10</a:t>
            </a:r>
            <a:r>
              <a:rPr lang="ja-JP" altLang="en-US" sz="2400" b="1" dirty="0">
                <a:solidFill>
                  <a:srgbClr val="FF0000"/>
                </a:solidFill>
              </a:rPr>
              <a:t>万件以上</a:t>
            </a:r>
            <a:endParaRPr lang="en-US" altLang="ja-JP" sz="2400" b="1" dirty="0">
              <a:solidFill>
                <a:srgbClr val="FF0000"/>
              </a:solidFill>
            </a:endParaRPr>
          </a:p>
        </p:txBody>
      </p:sp>
      <p:sp>
        <p:nvSpPr>
          <p:cNvPr id="10" name="正方形/長方形 9">
            <a:extLst>
              <a:ext uri="{FF2B5EF4-FFF2-40B4-BE49-F238E27FC236}">
                <a16:creationId xmlns:a16="http://schemas.microsoft.com/office/drawing/2014/main" id="{1869D502-E21E-49EC-9F32-39CC3F3D0B7A}"/>
              </a:ext>
            </a:extLst>
          </p:cNvPr>
          <p:cNvSpPr/>
          <p:nvPr/>
        </p:nvSpPr>
        <p:spPr>
          <a:xfrm>
            <a:off x="581025" y="5491584"/>
            <a:ext cx="9678188" cy="155738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四角形: 角を丸くする 10">
            <a:extLst>
              <a:ext uri="{FF2B5EF4-FFF2-40B4-BE49-F238E27FC236}">
                <a16:creationId xmlns:a16="http://schemas.microsoft.com/office/drawing/2014/main" id="{A99EFA8D-4A38-4B2F-8BDA-D2B24A9FDD6B}"/>
              </a:ext>
            </a:extLst>
          </p:cNvPr>
          <p:cNvSpPr/>
          <p:nvPr/>
        </p:nvSpPr>
        <p:spPr bwMode="auto">
          <a:xfrm>
            <a:off x="808038" y="4988480"/>
            <a:ext cx="2519954" cy="431800"/>
          </a:xfrm>
          <a:prstGeom prst="roundRect">
            <a:avLst/>
          </a:prstGeom>
          <a:solidFill>
            <a:srgbClr val="E6E6E6"/>
          </a:solidFill>
          <a:ln w="28575">
            <a:solidFill>
              <a:srgbClr val="094122"/>
            </a:solid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pPr algn="ctr">
              <a:defRPr/>
            </a:pPr>
            <a:r>
              <a:rPr lang="ja-JP" altLang="en-US" sz="2000" b="1" dirty="0">
                <a:solidFill>
                  <a:srgbClr val="094122"/>
                </a:solidFill>
                <a:latin typeface="メイリオ" panose="020B0604030504040204" pitchFamily="50" charset="-128"/>
                <a:ea typeface="メイリオ" panose="020B0604030504040204" pitchFamily="50" charset="-128"/>
              </a:rPr>
              <a:t>相続登記の義務化</a:t>
            </a:r>
          </a:p>
        </p:txBody>
      </p:sp>
      <p:sp>
        <p:nvSpPr>
          <p:cNvPr id="3" name="テキスト ボックス 2">
            <a:extLst>
              <a:ext uri="{FF2B5EF4-FFF2-40B4-BE49-F238E27FC236}">
                <a16:creationId xmlns:a16="http://schemas.microsoft.com/office/drawing/2014/main" id="{2B2D4E32-8CC3-4595-99AD-6968B09E6E11}"/>
              </a:ext>
            </a:extLst>
          </p:cNvPr>
          <p:cNvSpPr txBox="1"/>
          <p:nvPr/>
        </p:nvSpPr>
        <p:spPr>
          <a:xfrm>
            <a:off x="903086" y="5592342"/>
            <a:ext cx="8901138" cy="1477328"/>
          </a:xfrm>
          <a:prstGeom prst="rect">
            <a:avLst/>
          </a:prstGeom>
          <a:noFill/>
        </p:spPr>
        <p:txBody>
          <a:bodyPr wrap="square" rtlCol="0">
            <a:spAutoFit/>
          </a:bodyPr>
          <a:lstStyle/>
          <a:p>
            <a:r>
              <a:rPr kumimoji="1" lang="en-US" altLang="ja-JP" sz="1800" dirty="0">
                <a:solidFill>
                  <a:srgbClr val="FF0000"/>
                </a:solidFill>
                <a:latin typeface="メイリオ" panose="020B0604030504040204" pitchFamily="50" charset="-128"/>
                <a:ea typeface="メイリオ" panose="020B0604030504040204" pitchFamily="50" charset="-128"/>
              </a:rPr>
              <a:t>2024</a:t>
            </a:r>
            <a:r>
              <a:rPr kumimoji="1" lang="ja-JP" altLang="en-US" sz="1800" dirty="0">
                <a:solidFill>
                  <a:srgbClr val="FF0000"/>
                </a:solidFill>
                <a:latin typeface="メイリオ" panose="020B0604030504040204" pitchFamily="50" charset="-128"/>
                <a:ea typeface="メイリオ" panose="020B0604030504040204" pitchFamily="50" charset="-128"/>
              </a:rPr>
              <a:t>年４月１日から相続登記が義務化されました。</a:t>
            </a:r>
            <a:endParaRPr kumimoji="1" lang="en-US" altLang="ja-JP" sz="1800" dirty="0">
              <a:solidFill>
                <a:srgbClr val="FF0000"/>
              </a:solidFill>
              <a:latin typeface="メイリオ" panose="020B0604030504040204" pitchFamily="50" charset="-128"/>
              <a:ea typeface="メイリオ" panose="020B0604030504040204" pitchFamily="50" charset="-128"/>
            </a:endParaRPr>
          </a:p>
          <a:p>
            <a:r>
              <a:rPr lang="ja-JP" altLang="en-US" sz="1800" dirty="0">
                <a:latin typeface="メイリオ" panose="020B0604030504040204" pitchFamily="50" charset="-128"/>
                <a:ea typeface="メイリオ" panose="020B0604030504040204" pitchFamily="50" charset="-128"/>
              </a:rPr>
              <a:t>相続や遺贈（相続人に対する遺贈に限ります）で不動産を取得した者は、相続の開始および所有権を取得したと知った日から３年以内に、相続登記を行うことが義務付けられました。正当な理由なしに相続登記の申請を行わなかった場合、</a:t>
            </a:r>
            <a:r>
              <a:rPr lang="en-US" altLang="ja-JP" sz="1800" dirty="0">
                <a:latin typeface="メイリオ" panose="020B0604030504040204" pitchFamily="50" charset="-128"/>
                <a:ea typeface="メイリオ" panose="020B0604030504040204" pitchFamily="50" charset="-128"/>
              </a:rPr>
              <a:t>10</a:t>
            </a:r>
            <a:r>
              <a:rPr lang="ja-JP" altLang="en-US" sz="1800" dirty="0">
                <a:latin typeface="メイリオ" panose="020B0604030504040204" pitchFamily="50" charset="-128"/>
                <a:ea typeface="メイリオ" panose="020B0604030504040204" pitchFamily="50" charset="-128"/>
              </a:rPr>
              <a:t>万円以下の過料が科される可能性があります。</a:t>
            </a:r>
            <a:endParaRPr kumimoji="1" lang="ja-JP" altLang="en-US" sz="1800" dirty="0">
              <a:latin typeface="メイリオ" panose="020B0604030504040204" pitchFamily="50" charset="-128"/>
              <a:ea typeface="メイリオ" panose="020B0604030504040204" pitchFamily="50"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3" name="Google Shape;59;p5">
            <a:extLst>
              <a:ext uri="{FF2B5EF4-FFF2-40B4-BE49-F238E27FC236}">
                <a16:creationId xmlns:a16="http://schemas.microsoft.com/office/drawing/2014/main" id="{96FF121C-6462-4210-A22C-5D796652DD58}"/>
              </a:ext>
            </a:extLst>
          </p:cNvPr>
          <p:cNvSpPr txBox="1">
            <a:spLocks/>
          </p:cNvSpPr>
          <p:nvPr/>
        </p:nvSpPr>
        <p:spPr>
          <a:xfrm>
            <a:off x="1" y="2641598"/>
            <a:ext cx="10691812" cy="2368441"/>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Meiryo"/>
              <a:buNone/>
              <a:defRPr sz="4400" b="0"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lnSpc>
                <a:spcPct val="120000"/>
              </a:lnSpc>
              <a:buClr>
                <a:schemeClr val="lt1"/>
              </a:buClr>
              <a:buFont typeface="Arial"/>
              <a:buNone/>
            </a:pPr>
            <a:r>
              <a:rPr lang="en-US" altLang="ja-JP" b="1" dirty="0">
                <a:solidFill>
                  <a:schemeClr val="lt1"/>
                </a:solidFill>
              </a:rPr>
              <a:t>【 </a:t>
            </a:r>
            <a:r>
              <a:rPr lang="ja-JP" altLang="en-US" b="1" dirty="0">
                <a:solidFill>
                  <a:schemeClr val="lt1"/>
                </a:solidFill>
              </a:rPr>
              <a:t>第４章 </a:t>
            </a:r>
            <a:r>
              <a:rPr lang="en-US" altLang="ja-JP" b="1" dirty="0">
                <a:solidFill>
                  <a:schemeClr val="lt1"/>
                </a:solidFill>
              </a:rPr>
              <a:t>】</a:t>
            </a:r>
          </a:p>
          <a:p>
            <a:pPr algn="ctr">
              <a:lnSpc>
                <a:spcPct val="100000"/>
              </a:lnSpc>
              <a:buClr>
                <a:schemeClr val="lt1"/>
              </a:buClr>
              <a:buFont typeface="Arial"/>
              <a:buNone/>
            </a:pPr>
            <a:r>
              <a:rPr lang="ja-JP" altLang="en-US" b="1" dirty="0">
                <a:solidFill>
                  <a:schemeClr val="lt1"/>
                </a:solidFill>
              </a:rPr>
              <a:t>節税だけではない、</a:t>
            </a:r>
            <a:endParaRPr lang="en-US" altLang="ja-JP" b="1" dirty="0">
              <a:solidFill>
                <a:schemeClr val="lt1"/>
              </a:solidFill>
            </a:endParaRPr>
          </a:p>
          <a:p>
            <a:pPr algn="ctr">
              <a:lnSpc>
                <a:spcPct val="100000"/>
              </a:lnSpc>
              <a:buClr>
                <a:schemeClr val="lt1"/>
              </a:buClr>
              <a:buFont typeface="Arial"/>
              <a:buNone/>
            </a:pPr>
            <a:r>
              <a:rPr lang="ja-JP" altLang="en-US" b="1" dirty="0">
                <a:solidFill>
                  <a:schemeClr val="lt1"/>
                </a:solidFill>
              </a:rPr>
              <a:t>失敗しない生前対策</a:t>
            </a:r>
            <a:endParaRPr lang="ja-JP"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5601F328-125C-4B49-9E0B-C51EE4C6D0B5}"/>
              </a:ext>
            </a:extLst>
          </p:cNvPr>
          <p:cNvSpPr txBox="1"/>
          <p:nvPr/>
        </p:nvSpPr>
        <p:spPr>
          <a:xfrm>
            <a:off x="899207" y="1855976"/>
            <a:ext cx="9043238" cy="1477328"/>
          </a:xfrm>
          <a:prstGeom prst="rect">
            <a:avLst/>
          </a:prstGeom>
          <a:noFill/>
        </p:spPr>
        <p:txBody>
          <a:bodyPr wrap="square">
            <a:spAutoFit/>
          </a:bodyPr>
          <a:lstStyle/>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財産の大小に関わらず、</a:t>
            </a:r>
            <a:r>
              <a:rPr lang="ja-JP" altLang="en-US" sz="1800" dirty="0">
                <a:solidFill>
                  <a:srgbClr val="FF0000"/>
                </a:solidFill>
                <a:latin typeface="メイリオ" panose="020B0604030504040204" pitchFamily="50" charset="-128"/>
                <a:ea typeface="メイリオ" panose="020B0604030504040204" pitchFamily="50" charset="-128"/>
              </a:rPr>
              <a:t>相続人による争い（争族）を防止する</a:t>
            </a:r>
            <a:r>
              <a:rPr lang="ja-JP" altLang="en-US" sz="1800" dirty="0">
                <a:latin typeface="メイリオ" panose="020B0604030504040204" pitchFamily="50" charset="-128"/>
                <a:ea typeface="メイリオ" panose="020B0604030504040204" pitchFamily="50" charset="-128"/>
              </a:rPr>
              <a:t>ためには、財産の分け方など、遺言書で被相続人の考えをしっかり示しておくのが有効的です。</a:t>
            </a:r>
            <a:endParaRPr lang="en-US" altLang="ja-JP" sz="18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相続税が課税されないからといって遺言書が必要ないというわけではありません。</a:t>
            </a:r>
            <a:endParaRPr lang="en-US" altLang="ja-JP" sz="18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また、遺言書を書くということは、亡くなった方の思いを相続人に伝えるためにも有効といえます。</a:t>
            </a:r>
          </a:p>
        </p:txBody>
      </p:sp>
      <p:sp>
        <p:nvSpPr>
          <p:cNvPr id="12" name="テキスト ボックス 15">
            <a:extLst>
              <a:ext uri="{FF2B5EF4-FFF2-40B4-BE49-F238E27FC236}">
                <a16:creationId xmlns:a16="http://schemas.microsoft.com/office/drawing/2014/main" id="{0C32FEE5-6B23-4D4C-A527-7B37B76039B5}"/>
              </a:ext>
            </a:extLst>
          </p:cNvPr>
          <p:cNvSpPr txBox="1">
            <a:spLocks noChangeArrowheads="1"/>
          </p:cNvSpPr>
          <p:nvPr/>
        </p:nvSpPr>
        <p:spPr bwMode="auto">
          <a:xfrm>
            <a:off x="567290" y="1264246"/>
            <a:ext cx="5586768"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180000" tIns="36000" bIns="0" anchor="ctr" anchorCtr="0">
            <a:noAutofit/>
          </a:bodyPr>
          <a:lstStyle>
            <a:lvl1pPr marL="200025" indent="-200025" defTabSz="755650">
              <a:lnSpc>
                <a:spcPct val="90000"/>
              </a:lnSpc>
              <a:spcBef>
                <a:spcPts val="875"/>
              </a:spcBef>
              <a:buFont typeface="Arial" panose="020B0604020202020204" pitchFamily="34" charset="0"/>
              <a:buChar char="•"/>
              <a:defRPr kumimoji="1" sz="2400">
                <a:solidFill>
                  <a:schemeClr val="tx1"/>
                </a:solidFill>
                <a:latin typeface="游ゴシック" panose="020B0400000000000000" pitchFamily="50" charset="-128"/>
              </a:defRPr>
            </a:lvl1pPr>
            <a:lvl2pPr marL="566738" indent="-188913" defTabSz="755650">
              <a:lnSpc>
                <a:spcPct val="90000"/>
              </a:lnSpc>
              <a:spcBef>
                <a:spcPts val="438"/>
              </a:spcBef>
              <a:buFont typeface="Arial" panose="020B0604020202020204" pitchFamily="34" charset="0"/>
              <a:buChar char="•"/>
              <a:defRPr kumimoji="1" sz="2100">
                <a:solidFill>
                  <a:schemeClr val="tx1"/>
                </a:solidFill>
                <a:latin typeface="游ゴシック" panose="020B0400000000000000" pitchFamily="50" charset="-128"/>
              </a:defRPr>
            </a:lvl2pPr>
            <a:lvl3pPr marL="944563" indent="-188913" defTabSz="755650">
              <a:lnSpc>
                <a:spcPct val="90000"/>
              </a:lnSpc>
              <a:spcBef>
                <a:spcPts val="438"/>
              </a:spcBef>
              <a:buFont typeface="Arial" panose="020B0604020202020204" pitchFamily="34" charset="0"/>
              <a:buChar char="•"/>
              <a:defRPr kumimoji="1" sz="1700">
                <a:solidFill>
                  <a:schemeClr val="tx1"/>
                </a:solidFill>
                <a:latin typeface="游ゴシック" panose="020B0400000000000000" pitchFamily="50" charset="-128"/>
              </a:defRPr>
            </a:lvl3pPr>
            <a:lvl4pPr marL="1322388"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4pPr>
            <a:lvl5pPr marL="1700213"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5pPr>
            <a:lvl6pPr marL="21574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6pPr>
            <a:lvl7pPr marL="26146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7pPr>
            <a:lvl8pPr marL="30718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8pPr>
            <a:lvl9pPr marL="35290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9pPr>
          </a:lstStyle>
          <a:p>
            <a:pPr eaLnBrk="1" hangingPunct="1">
              <a:lnSpc>
                <a:spcPct val="100000"/>
              </a:lnSpc>
              <a:spcBef>
                <a:spcPts val="825"/>
              </a:spcBef>
              <a:buFontTx/>
              <a:buNone/>
            </a:pPr>
            <a:r>
              <a:rPr kumimoji="0" lang="ja-JP" altLang="en-US" b="1" dirty="0">
                <a:latin typeface="メイリオ" panose="020B0604030504040204" pitchFamily="50" charset="-128"/>
                <a:ea typeface="メイリオ" panose="020B0604030504040204" pitchFamily="50" charset="-128"/>
              </a:rPr>
              <a:t>相続人による争いを防止する遺言書</a:t>
            </a:r>
            <a:endParaRPr kumimoji="0" lang="en-US" altLang="ja-JP" b="1"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4E12AA5F-9348-4B47-B246-BD61345FE4F2}"/>
              </a:ext>
            </a:extLst>
          </p:cNvPr>
          <p:cNvSpPr txBox="1"/>
          <p:nvPr/>
        </p:nvSpPr>
        <p:spPr>
          <a:xfrm>
            <a:off x="899207" y="4127676"/>
            <a:ext cx="9043238" cy="1477328"/>
          </a:xfrm>
          <a:prstGeom prst="rect">
            <a:avLst/>
          </a:prstGeom>
          <a:noFill/>
        </p:spPr>
        <p:txBody>
          <a:bodyPr wrap="square">
            <a:spAutoFit/>
          </a:bodyPr>
          <a:lstStyle/>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遺言書がある場合は、遺言書の内容が優先され、内容に基づいて遺産が分割されます。</a:t>
            </a:r>
            <a:endParaRPr lang="en-US" altLang="ja-JP" sz="18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ない場合は、相続人間で話し合いをして「誰がどの財産をもらうか」を決めることになります。これを</a:t>
            </a:r>
            <a:r>
              <a:rPr lang="ja-JP" altLang="en-US" sz="1800" dirty="0">
                <a:solidFill>
                  <a:srgbClr val="FF0000"/>
                </a:solidFill>
                <a:latin typeface="メイリオ" panose="020B0604030504040204" pitchFamily="50" charset="-128"/>
                <a:ea typeface="メイリオ" panose="020B0604030504040204" pitchFamily="50" charset="-128"/>
              </a:rPr>
              <a:t>遺産分割協議</a:t>
            </a:r>
            <a:r>
              <a:rPr lang="ja-JP" altLang="en-US" sz="1800" dirty="0">
                <a:latin typeface="メイリオ" panose="020B0604030504040204" pitchFamily="50" charset="-128"/>
                <a:ea typeface="メイリオ" panose="020B0604030504040204" pitchFamily="50" charset="-128"/>
              </a:rPr>
              <a:t>といいます。</a:t>
            </a:r>
            <a:endParaRPr lang="en-US" altLang="ja-JP" sz="18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なお、遺言書がある場合でも、相続人全員が同意すれば、遺言書がない場合と同じように遺産分割協議を行うことができます。</a:t>
            </a:r>
          </a:p>
        </p:txBody>
      </p:sp>
      <p:sp>
        <p:nvSpPr>
          <p:cNvPr id="14" name="テキスト ボックス 15">
            <a:extLst>
              <a:ext uri="{FF2B5EF4-FFF2-40B4-BE49-F238E27FC236}">
                <a16:creationId xmlns:a16="http://schemas.microsoft.com/office/drawing/2014/main" id="{6C473E38-EF3A-419C-A726-92F3ED1D9688}"/>
              </a:ext>
            </a:extLst>
          </p:cNvPr>
          <p:cNvSpPr txBox="1">
            <a:spLocks noChangeArrowheads="1"/>
          </p:cNvSpPr>
          <p:nvPr/>
        </p:nvSpPr>
        <p:spPr bwMode="auto">
          <a:xfrm>
            <a:off x="567290" y="3535946"/>
            <a:ext cx="5586768"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180000" tIns="36000" bIns="0" anchor="ctr" anchorCtr="0">
            <a:noAutofit/>
          </a:bodyPr>
          <a:lstStyle>
            <a:lvl1pPr marL="200025" indent="-200025" defTabSz="755650">
              <a:lnSpc>
                <a:spcPct val="90000"/>
              </a:lnSpc>
              <a:spcBef>
                <a:spcPts val="875"/>
              </a:spcBef>
              <a:buFont typeface="Arial" panose="020B0604020202020204" pitchFamily="34" charset="0"/>
              <a:buChar char="•"/>
              <a:defRPr kumimoji="1" sz="2400">
                <a:solidFill>
                  <a:schemeClr val="tx1"/>
                </a:solidFill>
                <a:latin typeface="游ゴシック" panose="020B0400000000000000" pitchFamily="50" charset="-128"/>
              </a:defRPr>
            </a:lvl1pPr>
            <a:lvl2pPr marL="566738" indent="-188913" defTabSz="755650">
              <a:lnSpc>
                <a:spcPct val="90000"/>
              </a:lnSpc>
              <a:spcBef>
                <a:spcPts val="438"/>
              </a:spcBef>
              <a:buFont typeface="Arial" panose="020B0604020202020204" pitchFamily="34" charset="0"/>
              <a:buChar char="•"/>
              <a:defRPr kumimoji="1" sz="2100">
                <a:solidFill>
                  <a:schemeClr val="tx1"/>
                </a:solidFill>
                <a:latin typeface="游ゴシック" panose="020B0400000000000000" pitchFamily="50" charset="-128"/>
              </a:defRPr>
            </a:lvl2pPr>
            <a:lvl3pPr marL="944563" indent="-188913" defTabSz="755650">
              <a:lnSpc>
                <a:spcPct val="90000"/>
              </a:lnSpc>
              <a:spcBef>
                <a:spcPts val="438"/>
              </a:spcBef>
              <a:buFont typeface="Arial" panose="020B0604020202020204" pitchFamily="34" charset="0"/>
              <a:buChar char="•"/>
              <a:defRPr kumimoji="1" sz="1700">
                <a:solidFill>
                  <a:schemeClr val="tx1"/>
                </a:solidFill>
                <a:latin typeface="游ゴシック" panose="020B0400000000000000" pitchFamily="50" charset="-128"/>
              </a:defRPr>
            </a:lvl3pPr>
            <a:lvl4pPr marL="1322388"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4pPr>
            <a:lvl5pPr marL="1700213"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5pPr>
            <a:lvl6pPr marL="21574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6pPr>
            <a:lvl7pPr marL="26146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7pPr>
            <a:lvl8pPr marL="30718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8pPr>
            <a:lvl9pPr marL="35290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9pPr>
          </a:lstStyle>
          <a:p>
            <a:pPr eaLnBrk="1" hangingPunct="1">
              <a:lnSpc>
                <a:spcPct val="100000"/>
              </a:lnSpc>
              <a:spcBef>
                <a:spcPts val="825"/>
              </a:spcBef>
              <a:buFontTx/>
              <a:buNone/>
            </a:pPr>
            <a:r>
              <a:rPr kumimoji="0" lang="ja-JP" altLang="en-US" b="1" dirty="0">
                <a:latin typeface="メイリオ" panose="020B0604030504040204" pitchFamily="50" charset="-128"/>
                <a:ea typeface="メイリオ" panose="020B0604030504040204" pitchFamily="50" charset="-128"/>
              </a:rPr>
              <a:t>遺言がある場合・ない場合</a:t>
            </a:r>
          </a:p>
        </p:txBody>
      </p:sp>
      <p:sp>
        <p:nvSpPr>
          <p:cNvPr id="15" name="コンテンツ プレースホルダー 2">
            <a:extLst>
              <a:ext uri="{FF2B5EF4-FFF2-40B4-BE49-F238E27FC236}">
                <a16:creationId xmlns:a16="http://schemas.microsoft.com/office/drawing/2014/main" id="{88E54D83-EE6C-4FA8-A1D2-372CDD6E9263}"/>
              </a:ext>
            </a:extLst>
          </p:cNvPr>
          <p:cNvSpPr txBox="1">
            <a:spLocks/>
          </p:cNvSpPr>
          <p:nvPr/>
        </p:nvSpPr>
        <p:spPr>
          <a:xfrm>
            <a:off x="1180429" y="5655490"/>
            <a:ext cx="8229600" cy="13970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nSpc>
                <a:spcPct val="100000"/>
              </a:lnSpc>
              <a:spcBef>
                <a:spcPts val="0"/>
              </a:spcBef>
              <a:buFont typeface="Arial" panose="020B0604020202020204" pitchFamily="34" charset="0"/>
              <a:buNone/>
              <a:defRPr/>
            </a:pPr>
            <a:r>
              <a:rPr lang="ja-JP" altLang="en-US" sz="2000" b="1" dirty="0">
                <a:solidFill>
                  <a:srgbClr val="ED7D31"/>
                </a:solidFill>
                <a:latin typeface="メイリオ" panose="020B0604030504040204" pitchFamily="50" charset="-128"/>
                <a:ea typeface="メイリオ" panose="020B0604030504040204" pitchFamily="50" charset="-128"/>
              </a:rPr>
              <a:t>遺言がある場合</a:t>
            </a:r>
            <a:endParaRPr lang="en-US" altLang="ja-JP" sz="2000" b="1" dirty="0">
              <a:solidFill>
                <a:srgbClr val="ED7D31"/>
              </a:solidFill>
              <a:latin typeface="メイリオ" panose="020B0604030504040204" pitchFamily="50" charset="-128"/>
              <a:ea typeface="メイリオ" panose="020B0604030504040204" pitchFamily="50" charset="-128"/>
            </a:endParaRPr>
          </a:p>
          <a:p>
            <a:pPr marL="0" indent="0">
              <a:lnSpc>
                <a:spcPct val="100000"/>
              </a:lnSpc>
              <a:spcBef>
                <a:spcPts val="0"/>
              </a:spcBef>
              <a:buFont typeface="Arial" charset="0"/>
              <a:buNone/>
              <a:defRPr/>
            </a:pPr>
            <a:r>
              <a:rPr lang="ja-JP" altLang="en-US" sz="2000" dirty="0">
                <a:latin typeface="メイリオ" panose="020B0604030504040204" pitchFamily="50" charset="-128"/>
                <a:ea typeface="メイリオ" panose="020B0604030504040204" pitchFamily="50" charset="-128"/>
              </a:rPr>
              <a:t>⇒遺言書の内容に基づいて遺産を分割</a:t>
            </a:r>
            <a:endParaRPr lang="en-US" altLang="ja-JP" sz="2000" dirty="0">
              <a:latin typeface="メイリオ" panose="020B0604030504040204" pitchFamily="50" charset="-128"/>
              <a:ea typeface="メイリオ" panose="020B0604030504040204" pitchFamily="50" charset="-128"/>
            </a:endParaRPr>
          </a:p>
          <a:p>
            <a:pPr marL="0" indent="0" eaLnBrk="1" hangingPunct="1">
              <a:lnSpc>
                <a:spcPct val="100000"/>
              </a:lnSpc>
              <a:spcBef>
                <a:spcPts val="1200"/>
              </a:spcBef>
              <a:buFont typeface="Arial" charset="0"/>
              <a:buNone/>
              <a:defRPr/>
            </a:pPr>
            <a:r>
              <a:rPr lang="ja-JP" altLang="en-US" sz="2000" b="1" dirty="0">
                <a:solidFill>
                  <a:srgbClr val="ED7D31"/>
                </a:solidFill>
                <a:latin typeface="メイリオ" panose="020B0604030504040204" pitchFamily="50" charset="-128"/>
                <a:ea typeface="メイリオ" panose="020B0604030504040204" pitchFamily="50" charset="-128"/>
              </a:rPr>
              <a:t>遺言がない場合</a:t>
            </a:r>
            <a:endParaRPr lang="en-US" altLang="ja-JP" sz="2000" b="1" dirty="0">
              <a:solidFill>
                <a:srgbClr val="ED7D31"/>
              </a:solidFill>
              <a:latin typeface="メイリオ" panose="020B0604030504040204" pitchFamily="50" charset="-128"/>
              <a:ea typeface="メイリオ" panose="020B0604030504040204" pitchFamily="50" charset="-128"/>
            </a:endParaRPr>
          </a:p>
          <a:p>
            <a:pPr marL="0" indent="0" eaLnBrk="1" hangingPunct="1">
              <a:lnSpc>
                <a:spcPct val="100000"/>
              </a:lnSpc>
              <a:spcBef>
                <a:spcPts val="0"/>
              </a:spcBef>
              <a:buFont typeface="Arial" charset="0"/>
              <a:buNone/>
              <a:defRPr/>
            </a:pPr>
            <a:r>
              <a:rPr lang="ja-JP" altLang="en-US" sz="2000" dirty="0">
                <a:latin typeface="メイリオ" panose="020B0604030504040204" pitchFamily="50" charset="-128"/>
                <a:ea typeface="メイリオ" panose="020B0604030504040204" pitchFamily="50" charset="-128"/>
              </a:rPr>
              <a:t>⇒相続人間で遺産分割協議を行い、遺産を分割</a:t>
            </a:r>
            <a:endParaRPr lang="en-US" altLang="ja-JP" sz="2000" dirty="0">
              <a:latin typeface="メイリオ" panose="020B0604030504040204" pitchFamily="50" charset="-128"/>
              <a:ea typeface="メイリオ" panose="020B0604030504040204" pitchFamily="50" charset="-128"/>
            </a:endParaRPr>
          </a:p>
          <a:p>
            <a:pPr marL="0" indent="0">
              <a:lnSpc>
                <a:spcPct val="100000"/>
              </a:lnSpc>
              <a:spcBef>
                <a:spcPts val="0"/>
              </a:spcBef>
              <a:buFont typeface="Arial" charset="0"/>
              <a:buNone/>
              <a:defRPr/>
            </a:pPr>
            <a:endParaRPr lang="en-US" altLang="ja-JP" sz="2000" dirty="0">
              <a:latin typeface="メイリオ" panose="020B0604030504040204" pitchFamily="50" charset="-128"/>
              <a:ea typeface="メイリオ" panose="020B0604030504040204" pitchFamily="50" charset="-128"/>
            </a:endParaRPr>
          </a:p>
        </p:txBody>
      </p:sp>
      <p:sp>
        <p:nvSpPr>
          <p:cNvPr id="2" name="タイトル 1">
            <a:extLst>
              <a:ext uri="{FF2B5EF4-FFF2-40B4-BE49-F238E27FC236}">
                <a16:creationId xmlns:a16="http://schemas.microsoft.com/office/drawing/2014/main" id="{79C107C0-AFCD-45D9-BADF-08482E2673E1}"/>
              </a:ext>
            </a:extLst>
          </p:cNvPr>
          <p:cNvSpPr>
            <a:spLocks noGrp="1"/>
          </p:cNvSpPr>
          <p:nvPr>
            <p:ph type="title"/>
          </p:nvPr>
        </p:nvSpPr>
        <p:spPr/>
        <p:txBody>
          <a:bodyPr/>
          <a:lstStyle/>
          <a:p>
            <a:r>
              <a:rPr lang="ja-JP" altLang="en-US" b="1" i="0" u="none" strike="noStrike" cap="none" dirty="0">
                <a:solidFill>
                  <a:schemeClr val="lt1"/>
                </a:solidFill>
                <a:latin typeface="Meiryo"/>
                <a:ea typeface="Meiryo"/>
                <a:cs typeface="Meiryo"/>
                <a:sym typeface="Meiryo"/>
              </a:rPr>
              <a:t>家族間の相続トラブルを防ぐには早めの遺言が必要</a:t>
            </a:r>
            <a:endParaRPr lang="ja-JP" altLang="en-US" sz="2000" dirty="0"/>
          </a:p>
        </p:txBody>
      </p:sp>
      <p:cxnSp>
        <p:nvCxnSpPr>
          <p:cNvPr id="4" name="直線コネクタ 3">
            <a:extLst>
              <a:ext uri="{FF2B5EF4-FFF2-40B4-BE49-F238E27FC236}">
                <a16:creationId xmlns:a16="http://schemas.microsoft.com/office/drawing/2014/main" id="{4CE973C2-DD50-4FFA-B6DD-055CF0878224}"/>
              </a:ext>
            </a:extLst>
          </p:cNvPr>
          <p:cNvCxnSpPr/>
          <p:nvPr/>
        </p:nvCxnSpPr>
        <p:spPr>
          <a:xfrm>
            <a:off x="567290" y="1686522"/>
            <a:ext cx="5160410" cy="0"/>
          </a:xfrm>
          <a:prstGeom prst="line">
            <a:avLst/>
          </a:prstGeom>
          <a:ln w="19050">
            <a:solidFill>
              <a:srgbClr val="094122"/>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8CBE2E2D-879C-4FDD-BA3B-2E74C8705F14}"/>
              </a:ext>
            </a:extLst>
          </p:cNvPr>
          <p:cNvCxnSpPr>
            <a:cxnSpLocks/>
          </p:cNvCxnSpPr>
          <p:nvPr/>
        </p:nvCxnSpPr>
        <p:spPr>
          <a:xfrm>
            <a:off x="567290" y="3944233"/>
            <a:ext cx="4068210" cy="0"/>
          </a:xfrm>
          <a:prstGeom prst="line">
            <a:avLst/>
          </a:prstGeom>
          <a:ln w="19050">
            <a:solidFill>
              <a:srgbClr val="09412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17" name="正方形/長方形 116">
            <a:extLst>
              <a:ext uri="{FF2B5EF4-FFF2-40B4-BE49-F238E27FC236}">
                <a16:creationId xmlns:a16="http://schemas.microsoft.com/office/drawing/2014/main" id="{BF3CC522-E484-440E-B0AD-6F0E7BABA035}"/>
              </a:ext>
            </a:extLst>
          </p:cNvPr>
          <p:cNvSpPr/>
          <p:nvPr/>
        </p:nvSpPr>
        <p:spPr>
          <a:xfrm>
            <a:off x="4637123" y="2768045"/>
            <a:ext cx="5438218" cy="4352450"/>
          </a:xfrm>
          <a:prstGeom prst="rect">
            <a:avLst/>
          </a:prstGeom>
          <a:solidFill>
            <a:schemeClr val="accent6">
              <a:lumMod val="20000"/>
              <a:lumOff val="80000"/>
            </a:schemeClr>
          </a:solidFill>
          <a:ln>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403A7D48-DD0D-4D17-A25A-288E7522A2BB}"/>
              </a:ext>
            </a:extLst>
          </p:cNvPr>
          <p:cNvSpPr/>
          <p:nvPr/>
        </p:nvSpPr>
        <p:spPr>
          <a:xfrm>
            <a:off x="257175" y="2768045"/>
            <a:ext cx="2705648" cy="4352452"/>
          </a:xfrm>
          <a:prstGeom prst="rect">
            <a:avLst/>
          </a:prstGeom>
          <a:solidFill>
            <a:srgbClr val="E6E6E6"/>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79C107C0-AFCD-45D9-BADF-08482E2673E1}"/>
              </a:ext>
            </a:extLst>
          </p:cNvPr>
          <p:cNvSpPr>
            <a:spLocks noGrp="1"/>
          </p:cNvSpPr>
          <p:nvPr>
            <p:ph type="title"/>
          </p:nvPr>
        </p:nvSpPr>
        <p:spPr/>
        <p:txBody>
          <a:bodyPr/>
          <a:lstStyle/>
          <a:p>
            <a:r>
              <a:rPr lang="ja-JP" altLang="en-US" b="1" i="0" u="none" strike="noStrike" cap="none" dirty="0">
                <a:solidFill>
                  <a:schemeClr val="lt1"/>
                </a:solidFill>
                <a:latin typeface="メイリオ" panose="020B0604030504040204" pitchFamily="50" charset="-128"/>
                <a:ea typeface="メイリオ" panose="020B0604030504040204" pitchFamily="50" charset="-128"/>
                <a:sym typeface="Meiryo"/>
              </a:rPr>
              <a:t>新設された「自筆証書遺言書保管制度」を活用しよう！</a:t>
            </a:r>
            <a:endParaRPr lang="ja-JP" altLang="en-US" sz="2000" dirty="0">
              <a:latin typeface="メイリオ" panose="020B0604030504040204" pitchFamily="50" charset="-128"/>
              <a:ea typeface="メイリオ" panose="020B0604030504040204" pitchFamily="50" charset="-128"/>
            </a:endParaRPr>
          </a:p>
        </p:txBody>
      </p:sp>
      <p:cxnSp>
        <p:nvCxnSpPr>
          <p:cNvPr id="11" name="直線コネクタ 10">
            <a:extLst>
              <a:ext uri="{FF2B5EF4-FFF2-40B4-BE49-F238E27FC236}">
                <a16:creationId xmlns:a16="http://schemas.microsoft.com/office/drawing/2014/main" id="{5D404F0D-980E-4024-BBEB-66E350EEDC87}"/>
              </a:ext>
            </a:extLst>
          </p:cNvPr>
          <p:cNvCxnSpPr>
            <a:cxnSpLocks/>
          </p:cNvCxnSpPr>
          <p:nvPr/>
        </p:nvCxnSpPr>
        <p:spPr>
          <a:xfrm>
            <a:off x="466569" y="4916845"/>
            <a:ext cx="939543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角丸四角形 76">
            <a:extLst>
              <a:ext uri="{FF2B5EF4-FFF2-40B4-BE49-F238E27FC236}">
                <a16:creationId xmlns:a16="http://schemas.microsoft.com/office/drawing/2014/main" id="{16553A00-C712-4944-A57C-9E8253F20027}"/>
              </a:ext>
            </a:extLst>
          </p:cNvPr>
          <p:cNvSpPr/>
          <p:nvPr/>
        </p:nvSpPr>
        <p:spPr bwMode="gray">
          <a:xfrm>
            <a:off x="4886346" y="3715737"/>
            <a:ext cx="4975662" cy="1106398"/>
          </a:xfrm>
          <a:prstGeom prst="roundRect">
            <a:avLst>
              <a:gd name="adj" fmla="val 4153"/>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endParaRPr kumimoji="1" lang="ja-JP" altLang="en-US" sz="1200" kern="1200">
              <a:solidFill>
                <a:prstClr val="black">
                  <a:lumMod val="85000"/>
                  <a:lumOff val="15000"/>
                </a:prstClr>
              </a:solidFill>
              <a:latin typeface="メイリオ" panose="020B0604030504040204" pitchFamily="50" charset="-128"/>
              <a:ea typeface="メイリオ" panose="020B0604030504040204" pitchFamily="50" charset="-128"/>
            </a:endParaRPr>
          </a:p>
        </p:txBody>
      </p:sp>
      <p:cxnSp>
        <p:nvCxnSpPr>
          <p:cNvPr id="20" name="直線矢印コネクタ 19">
            <a:extLst>
              <a:ext uri="{FF2B5EF4-FFF2-40B4-BE49-F238E27FC236}">
                <a16:creationId xmlns:a16="http://schemas.microsoft.com/office/drawing/2014/main" id="{D7CEF651-D7B7-47F0-B5FE-77A53907E098}"/>
              </a:ext>
            </a:extLst>
          </p:cNvPr>
          <p:cNvCxnSpPr>
            <a:cxnSpLocks/>
          </p:cNvCxnSpPr>
          <p:nvPr/>
        </p:nvCxnSpPr>
        <p:spPr>
          <a:xfrm>
            <a:off x="6059092" y="4619999"/>
            <a:ext cx="0" cy="1618475"/>
          </a:xfrm>
          <a:prstGeom prst="straightConnector1">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DF121536-983B-4C86-AB07-301B22B43511}"/>
              </a:ext>
            </a:extLst>
          </p:cNvPr>
          <p:cNvCxnSpPr>
            <a:cxnSpLocks/>
          </p:cNvCxnSpPr>
          <p:nvPr/>
        </p:nvCxnSpPr>
        <p:spPr>
          <a:xfrm>
            <a:off x="7356415" y="4619999"/>
            <a:ext cx="0" cy="1691645"/>
          </a:xfrm>
          <a:prstGeom prst="straightConnector1">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356829F7-B13E-4A6B-83C1-2822BF125CCF}"/>
              </a:ext>
            </a:extLst>
          </p:cNvPr>
          <p:cNvCxnSpPr>
            <a:cxnSpLocks/>
          </p:cNvCxnSpPr>
          <p:nvPr/>
        </p:nvCxnSpPr>
        <p:spPr>
          <a:xfrm flipV="1">
            <a:off x="5529316" y="4723483"/>
            <a:ext cx="0" cy="1395574"/>
          </a:xfrm>
          <a:prstGeom prst="straightConnector1">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3" name="図 22">
            <a:extLst>
              <a:ext uri="{FF2B5EF4-FFF2-40B4-BE49-F238E27FC236}">
                <a16:creationId xmlns:a16="http://schemas.microsoft.com/office/drawing/2014/main" id="{F8B11A91-0ED2-4B8C-AAC1-2C3726B76B3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3034" y="6036344"/>
            <a:ext cx="911040" cy="911040"/>
          </a:xfrm>
          <a:prstGeom prst="rect">
            <a:avLst/>
          </a:prstGeom>
        </p:spPr>
      </p:pic>
      <p:pic>
        <p:nvPicPr>
          <p:cNvPr id="24" name="図 23">
            <a:extLst>
              <a:ext uri="{FF2B5EF4-FFF2-40B4-BE49-F238E27FC236}">
                <a16:creationId xmlns:a16="http://schemas.microsoft.com/office/drawing/2014/main" id="{75A42A74-BE13-4252-9536-C5F34346F8F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24839"/>
          <a:stretch/>
        </p:blipFill>
        <p:spPr>
          <a:xfrm>
            <a:off x="5281161" y="3732698"/>
            <a:ext cx="924932" cy="695187"/>
          </a:xfrm>
          <a:prstGeom prst="rect">
            <a:avLst/>
          </a:prstGeom>
        </p:spPr>
      </p:pic>
      <p:pic>
        <p:nvPicPr>
          <p:cNvPr id="25" name="図 24">
            <a:extLst>
              <a:ext uri="{FF2B5EF4-FFF2-40B4-BE49-F238E27FC236}">
                <a16:creationId xmlns:a16="http://schemas.microsoft.com/office/drawing/2014/main" id="{263B7D49-3804-4F9E-8D3E-7E6F5BCD55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1365" y="3715766"/>
            <a:ext cx="794673" cy="795284"/>
          </a:xfrm>
          <a:prstGeom prst="rect">
            <a:avLst/>
          </a:prstGeom>
        </p:spPr>
      </p:pic>
      <p:pic>
        <p:nvPicPr>
          <p:cNvPr id="26" name="図 25">
            <a:extLst>
              <a:ext uri="{FF2B5EF4-FFF2-40B4-BE49-F238E27FC236}">
                <a16:creationId xmlns:a16="http://schemas.microsoft.com/office/drawing/2014/main" id="{ADECA566-D7D2-4041-9D74-1482127029C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7335" t="30947" r="18193" b="16659"/>
          <a:stretch/>
        </p:blipFill>
        <p:spPr>
          <a:xfrm>
            <a:off x="732165" y="3718564"/>
            <a:ext cx="1017473" cy="826856"/>
          </a:xfrm>
          <a:prstGeom prst="rect">
            <a:avLst/>
          </a:prstGeom>
        </p:spPr>
      </p:pic>
      <p:grpSp>
        <p:nvGrpSpPr>
          <p:cNvPr id="27" name="グループ化 26">
            <a:extLst>
              <a:ext uri="{FF2B5EF4-FFF2-40B4-BE49-F238E27FC236}">
                <a16:creationId xmlns:a16="http://schemas.microsoft.com/office/drawing/2014/main" id="{A514E506-9764-4EDA-AB0E-EDB5031CA001}"/>
              </a:ext>
            </a:extLst>
          </p:cNvPr>
          <p:cNvGrpSpPr/>
          <p:nvPr/>
        </p:nvGrpSpPr>
        <p:grpSpPr>
          <a:xfrm>
            <a:off x="6841944" y="3777941"/>
            <a:ext cx="1081505" cy="604187"/>
            <a:chOff x="7146054" y="3489934"/>
            <a:chExt cx="880883" cy="492109"/>
          </a:xfrm>
        </p:grpSpPr>
        <p:grpSp>
          <p:nvGrpSpPr>
            <p:cNvPr id="28" name="グループ化 27">
              <a:extLst>
                <a:ext uri="{FF2B5EF4-FFF2-40B4-BE49-F238E27FC236}">
                  <a16:creationId xmlns:a16="http://schemas.microsoft.com/office/drawing/2014/main" id="{9944A84B-5943-46B9-A5B7-70158DA07E42}"/>
                </a:ext>
              </a:extLst>
            </p:cNvPr>
            <p:cNvGrpSpPr/>
            <p:nvPr/>
          </p:nvGrpSpPr>
          <p:grpSpPr>
            <a:xfrm>
              <a:off x="7146054" y="3489934"/>
              <a:ext cx="549978" cy="492109"/>
              <a:chOff x="8430032" y="3492599"/>
              <a:chExt cx="549978" cy="492109"/>
            </a:xfrm>
          </p:grpSpPr>
          <p:pic>
            <p:nvPicPr>
              <p:cNvPr id="32" name="図 31">
                <a:extLst>
                  <a:ext uri="{FF2B5EF4-FFF2-40B4-BE49-F238E27FC236}">
                    <a16:creationId xmlns:a16="http://schemas.microsoft.com/office/drawing/2014/main" id="{F3C1C2F6-B547-4256-A9EC-4344977B6E4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29432"/>
              <a:stretch/>
            </p:blipFill>
            <p:spPr>
              <a:xfrm>
                <a:off x="8430032" y="3492599"/>
                <a:ext cx="549978" cy="388405"/>
              </a:xfrm>
              <a:prstGeom prst="rect">
                <a:avLst/>
              </a:prstGeom>
            </p:spPr>
          </p:pic>
          <p:pic>
            <p:nvPicPr>
              <p:cNvPr id="33" name="図 32">
                <a:extLst>
                  <a:ext uri="{FF2B5EF4-FFF2-40B4-BE49-F238E27FC236}">
                    <a16:creationId xmlns:a16="http://schemas.microsoft.com/office/drawing/2014/main" id="{415EBFD9-9AA6-475E-B6C9-92B16B7E088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44666" b="25831"/>
              <a:stretch/>
            </p:blipFill>
            <p:spPr>
              <a:xfrm>
                <a:off x="8430032" y="3822326"/>
                <a:ext cx="549978" cy="162382"/>
              </a:xfrm>
              <a:prstGeom prst="rect">
                <a:avLst/>
              </a:prstGeom>
            </p:spPr>
          </p:pic>
        </p:grpSp>
        <p:grpSp>
          <p:nvGrpSpPr>
            <p:cNvPr id="29" name="グループ化 28">
              <a:extLst>
                <a:ext uri="{FF2B5EF4-FFF2-40B4-BE49-F238E27FC236}">
                  <a16:creationId xmlns:a16="http://schemas.microsoft.com/office/drawing/2014/main" id="{74F8397B-64C4-4941-832A-A60EF5132920}"/>
                </a:ext>
              </a:extLst>
            </p:cNvPr>
            <p:cNvGrpSpPr/>
            <p:nvPr/>
          </p:nvGrpSpPr>
          <p:grpSpPr>
            <a:xfrm>
              <a:off x="7476959" y="3489934"/>
              <a:ext cx="549978" cy="492109"/>
              <a:chOff x="8430032" y="3492599"/>
              <a:chExt cx="549978" cy="492109"/>
            </a:xfrm>
          </p:grpSpPr>
          <p:pic>
            <p:nvPicPr>
              <p:cNvPr id="30" name="図 29">
                <a:extLst>
                  <a:ext uri="{FF2B5EF4-FFF2-40B4-BE49-F238E27FC236}">
                    <a16:creationId xmlns:a16="http://schemas.microsoft.com/office/drawing/2014/main" id="{6C8DF3F2-D422-4736-9C39-EDF20D07230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29432"/>
              <a:stretch/>
            </p:blipFill>
            <p:spPr>
              <a:xfrm>
                <a:off x="8430032" y="3492599"/>
                <a:ext cx="549978" cy="388405"/>
              </a:xfrm>
              <a:prstGeom prst="rect">
                <a:avLst/>
              </a:prstGeom>
            </p:spPr>
          </p:pic>
          <p:pic>
            <p:nvPicPr>
              <p:cNvPr id="31" name="図 30">
                <a:extLst>
                  <a:ext uri="{FF2B5EF4-FFF2-40B4-BE49-F238E27FC236}">
                    <a16:creationId xmlns:a16="http://schemas.microsoft.com/office/drawing/2014/main" id="{82420DD0-1CFE-4320-9791-055AAF4F474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44666" b="25831"/>
              <a:stretch/>
            </p:blipFill>
            <p:spPr>
              <a:xfrm>
                <a:off x="8430032" y="3822326"/>
                <a:ext cx="549978" cy="162382"/>
              </a:xfrm>
              <a:prstGeom prst="rect">
                <a:avLst/>
              </a:prstGeom>
            </p:spPr>
          </p:pic>
        </p:grpSp>
      </p:grpSp>
      <p:sp>
        <p:nvSpPr>
          <p:cNvPr id="36" name="コンテンツ プレースホルダー 2">
            <a:extLst>
              <a:ext uri="{FF2B5EF4-FFF2-40B4-BE49-F238E27FC236}">
                <a16:creationId xmlns:a16="http://schemas.microsoft.com/office/drawing/2014/main" id="{421F7B0F-7143-461F-BCD3-8E2A49A61FEE}"/>
              </a:ext>
            </a:extLst>
          </p:cNvPr>
          <p:cNvSpPr txBox="1">
            <a:spLocks/>
          </p:cNvSpPr>
          <p:nvPr/>
        </p:nvSpPr>
        <p:spPr>
          <a:xfrm>
            <a:off x="4189727" y="1612879"/>
            <a:ext cx="387798" cy="608936"/>
          </a:xfrm>
          <a:prstGeom prst="rect">
            <a:avLst/>
          </a:prstGeom>
          <a:ln w="25400">
            <a:solidFill>
              <a:schemeClr val="tx1"/>
            </a:solidFill>
          </a:ln>
        </p:spPr>
        <p:txBody>
          <a:bodyPr vert="eaVert" wrap="square" anchor="ctr">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1006645">
              <a:lnSpc>
                <a:spcPct val="110000"/>
              </a:lnSpc>
              <a:buClrTx/>
              <a:buNone/>
            </a:pPr>
            <a:r>
              <a:rPr lang="ja-JP" altLang="en-US" sz="1200" b="1" dirty="0">
                <a:solidFill>
                  <a:schemeClr val="tx1"/>
                </a:solidFill>
                <a:latin typeface="メイリオ" panose="020B0604030504040204" pitchFamily="50" charset="-128"/>
                <a:ea typeface="メイリオ" panose="020B0604030504040204" pitchFamily="50" charset="-128"/>
              </a:rPr>
              <a:t>遺言書</a:t>
            </a:r>
            <a:endParaRPr lang="en-US" altLang="ja-JP" sz="1200" b="1" dirty="0">
              <a:solidFill>
                <a:schemeClr val="tx1"/>
              </a:solidFill>
              <a:latin typeface="メイリオ" panose="020B0604030504040204" pitchFamily="50" charset="-128"/>
              <a:ea typeface="メイリオ" panose="020B0604030504040204" pitchFamily="50" charset="-128"/>
            </a:endParaRPr>
          </a:p>
        </p:txBody>
      </p:sp>
      <p:sp>
        <p:nvSpPr>
          <p:cNvPr id="39" name="角丸四角形 76">
            <a:extLst>
              <a:ext uri="{FF2B5EF4-FFF2-40B4-BE49-F238E27FC236}">
                <a16:creationId xmlns:a16="http://schemas.microsoft.com/office/drawing/2014/main" id="{EC8A5586-0496-4119-B85C-9DD6CCF6FDF9}"/>
              </a:ext>
            </a:extLst>
          </p:cNvPr>
          <p:cNvSpPr/>
          <p:nvPr/>
        </p:nvSpPr>
        <p:spPr bwMode="gray">
          <a:xfrm>
            <a:off x="591631" y="3359125"/>
            <a:ext cx="2159547" cy="262099"/>
          </a:xfrm>
          <a:prstGeom prst="roundRect">
            <a:avLst>
              <a:gd name="adj" fmla="val 19104"/>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r>
              <a:rPr kumimoji="1" lang="ja-JP" altLang="en-US" sz="1200" b="1" kern="1200">
                <a:solidFill>
                  <a:prstClr val="black">
                    <a:lumMod val="85000"/>
                    <a:lumOff val="15000"/>
                  </a:prstClr>
                </a:solidFill>
                <a:latin typeface="メイリオ" panose="020B0604030504040204" pitchFamily="50" charset="-128"/>
                <a:ea typeface="メイリオ" panose="020B0604030504040204" pitchFamily="50" charset="-128"/>
                <a:cs typeface="+mn-cs"/>
              </a:rPr>
              <a:t>仏壇・金庫などで保管</a:t>
            </a:r>
            <a:endParaRPr kumimoji="1" lang="ja-JP" altLang="en-US" sz="1200" b="1" kern="1200" dirty="0">
              <a:solidFill>
                <a:prstClr val="black">
                  <a:lumMod val="85000"/>
                  <a:lumOff val="15000"/>
                </a:prstClr>
              </a:solidFill>
              <a:latin typeface="メイリオ" panose="020B0604030504040204" pitchFamily="50" charset="-128"/>
              <a:ea typeface="メイリオ" panose="020B0604030504040204" pitchFamily="50" charset="-128"/>
              <a:cs typeface="+mn-cs"/>
            </a:endParaRPr>
          </a:p>
        </p:txBody>
      </p:sp>
      <p:sp>
        <p:nvSpPr>
          <p:cNvPr id="42" name="角丸四角形 76">
            <a:extLst>
              <a:ext uri="{FF2B5EF4-FFF2-40B4-BE49-F238E27FC236}">
                <a16:creationId xmlns:a16="http://schemas.microsoft.com/office/drawing/2014/main" id="{BC69DD23-AD1B-48DE-8467-68C0D8B57643}"/>
              </a:ext>
            </a:extLst>
          </p:cNvPr>
          <p:cNvSpPr/>
          <p:nvPr/>
        </p:nvSpPr>
        <p:spPr bwMode="gray">
          <a:xfrm>
            <a:off x="5355133" y="3359125"/>
            <a:ext cx="2159547" cy="262099"/>
          </a:xfrm>
          <a:prstGeom prst="roundRect">
            <a:avLst>
              <a:gd name="adj" fmla="val 19104"/>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tIns="72000" rIns="108000" rtlCol="0" anchor="ctr"/>
          <a:lstStyle/>
          <a:p>
            <a:pPr algn="ctr" defTabSz="914217" fontAlgn="base">
              <a:spcBef>
                <a:spcPct val="0"/>
              </a:spcBef>
              <a:spcAft>
                <a:spcPct val="0"/>
              </a:spcAft>
              <a:buClrTx/>
            </a:pPr>
            <a:r>
              <a:rPr kumimoji="1" lang="ja-JP" altLang="en-US" sz="1200"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保管の申請も可能</a:t>
            </a:r>
          </a:p>
        </p:txBody>
      </p:sp>
      <p:sp>
        <p:nvSpPr>
          <p:cNvPr id="45" name="角丸四角形 76">
            <a:extLst>
              <a:ext uri="{FF2B5EF4-FFF2-40B4-BE49-F238E27FC236}">
                <a16:creationId xmlns:a16="http://schemas.microsoft.com/office/drawing/2014/main" id="{8A767E7E-DE14-4F8D-999E-8B9BD27E6233}"/>
              </a:ext>
            </a:extLst>
          </p:cNvPr>
          <p:cNvSpPr/>
          <p:nvPr/>
        </p:nvSpPr>
        <p:spPr bwMode="gray">
          <a:xfrm>
            <a:off x="7882834" y="3637862"/>
            <a:ext cx="2056573" cy="227517"/>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108000" rtlCol="0" anchor="ctr"/>
          <a:lstStyle/>
          <a:p>
            <a:pPr algn="ctr" defTabSz="914217" fontAlgn="base">
              <a:spcBef>
                <a:spcPct val="0"/>
              </a:spcBef>
              <a:spcAft>
                <a:spcPct val="0"/>
              </a:spcAft>
              <a:buClrTx/>
            </a:pPr>
            <a:r>
              <a:rPr kumimoji="1" lang="ja-JP" altLang="en-US" sz="1200" b="1" kern="1200">
                <a:solidFill>
                  <a:prstClr val="white"/>
                </a:solidFill>
                <a:latin typeface="メイリオ" panose="020B0604030504040204" pitchFamily="50" charset="-128"/>
                <a:ea typeface="メイリオ" panose="020B0604030504040204" pitchFamily="50" charset="-128"/>
                <a:cs typeface="+mn-cs"/>
              </a:rPr>
              <a:t>法務局（遺言書保管所）</a:t>
            </a:r>
            <a:endParaRPr kumimoji="1" lang="ja-JP" altLang="en-US" sz="1200" b="1" kern="1200" dirty="0">
              <a:solidFill>
                <a:prstClr val="white"/>
              </a:solidFill>
              <a:latin typeface="メイリオ" panose="020B0604030504040204" pitchFamily="50" charset="-128"/>
              <a:ea typeface="メイリオ" panose="020B0604030504040204" pitchFamily="50" charset="-128"/>
              <a:cs typeface="+mn-cs"/>
            </a:endParaRPr>
          </a:p>
        </p:txBody>
      </p:sp>
      <p:sp>
        <p:nvSpPr>
          <p:cNvPr id="51" name="角丸四角形 76">
            <a:extLst>
              <a:ext uri="{FF2B5EF4-FFF2-40B4-BE49-F238E27FC236}">
                <a16:creationId xmlns:a16="http://schemas.microsoft.com/office/drawing/2014/main" id="{206237BF-5B39-47FC-8A51-6C409739672A}"/>
              </a:ext>
            </a:extLst>
          </p:cNvPr>
          <p:cNvSpPr/>
          <p:nvPr/>
        </p:nvSpPr>
        <p:spPr bwMode="gray">
          <a:xfrm>
            <a:off x="6939799" y="5661765"/>
            <a:ext cx="832883" cy="215955"/>
          </a:xfrm>
          <a:prstGeom prst="roundRect">
            <a:avLst>
              <a:gd name="adj" fmla="val 19426"/>
            </a:avLst>
          </a:prstGeom>
          <a:solidFill>
            <a:schemeClr val="accent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defTabSz="914217" fontAlgn="base">
              <a:spcBef>
                <a:spcPct val="0"/>
              </a:spcBef>
              <a:spcAft>
                <a:spcPct val="0"/>
              </a:spcAft>
              <a:buClrTx/>
            </a:pPr>
            <a:r>
              <a:rPr kumimoji="1" lang="ja-JP" altLang="en-US" sz="1200" b="1" kern="1200" dirty="0">
                <a:solidFill>
                  <a:prstClr val="white"/>
                </a:solidFill>
                <a:latin typeface="メイリオ" panose="020B0604030504040204" pitchFamily="50" charset="-128"/>
                <a:ea typeface="メイリオ" panose="020B0604030504040204" pitchFamily="50" charset="-128"/>
                <a:cs typeface="+mn-cs"/>
              </a:rPr>
              <a:t>通知</a:t>
            </a:r>
          </a:p>
        </p:txBody>
      </p:sp>
      <p:sp>
        <p:nvSpPr>
          <p:cNvPr id="54" name="角丸四角形 76">
            <a:extLst>
              <a:ext uri="{FF2B5EF4-FFF2-40B4-BE49-F238E27FC236}">
                <a16:creationId xmlns:a16="http://schemas.microsoft.com/office/drawing/2014/main" id="{B1CD6D1B-9A18-4E31-B22C-E577E0B43480}"/>
              </a:ext>
            </a:extLst>
          </p:cNvPr>
          <p:cNvSpPr/>
          <p:nvPr/>
        </p:nvSpPr>
        <p:spPr bwMode="gray">
          <a:xfrm>
            <a:off x="5645540" y="5661765"/>
            <a:ext cx="832883" cy="215955"/>
          </a:xfrm>
          <a:prstGeom prst="roundRect">
            <a:avLst>
              <a:gd name="adj" fmla="val 19426"/>
            </a:avLst>
          </a:prstGeom>
          <a:solidFill>
            <a:schemeClr val="accent6">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defTabSz="914217" fontAlgn="base">
              <a:spcBef>
                <a:spcPct val="0"/>
              </a:spcBef>
              <a:spcAft>
                <a:spcPct val="0"/>
              </a:spcAft>
              <a:buClrTx/>
            </a:pPr>
            <a:r>
              <a:rPr kumimoji="1" lang="ja-JP" altLang="en-US" sz="1200" b="1" kern="1200" dirty="0">
                <a:solidFill>
                  <a:prstClr val="white"/>
                </a:solidFill>
                <a:latin typeface="メイリオ" panose="020B0604030504040204" pitchFamily="50" charset="-128"/>
                <a:ea typeface="メイリオ" panose="020B0604030504040204" pitchFamily="50" charset="-128"/>
                <a:cs typeface="+mn-cs"/>
              </a:rPr>
              <a:t>検認不要</a:t>
            </a:r>
          </a:p>
        </p:txBody>
      </p:sp>
      <p:cxnSp>
        <p:nvCxnSpPr>
          <p:cNvPr id="73" name="直線矢印コネクタ 72">
            <a:extLst>
              <a:ext uri="{FF2B5EF4-FFF2-40B4-BE49-F238E27FC236}">
                <a16:creationId xmlns:a16="http://schemas.microsoft.com/office/drawing/2014/main" id="{F21F60C7-766C-4BEC-9726-60FBA1BD5100}"/>
              </a:ext>
            </a:extLst>
          </p:cNvPr>
          <p:cNvCxnSpPr>
            <a:cxnSpLocks/>
          </p:cNvCxnSpPr>
          <p:nvPr/>
        </p:nvCxnSpPr>
        <p:spPr>
          <a:xfrm>
            <a:off x="1665516" y="4452406"/>
            <a:ext cx="0" cy="598030"/>
          </a:xfrm>
          <a:prstGeom prst="straightConnector1">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47382F15-45C2-49FB-B87F-2F227DC59E6F}"/>
              </a:ext>
            </a:extLst>
          </p:cNvPr>
          <p:cNvCxnSpPr>
            <a:cxnSpLocks/>
          </p:cNvCxnSpPr>
          <p:nvPr/>
        </p:nvCxnSpPr>
        <p:spPr>
          <a:xfrm>
            <a:off x="1665516" y="5756751"/>
            <a:ext cx="0" cy="362306"/>
          </a:xfrm>
          <a:prstGeom prst="straightConnector1">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5" name="角丸四角形 76">
            <a:extLst>
              <a:ext uri="{FF2B5EF4-FFF2-40B4-BE49-F238E27FC236}">
                <a16:creationId xmlns:a16="http://schemas.microsoft.com/office/drawing/2014/main" id="{93A22FE7-9534-4694-B061-F8C370C869BC}"/>
              </a:ext>
            </a:extLst>
          </p:cNvPr>
          <p:cNvSpPr/>
          <p:nvPr/>
        </p:nvSpPr>
        <p:spPr bwMode="gray">
          <a:xfrm>
            <a:off x="753328" y="6762144"/>
            <a:ext cx="1836155" cy="262099"/>
          </a:xfrm>
          <a:prstGeom prst="roundRect">
            <a:avLst>
              <a:gd name="adj" fmla="val 19104"/>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r>
              <a:rPr kumimoji="1" lang="zh-TW" altLang="en-US" sz="1200" b="1" kern="1200">
                <a:solidFill>
                  <a:prstClr val="black">
                    <a:lumMod val="85000"/>
                    <a:lumOff val="15000"/>
                  </a:prstClr>
                </a:solidFill>
                <a:latin typeface="メイリオ" panose="020B0604030504040204" pitchFamily="50" charset="-128"/>
                <a:ea typeface="メイリオ" panose="020B0604030504040204" pitchFamily="50" charset="-128"/>
                <a:cs typeface="+mn-cs"/>
              </a:rPr>
              <a:t>検認（裁判所）</a:t>
            </a:r>
            <a:endParaRPr kumimoji="1" lang="zh-TW" altLang="en-US" sz="1200" b="1" kern="1200" dirty="0">
              <a:solidFill>
                <a:prstClr val="black">
                  <a:lumMod val="85000"/>
                  <a:lumOff val="15000"/>
                </a:prstClr>
              </a:solidFill>
              <a:latin typeface="メイリオ" panose="020B0604030504040204" pitchFamily="50" charset="-128"/>
              <a:ea typeface="メイリオ" panose="020B0604030504040204" pitchFamily="50" charset="-128"/>
              <a:cs typeface="+mn-cs"/>
            </a:endParaRPr>
          </a:p>
        </p:txBody>
      </p:sp>
      <p:grpSp>
        <p:nvGrpSpPr>
          <p:cNvPr id="87" name="グループ化 86">
            <a:extLst>
              <a:ext uri="{FF2B5EF4-FFF2-40B4-BE49-F238E27FC236}">
                <a16:creationId xmlns:a16="http://schemas.microsoft.com/office/drawing/2014/main" id="{D832DA57-25D5-4A5C-9E39-47CCE2F9EA2F}"/>
              </a:ext>
            </a:extLst>
          </p:cNvPr>
          <p:cNvGrpSpPr/>
          <p:nvPr/>
        </p:nvGrpSpPr>
        <p:grpSpPr>
          <a:xfrm>
            <a:off x="7046198" y="5105123"/>
            <a:ext cx="620435" cy="490068"/>
            <a:chOff x="7300765" y="4761036"/>
            <a:chExt cx="620565" cy="490171"/>
          </a:xfrm>
        </p:grpSpPr>
        <p:sp>
          <p:nvSpPr>
            <p:cNvPr id="88" name="正方形/長方形 87">
              <a:extLst>
                <a:ext uri="{FF2B5EF4-FFF2-40B4-BE49-F238E27FC236}">
                  <a16:creationId xmlns:a16="http://schemas.microsoft.com/office/drawing/2014/main" id="{46CA9B8B-5D52-47FF-8688-1562CF9A3561}"/>
                </a:ext>
              </a:extLst>
            </p:cNvPr>
            <p:cNvSpPr/>
            <p:nvPr/>
          </p:nvSpPr>
          <p:spPr>
            <a:xfrm>
              <a:off x="7377047" y="4863827"/>
              <a:ext cx="468000" cy="3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endParaRPr kumimoji="1" lang="ja-JP" altLang="en-US" sz="1800" kern="1200">
                <a:solidFill>
                  <a:prstClr val="white"/>
                </a:solidFill>
                <a:latin typeface="メイリオ" panose="020B0604030504040204" pitchFamily="50" charset="-128"/>
                <a:ea typeface="メイリオ" panose="020B0604030504040204" pitchFamily="50" charset="-128"/>
              </a:endParaRPr>
            </a:p>
          </p:txBody>
        </p:sp>
        <p:pic>
          <p:nvPicPr>
            <p:cNvPr id="89" name="図 88">
              <a:extLst>
                <a:ext uri="{FF2B5EF4-FFF2-40B4-BE49-F238E27FC236}">
                  <a16:creationId xmlns:a16="http://schemas.microsoft.com/office/drawing/2014/main" id="{9C879E55-49FC-47B8-9538-387E8DACACD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8413" b="12659"/>
            <a:stretch/>
          </p:blipFill>
          <p:spPr>
            <a:xfrm>
              <a:off x="7300765" y="4761036"/>
              <a:ext cx="620565" cy="490171"/>
            </a:xfrm>
            <a:prstGeom prst="rect">
              <a:avLst/>
            </a:prstGeom>
          </p:spPr>
        </p:pic>
      </p:grpSp>
      <p:sp>
        <p:nvSpPr>
          <p:cNvPr id="92" name="テキスト ボックス 91">
            <a:extLst>
              <a:ext uri="{FF2B5EF4-FFF2-40B4-BE49-F238E27FC236}">
                <a16:creationId xmlns:a16="http://schemas.microsoft.com/office/drawing/2014/main" id="{F354306A-9ACB-4F96-B95B-A1EFF500B372}"/>
              </a:ext>
            </a:extLst>
          </p:cNvPr>
          <p:cNvSpPr txBox="1"/>
          <p:nvPr/>
        </p:nvSpPr>
        <p:spPr bwMode="gray">
          <a:xfrm>
            <a:off x="6093506" y="1778350"/>
            <a:ext cx="3672029" cy="387716"/>
          </a:xfrm>
          <a:prstGeom prst="rect">
            <a:avLst/>
          </a:prstGeom>
          <a:noFill/>
        </p:spPr>
        <p:txBody>
          <a:bodyPr wrap="none" rtlCol="0">
            <a:spAutoFit/>
          </a:bodyPr>
          <a:lstStyle/>
          <a:p>
            <a:pPr defTabSz="914217" fontAlgn="base">
              <a:lnSpc>
                <a:spcPct val="120000"/>
              </a:lnSpc>
              <a:spcBef>
                <a:spcPct val="0"/>
              </a:spcBef>
              <a:spcAft>
                <a:spcPct val="0"/>
              </a:spcAft>
              <a:buClrTx/>
            </a:pPr>
            <a:r>
              <a:rPr kumimoji="1" lang="ja-JP" altLang="en-US" sz="1600"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財産目録はパソコンで作成も可能に！</a:t>
            </a:r>
            <a:endParaRPr kumimoji="1" lang="en-US" altLang="ja-JP" sz="1600" b="1" kern="1200" dirty="0">
              <a:solidFill>
                <a:prstClr val="black">
                  <a:lumMod val="85000"/>
                  <a:lumOff val="15000"/>
                </a:prstClr>
              </a:solidFill>
              <a:latin typeface="メイリオ" panose="020B0604030504040204" pitchFamily="50" charset="-128"/>
              <a:ea typeface="メイリオ" panose="020B0604030504040204" pitchFamily="50" charset="-128"/>
              <a:cs typeface="+mn-cs"/>
            </a:endParaRPr>
          </a:p>
        </p:txBody>
      </p:sp>
      <p:sp>
        <p:nvSpPr>
          <p:cNvPr id="94" name="角丸四角形 76">
            <a:extLst>
              <a:ext uri="{FF2B5EF4-FFF2-40B4-BE49-F238E27FC236}">
                <a16:creationId xmlns:a16="http://schemas.microsoft.com/office/drawing/2014/main" id="{2A1C2EBB-935D-4520-8AD9-F7FF414B7800}"/>
              </a:ext>
            </a:extLst>
          </p:cNvPr>
          <p:cNvSpPr/>
          <p:nvPr/>
        </p:nvSpPr>
        <p:spPr bwMode="gray">
          <a:xfrm>
            <a:off x="6762539" y="4483902"/>
            <a:ext cx="1187750" cy="239581"/>
          </a:xfrm>
          <a:prstGeom prst="roundRect">
            <a:avLst>
              <a:gd name="adj" fmla="val 194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r>
              <a:rPr kumimoji="1" lang="ja-JP" altLang="en-US" sz="1200" b="1" kern="1200">
                <a:solidFill>
                  <a:prstClr val="white"/>
                </a:solidFill>
                <a:latin typeface="メイリオ" panose="020B0604030504040204" pitchFamily="50" charset="-128"/>
                <a:ea typeface="メイリオ" panose="020B0604030504040204" pitchFamily="50" charset="-128"/>
                <a:cs typeface="+mn-cs"/>
              </a:rPr>
              <a:t>画像データ化</a:t>
            </a:r>
            <a:endParaRPr kumimoji="1" lang="ja-JP" altLang="en-US" sz="1200" b="1" kern="1200" dirty="0">
              <a:solidFill>
                <a:prstClr val="white"/>
              </a:solidFill>
              <a:latin typeface="メイリオ" panose="020B0604030504040204" pitchFamily="50" charset="-128"/>
              <a:ea typeface="メイリオ" panose="020B0604030504040204" pitchFamily="50" charset="-128"/>
              <a:cs typeface="+mn-cs"/>
            </a:endParaRPr>
          </a:p>
        </p:txBody>
      </p:sp>
      <p:sp>
        <p:nvSpPr>
          <p:cNvPr id="97" name="角丸四角形 76">
            <a:extLst>
              <a:ext uri="{FF2B5EF4-FFF2-40B4-BE49-F238E27FC236}">
                <a16:creationId xmlns:a16="http://schemas.microsoft.com/office/drawing/2014/main" id="{386E8742-B3E5-4F59-B88C-9FB4F6E38002}"/>
              </a:ext>
            </a:extLst>
          </p:cNvPr>
          <p:cNvSpPr/>
          <p:nvPr/>
        </p:nvSpPr>
        <p:spPr bwMode="gray">
          <a:xfrm>
            <a:off x="5203741" y="4483902"/>
            <a:ext cx="1079773" cy="239581"/>
          </a:xfrm>
          <a:prstGeom prst="roundRect">
            <a:avLst>
              <a:gd name="adj" fmla="val 194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r>
              <a:rPr kumimoji="1" lang="ja-JP" altLang="en-US" sz="1200" b="1" kern="1200">
                <a:solidFill>
                  <a:prstClr val="white"/>
                </a:solidFill>
                <a:latin typeface="メイリオ" panose="020B0604030504040204" pitchFamily="50" charset="-128"/>
                <a:ea typeface="メイリオ" panose="020B0604030504040204" pitchFamily="50" charset="-128"/>
                <a:cs typeface="+mn-cs"/>
              </a:rPr>
              <a:t>原本保管</a:t>
            </a:r>
            <a:endParaRPr kumimoji="1" lang="ja-JP" altLang="en-US" sz="1200" b="1" kern="1200" dirty="0">
              <a:solidFill>
                <a:prstClr val="white"/>
              </a:solidFill>
              <a:latin typeface="メイリオ" panose="020B0604030504040204" pitchFamily="50" charset="-128"/>
              <a:ea typeface="メイリオ" panose="020B0604030504040204" pitchFamily="50" charset="-128"/>
              <a:cs typeface="+mn-cs"/>
            </a:endParaRPr>
          </a:p>
        </p:txBody>
      </p:sp>
      <p:pic>
        <p:nvPicPr>
          <p:cNvPr id="99" name="図 98">
            <a:extLst>
              <a:ext uri="{FF2B5EF4-FFF2-40B4-BE49-F238E27FC236}">
                <a16:creationId xmlns:a16="http://schemas.microsoft.com/office/drawing/2014/main" id="{5766302B-133B-4015-B2DE-AB418A556AF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501510" y="2755814"/>
            <a:ext cx="998667" cy="998667"/>
          </a:xfrm>
          <a:prstGeom prst="rect">
            <a:avLst/>
          </a:prstGeom>
        </p:spPr>
      </p:pic>
      <p:pic>
        <p:nvPicPr>
          <p:cNvPr id="4" name="グラフィックス 3" descr="ペン 枠線">
            <a:extLst>
              <a:ext uri="{FF2B5EF4-FFF2-40B4-BE49-F238E27FC236}">
                <a16:creationId xmlns:a16="http://schemas.microsoft.com/office/drawing/2014/main" id="{15E4C78C-DE7A-47DA-AFE2-36D76D148B1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20468701">
            <a:off x="4550730" y="1816012"/>
            <a:ext cx="456877" cy="456877"/>
          </a:xfrm>
          <a:prstGeom prst="rect">
            <a:avLst/>
          </a:prstGeom>
        </p:spPr>
      </p:pic>
      <p:sp>
        <p:nvSpPr>
          <p:cNvPr id="114" name="コンテンツ プレースホルダー 2">
            <a:extLst>
              <a:ext uri="{FF2B5EF4-FFF2-40B4-BE49-F238E27FC236}">
                <a16:creationId xmlns:a16="http://schemas.microsoft.com/office/drawing/2014/main" id="{EB9B443F-3F39-4A57-A46C-6C7617AA602B}"/>
              </a:ext>
            </a:extLst>
          </p:cNvPr>
          <p:cNvSpPr txBox="1">
            <a:spLocks/>
          </p:cNvSpPr>
          <p:nvPr/>
        </p:nvSpPr>
        <p:spPr>
          <a:xfrm>
            <a:off x="1464474" y="5089594"/>
            <a:ext cx="387798" cy="608936"/>
          </a:xfrm>
          <a:prstGeom prst="rect">
            <a:avLst/>
          </a:prstGeom>
          <a:solidFill>
            <a:schemeClr val="bg1"/>
          </a:solidFill>
          <a:ln w="25400">
            <a:solidFill>
              <a:schemeClr val="tx1"/>
            </a:solidFill>
          </a:ln>
        </p:spPr>
        <p:txBody>
          <a:bodyPr vert="eaVert" wrap="square" anchor="ctr">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1006645">
              <a:lnSpc>
                <a:spcPct val="110000"/>
              </a:lnSpc>
              <a:buClrTx/>
              <a:buNone/>
            </a:pPr>
            <a:r>
              <a:rPr lang="ja-JP" altLang="en-US" sz="1200" b="1" dirty="0">
                <a:solidFill>
                  <a:schemeClr val="tx1"/>
                </a:solidFill>
                <a:latin typeface="メイリオ" panose="020B0604030504040204" pitchFamily="50" charset="-128"/>
                <a:ea typeface="メイリオ" panose="020B0604030504040204" pitchFamily="50" charset="-128"/>
              </a:rPr>
              <a:t>遺言書</a:t>
            </a:r>
            <a:endParaRPr lang="en-US" altLang="ja-JP" sz="1200" b="1" dirty="0">
              <a:solidFill>
                <a:schemeClr val="tx1"/>
              </a:solidFill>
              <a:latin typeface="メイリオ" panose="020B0604030504040204" pitchFamily="50" charset="-128"/>
              <a:ea typeface="メイリオ" panose="020B0604030504040204" pitchFamily="50" charset="-128"/>
            </a:endParaRPr>
          </a:p>
        </p:txBody>
      </p:sp>
      <p:pic>
        <p:nvPicPr>
          <p:cNvPr id="118" name="図 9" descr="クリップアート が含まれている画像&#10;&#10;非常に高い精度で生成された説明">
            <a:extLst>
              <a:ext uri="{FF2B5EF4-FFF2-40B4-BE49-F238E27FC236}">
                <a16:creationId xmlns:a16="http://schemas.microsoft.com/office/drawing/2014/main" id="{4C39E15F-8799-4860-B58C-ACA78CB4CA90}"/>
              </a:ext>
            </a:extLst>
          </p:cNvPr>
          <p:cNvPicPr>
            <a:picLocks noChangeAspect="1" noChangeArrowheads="1"/>
          </p:cNvPicPr>
          <p:nvPr/>
        </p:nvPicPr>
        <p:blipFill>
          <a:blip r:embed="rId12">
            <a:extLst>
              <a:ext uri="{BEBA8EAE-BF5A-486C-A8C5-ECC9F3942E4B}">
                <a14:imgProps xmlns:a14="http://schemas.microsoft.com/office/drawing/2010/main">
                  <a14:imgLayer r:embed="rId13">
                    <a14:imgEffect>
                      <a14:backgroundRemoval t="6037" b="99213" l="4620" r="98020">
                        <a14:foregroundMark x1="33333" y1="6299" x2="54785" y2="6824"/>
                        <a14:foregroundMark x1="68977" y1="91076" x2="70297" y2="93438"/>
                        <a14:foregroundMark x1="89109" y1="74016" x2="92409" y2="72178"/>
                        <a14:foregroundMark x1="94719" y1="68766" x2="95710" y2="67454"/>
                        <a14:foregroundMark x1="95710" y1="72966" x2="96370" y2="72703"/>
                        <a14:foregroundMark x1="49505" y1="96850" x2="49505" y2="99213"/>
                        <a14:foregroundMark x1="4950" y1="56168" x2="4950" y2="56168"/>
                        <a14:foregroundMark x1="95710" y1="75328" x2="95710" y2="75328"/>
                        <a14:foregroundMark x1="98020" y1="72178" x2="98020" y2="72178"/>
                        <a14:backgroundMark x1="4950" y1="56168" x2="4950" y2="56168"/>
                      </a14:backgroundRemoval>
                    </a14:imgEffect>
                  </a14:imgLayer>
                </a14:imgProps>
              </a:ext>
              <a:ext uri="{28A0092B-C50C-407E-A947-70E740481C1C}">
                <a14:useLocalDpi xmlns:a14="http://schemas.microsoft.com/office/drawing/2010/main" val="0"/>
              </a:ext>
            </a:extLst>
          </a:blip>
          <a:srcRect/>
          <a:stretch>
            <a:fillRect/>
          </a:stretch>
        </p:blipFill>
        <p:spPr bwMode="auto">
          <a:xfrm>
            <a:off x="7422876" y="6132316"/>
            <a:ext cx="600825" cy="75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 name="図 2">
            <a:extLst>
              <a:ext uri="{FF2B5EF4-FFF2-40B4-BE49-F238E27FC236}">
                <a16:creationId xmlns:a16="http://schemas.microsoft.com/office/drawing/2014/main" id="{8408AFC1-5FBE-42BA-AAB8-6FFFAFDD5543}"/>
              </a:ext>
            </a:extLst>
          </p:cNvPr>
          <p:cNvPicPr>
            <a:picLocks noChangeAspect="1" noChangeArrowheads="1"/>
          </p:cNvPicPr>
          <p:nvPr/>
        </p:nvPicPr>
        <p:blipFill>
          <a:blip r:embed="rId14">
            <a:extLst>
              <a:ext uri="{BEBA8EAE-BF5A-486C-A8C5-ECC9F3942E4B}">
                <a14:imgProps xmlns:a14="http://schemas.microsoft.com/office/drawing/2010/main">
                  <a14:imgLayer r:embed="rId15">
                    <a14:imgEffect>
                      <a14:backgroundRemoval t="5367" b="99153" l="9124" r="89051">
                        <a14:foregroundMark x1="51460" y1="75141" x2="19343" y2="94350"/>
                        <a14:foregroundMark x1="48905" y1="79661" x2="86496" y2="99435"/>
                        <a14:foregroundMark x1="57664" y1="75989" x2="56934" y2="77401"/>
                        <a14:foregroundMark x1="58029" y1="73164" x2="60949" y2="73164"/>
                        <a14:foregroundMark x1="44161" y1="73164" x2="38321" y2="73164"/>
                        <a14:foregroundMark x1="63139" y1="77966" x2="72263" y2="84746"/>
                        <a14:foregroundMark x1="48540" y1="5367" x2="54015" y2="5367"/>
                        <a14:foregroundMark x1="62044" y1="96045" x2="55839" y2="96328"/>
                        <a14:foregroundMark x1="26642" y1="96328" x2="74453" y2="97740"/>
                      </a14:backgroundRemoval>
                    </a14:imgEffect>
                  </a14:imgLayer>
                </a14:imgProps>
              </a:ext>
              <a:ext uri="{28A0092B-C50C-407E-A947-70E740481C1C}">
                <a14:useLocalDpi xmlns:a14="http://schemas.microsoft.com/office/drawing/2010/main" val="0"/>
              </a:ext>
            </a:extLst>
          </a:blip>
          <a:srcRect/>
          <a:stretch>
            <a:fillRect/>
          </a:stretch>
        </p:blipFill>
        <p:spPr bwMode="auto">
          <a:xfrm>
            <a:off x="6801274" y="6118593"/>
            <a:ext cx="584400" cy="75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図 11">
            <a:extLst>
              <a:ext uri="{FF2B5EF4-FFF2-40B4-BE49-F238E27FC236}">
                <a16:creationId xmlns:a16="http://schemas.microsoft.com/office/drawing/2014/main" id="{C62CB8DE-F3EF-47B7-B25A-990088DF6DEB}"/>
              </a:ext>
            </a:extLst>
          </p:cNvPr>
          <p:cNvPicPr>
            <a:picLocks noChangeAspect="1" noChangeArrowheads="1"/>
          </p:cNvPicPr>
          <p:nvPr/>
        </p:nvPicPr>
        <p:blipFill>
          <a:blip r:embed="rId16">
            <a:extLst>
              <a:ext uri="{BEBA8EAE-BF5A-486C-A8C5-ECC9F3942E4B}">
                <a14:imgProps xmlns:a14="http://schemas.microsoft.com/office/drawing/2010/main">
                  <a14:imgLayer r:embed="rId17">
                    <a14:imgEffect>
                      <a14:backgroundRemoval t="4308" b="98462" l="8046" r="99617">
                        <a14:foregroundMark x1="59004" y1="18154" x2="29502" y2="23385"/>
                        <a14:foregroundMark x1="68582" y1="14154" x2="47893" y2="25231"/>
                        <a14:foregroundMark x1="59004" y1="8923" x2="39080" y2="10769"/>
                        <a14:foregroundMark x1="57854" y1="4615" x2="45977" y2="5231"/>
                        <a14:foregroundMark x1="87739" y1="25846" x2="92337" y2="36615"/>
                        <a14:foregroundMark x1="95019" y1="35692" x2="95785" y2="42154"/>
                        <a14:foregroundMark x1="8812" y1="34462" x2="8046" y2="36615"/>
                        <a14:foregroundMark x1="61686" y1="85846" x2="62452" y2="89538"/>
                        <a14:foregroundMark x1="52107" y1="81538" x2="52874" y2="87385"/>
                        <a14:foregroundMark x1="42146" y1="80923" x2="41379" y2="90462"/>
                        <a14:foregroundMark x1="45594" y1="81846" x2="42912" y2="94462"/>
                        <a14:foregroundMark x1="40613" y1="81846" x2="36015" y2="96615"/>
                        <a14:foregroundMark x1="49808" y1="79077" x2="55556" y2="96000"/>
                        <a14:foregroundMark x1="64368" y1="80923" x2="68966" y2="96000"/>
                        <a14:foregroundMark x1="65517" y1="93231" x2="65900" y2="98462"/>
                        <a14:foregroundMark x1="99617" y1="37231" x2="98851" y2="48000"/>
                      </a14:backgroundRemoval>
                    </a14:imgEffect>
                  </a14:imgLayer>
                </a14:imgProps>
              </a:ext>
              <a:ext uri="{28A0092B-C50C-407E-A947-70E740481C1C}">
                <a14:useLocalDpi xmlns:a14="http://schemas.microsoft.com/office/drawing/2010/main" val="0"/>
              </a:ext>
            </a:extLst>
          </a:blip>
          <a:srcRect/>
          <a:stretch>
            <a:fillRect/>
          </a:stretch>
        </p:blipFill>
        <p:spPr bwMode="auto">
          <a:xfrm>
            <a:off x="5473989" y="6145575"/>
            <a:ext cx="618037" cy="717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 name="コンテンツ プレースホルダー 2">
            <a:extLst>
              <a:ext uri="{FF2B5EF4-FFF2-40B4-BE49-F238E27FC236}">
                <a16:creationId xmlns:a16="http://schemas.microsoft.com/office/drawing/2014/main" id="{558986A9-D045-4165-AC61-17261B1C3C80}"/>
              </a:ext>
            </a:extLst>
          </p:cNvPr>
          <p:cNvSpPr txBox="1">
            <a:spLocks/>
          </p:cNvSpPr>
          <p:nvPr/>
        </p:nvSpPr>
        <p:spPr>
          <a:xfrm>
            <a:off x="5869642" y="4976392"/>
            <a:ext cx="357269" cy="584192"/>
          </a:xfrm>
          <a:prstGeom prst="rect">
            <a:avLst/>
          </a:prstGeom>
          <a:solidFill>
            <a:schemeClr val="bg1"/>
          </a:solidFill>
          <a:ln w="25400">
            <a:solidFill>
              <a:schemeClr val="tx1"/>
            </a:solidFill>
          </a:ln>
        </p:spPr>
        <p:txBody>
          <a:bodyPr vert="eaVert" wrap="square" lIns="0" rIns="0" anchor="ctr">
            <a:no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1006645">
              <a:lnSpc>
                <a:spcPct val="100000"/>
              </a:lnSpc>
              <a:buClrTx/>
              <a:buNone/>
            </a:pPr>
            <a:r>
              <a:rPr lang="ja-JP" altLang="en-US" sz="1000" b="1" dirty="0">
                <a:solidFill>
                  <a:schemeClr val="tx1"/>
                </a:solidFill>
                <a:latin typeface="メイリオ" panose="020B0604030504040204" pitchFamily="50" charset="-128"/>
                <a:ea typeface="メイリオ" panose="020B0604030504040204" pitchFamily="50" charset="-128"/>
              </a:rPr>
              <a:t>遺言書</a:t>
            </a:r>
            <a:endParaRPr lang="en-US" altLang="ja-JP" sz="1000" b="1" dirty="0">
              <a:solidFill>
                <a:schemeClr val="tx1"/>
              </a:solidFill>
              <a:latin typeface="メイリオ" panose="020B0604030504040204" pitchFamily="50" charset="-128"/>
              <a:ea typeface="メイリオ" panose="020B0604030504040204" pitchFamily="50" charset="-128"/>
            </a:endParaRPr>
          </a:p>
          <a:p>
            <a:pPr marL="0" indent="0" algn="ctr" defTabSz="1006645">
              <a:lnSpc>
                <a:spcPct val="100000"/>
              </a:lnSpc>
              <a:buClrTx/>
              <a:buNone/>
            </a:pPr>
            <a:r>
              <a:rPr lang="ja-JP" altLang="en-US" sz="1000" b="1" dirty="0">
                <a:solidFill>
                  <a:schemeClr val="tx1"/>
                </a:solidFill>
                <a:latin typeface="メイリオ" panose="020B0604030504040204" pitchFamily="50" charset="-128"/>
                <a:ea typeface="メイリオ" panose="020B0604030504040204" pitchFamily="50" charset="-128"/>
              </a:rPr>
              <a:t>の写し</a:t>
            </a:r>
            <a:endParaRPr lang="en-US" altLang="ja-JP" sz="1000" b="1"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5E9BD10B-DA2D-4D3A-BC3A-4B5EEE27737A}"/>
              </a:ext>
            </a:extLst>
          </p:cNvPr>
          <p:cNvSpPr/>
          <p:nvPr/>
        </p:nvSpPr>
        <p:spPr>
          <a:xfrm>
            <a:off x="3056605" y="4256475"/>
            <a:ext cx="1495491" cy="117945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角丸四角形 76">
            <a:extLst>
              <a:ext uri="{FF2B5EF4-FFF2-40B4-BE49-F238E27FC236}">
                <a16:creationId xmlns:a16="http://schemas.microsoft.com/office/drawing/2014/main" id="{FD925498-FD57-4D6E-B667-C91929CD141F}"/>
              </a:ext>
            </a:extLst>
          </p:cNvPr>
          <p:cNvSpPr/>
          <p:nvPr/>
        </p:nvSpPr>
        <p:spPr bwMode="gray">
          <a:xfrm>
            <a:off x="3409801" y="5176279"/>
            <a:ext cx="755608" cy="215955"/>
          </a:xfrm>
          <a:prstGeom prst="roundRect">
            <a:avLst>
              <a:gd name="adj" fmla="val 50000"/>
            </a:avLst>
          </a:prstGeom>
          <a:solidFill>
            <a:schemeClr val="tx1">
              <a:lumMod val="50000"/>
              <a:lumOff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r>
              <a:rPr kumimoji="1" lang="ja-JP" altLang="en-US" sz="1050" b="1" kern="1200">
                <a:solidFill>
                  <a:prstClr val="white"/>
                </a:solidFill>
                <a:latin typeface="メイリオ" panose="020B0604030504040204" pitchFamily="50" charset="-128"/>
                <a:ea typeface="メイリオ" panose="020B0604030504040204" pitchFamily="50" charset="-128"/>
                <a:cs typeface="+mn-cs"/>
              </a:rPr>
              <a:t>死亡後</a:t>
            </a:r>
          </a:p>
        </p:txBody>
      </p:sp>
      <p:pic>
        <p:nvPicPr>
          <p:cNvPr id="112" name="図 13" descr="クリップアート が含まれている画像&#10;&#10;高い精度で生成された説明">
            <a:extLst>
              <a:ext uri="{FF2B5EF4-FFF2-40B4-BE49-F238E27FC236}">
                <a16:creationId xmlns:a16="http://schemas.microsoft.com/office/drawing/2014/main" id="{32ABB93F-1993-4FF1-A551-9084EBF90ECA}"/>
              </a:ext>
            </a:extLst>
          </p:cNvPr>
          <p:cNvPicPr>
            <a:picLocks noChangeAspect="1" noChangeArrowheads="1"/>
          </p:cNvPicPr>
          <p:nvPr/>
        </p:nvPicPr>
        <p:blipFill>
          <a:blip r:embed="rId18">
            <a:grayscl/>
            <a:extLst>
              <a:ext uri="{BEBA8EAE-BF5A-486C-A8C5-ECC9F3942E4B}">
                <a14:imgProps xmlns:a14="http://schemas.microsoft.com/office/drawing/2010/main">
                  <a14:imgLayer r:embed="rId19">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9993" y2="2294"/>
                        <a14:foregroundMark x1="42584" y1="3247" x2="11962" y2="21429"/>
                        <a14:foregroundMark x1="2795" y1="38699" x2="2604" y2="38961"/>
                        <a14:foregroundMark x1="19139" y1="16234" x2="4380" y2="36519"/>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Mark x1="957" y1="39610" x2="957" y2="39610"/>
                        <a14:backgroundMark x1="957" y1="39935" x2="957" y2="39935"/>
                        <a14:backgroundMark x1="1435" y1="41234" x2="1435" y2="41234"/>
                        <a14:backgroundMark x1="957" y1="38961" x2="957" y2="41558"/>
                        <a14:backgroundMark x1="2392" y1="39286" x2="2871" y2="39610"/>
                        <a14:backgroundMark x1="2871" y1="36688" x2="3349" y2="38636"/>
                        <a14:backgroundMark x1="1914" y1="39286" x2="1914" y2="39286"/>
                        <a14:backgroundMark x1="2871" y1="38636" x2="2871" y2="38636"/>
                        <a14:backgroundMark x1="1914" y1="38312" x2="1914" y2="38312"/>
                        <a14:backgroundMark x1="28230" y1="1623" x2="28230" y2="1623"/>
                        <a14:backgroundMark x1="28230" y1="1623" x2="27273" y2="1623"/>
                        <a14:backgroundMark x1="28708" y1="1623" x2="29665" y2="1948"/>
                        <a14:backgroundMark x1="28708" y1="1623" x2="30622" y2="1623"/>
                        <a14:backgroundMark x1="2392" y1="43182" x2="0" y2="38636"/>
                        <a14:backgroundMark x1="0" y1="40909" x2="2392" y2="43182"/>
                      </a14:backgroundRemoval>
                    </a14:imgEffect>
                  </a14:imgLayer>
                </a14:imgProps>
              </a:ext>
              <a:ext uri="{28A0092B-C50C-407E-A947-70E740481C1C}">
                <a14:useLocalDpi xmlns:a14="http://schemas.microsoft.com/office/drawing/2010/main" val="0"/>
              </a:ext>
            </a:extLst>
          </a:blip>
          <a:srcRect/>
          <a:stretch>
            <a:fillRect/>
          </a:stretch>
        </p:blipFill>
        <p:spPr bwMode="auto">
          <a:xfrm>
            <a:off x="3417590" y="4314058"/>
            <a:ext cx="701357" cy="85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グループ化 17">
            <a:extLst>
              <a:ext uri="{FF2B5EF4-FFF2-40B4-BE49-F238E27FC236}">
                <a16:creationId xmlns:a16="http://schemas.microsoft.com/office/drawing/2014/main" id="{74534508-D2F3-4E3A-98F8-D0E0EB4F7CF8}"/>
              </a:ext>
            </a:extLst>
          </p:cNvPr>
          <p:cNvGrpSpPr/>
          <p:nvPr/>
        </p:nvGrpSpPr>
        <p:grpSpPr>
          <a:xfrm>
            <a:off x="7824479" y="5022732"/>
            <a:ext cx="2693589" cy="1821221"/>
            <a:chOff x="7824479" y="4743812"/>
            <a:chExt cx="2693589" cy="1821221"/>
          </a:xfrm>
        </p:grpSpPr>
        <p:sp>
          <p:nvSpPr>
            <p:cNvPr id="14" name="楕円 13">
              <a:extLst>
                <a:ext uri="{FF2B5EF4-FFF2-40B4-BE49-F238E27FC236}">
                  <a16:creationId xmlns:a16="http://schemas.microsoft.com/office/drawing/2014/main" id="{0C4708F4-A970-462F-A9E6-A79011F15A52}"/>
                </a:ext>
              </a:extLst>
            </p:cNvPr>
            <p:cNvSpPr/>
            <p:nvPr/>
          </p:nvSpPr>
          <p:spPr>
            <a:xfrm>
              <a:off x="8076388" y="4743812"/>
              <a:ext cx="2441680" cy="1821221"/>
            </a:xfrm>
            <a:prstGeom prst="ellipse">
              <a:avLst/>
            </a:prstGeom>
            <a:solidFill>
              <a:schemeClr val="bg1"/>
            </a:solidFill>
            <a:ln w="127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a:extLst>
                <a:ext uri="{FF2B5EF4-FFF2-40B4-BE49-F238E27FC236}">
                  <a16:creationId xmlns:a16="http://schemas.microsoft.com/office/drawing/2014/main" id="{D87B34AE-5547-4136-AAED-056E5A3010FB}"/>
                </a:ext>
              </a:extLst>
            </p:cNvPr>
            <p:cNvSpPr/>
            <p:nvPr/>
          </p:nvSpPr>
          <p:spPr>
            <a:xfrm rot="15511512">
              <a:off x="7869434" y="5412774"/>
              <a:ext cx="244282" cy="334191"/>
            </a:xfrm>
            <a:prstGeom prst="triangle">
              <a:avLst/>
            </a:prstGeom>
            <a:solidFill>
              <a:schemeClr val="bg1"/>
            </a:solidFill>
            <a:ln w="127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楕円 127">
              <a:extLst>
                <a:ext uri="{FF2B5EF4-FFF2-40B4-BE49-F238E27FC236}">
                  <a16:creationId xmlns:a16="http://schemas.microsoft.com/office/drawing/2014/main" id="{F473F84D-EF5F-4311-B320-77E40B75D756}"/>
                </a:ext>
              </a:extLst>
            </p:cNvPr>
            <p:cNvSpPr/>
            <p:nvPr/>
          </p:nvSpPr>
          <p:spPr>
            <a:xfrm>
              <a:off x="8085709" y="4815020"/>
              <a:ext cx="2308125" cy="1632755"/>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3" name="テキスト ボックス 82">
            <a:extLst>
              <a:ext uri="{FF2B5EF4-FFF2-40B4-BE49-F238E27FC236}">
                <a16:creationId xmlns:a16="http://schemas.microsoft.com/office/drawing/2014/main" id="{18440276-A1EA-461B-B4B3-7566B904C679}"/>
              </a:ext>
            </a:extLst>
          </p:cNvPr>
          <p:cNvSpPr txBox="1"/>
          <p:nvPr/>
        </p:nvSpPr>
        <p:spPr bwMode="gray">
          <a:xfrm>
            <a:off x="8037471" y="5131636"/>
            <a:ext cx="2557068" cy="1632755"/>
          </a:xfrm>
          <a:prstGeom prst="rect">
            <a:avLst/>
          </a:prstGeom>
          <a:noFill/>
        </p:spPr>
        <p:txBody>
          <a:bodyPr wrap="square" rtlCol="0">
            <a:spAutoFit/>
          </a:bodyPr>
          <a:lstStyle/>
          <a:p>
            <a:pPr algn="ctr" defTabSz="914217" fontAlgn="base">
              <a:lnSpc>
                <a:spcPct val="120000"/>
              </a:lnSpc>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相続人の</a:t>
            </a: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一人に</a:t>
            </a:r>
            <a:endParaRPr kumimoji="1" lang="en-US" altLang="ja-JP" b="1" kern="1200">
              <a:solidFill>
                <a:prstClr val="black">
                  <a:lumMod val="85000"/>
                  <a:lumOff val="15000"/>
                </a:prstClr>
              </a:solidFill>
              <a:latin typeface="メイリオ" panose="020B0604030504040204" pitchFamily="50" charset="-128"/>
              <a:ea typeface="メイリオ" panose="020B0604030504040204" pitchFamily="50" charset="-128"/>
              <a:cs typeface="+mn-cs"/>
            </a:endParaRPr>
          </a:p>
          <a:p>
            <a:pPr algn="ctr" defTabSz="914217" fontAlgn="base">
              <a:lnSpc>
                <a:spcPct val="120000"/>
              </a:lnSpc>
              <a:spcBef>
                <a:spcPct val="0"/>
              </a:spcBef>
              <a:spcAft>
                <a:spcPct val="0"/>
              </a:spcAft>
              <a:buClrTx/>
            </a:pP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遺言書の写しを交付</a:t>
            </a:r>
            <a:endParaRPr kumimoji="1" lang="en-US" altLang="ja-JP" b="1" kern="1200">
              <a:solidFill>
                <a:prstClr val="black">
                  <a:lumMod val="85000"/>
                  <a:lumOff val="15000"/>
                </a:prstClr>
              </a:solidFill>
              <a:latin typeface="メイリオ" panose="020B0604030504040204" pitchFamily="50" charset="-128"/>
              <a:ea typeface="メイリオ" panose="020B0604030504040204" pitchFamily="50" charset="-128"/>
              <a:cs typeface="+mn-cs"/>
            </a:endParaRPr>
          </a:p>
          <a:p>
            <a:pPr algn="ctr" defTabSz="914217" fontAlgn="base">
              <a:lnSpc>
                <a:spcPct val="120000"/>
              </a:lnSpc>
              <a:spcBef>
                <a:spcPct val="0"/>
              </a:spcBef>
              <a:spcAft>
                <a:spcPct val="0"/>
              </a:spcAft>
              <a:buClrTx/>
            </a:pP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したとき、または閲覧させたとき他</a:t>
            </a: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の</a:t>
            </a: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相続人に遺言書が</a:t>
            </a:r>
            <a:endParaRPr kumimoji="1" lang="en-US" altLang="ja-JP" b="1" kern="1200">
              <a:solidFill>
                <a:prstClr val="black">
                  <a:lumMod val="85000"/>
                  <a:lumOff val="15000"/>
                </a:prstClr>
              </a:solidFill>
              <a:latin typeface="メイリオ" panose="020B0604030504040204" pitchFamily="50" charset="-128"/>
              <a:ea typeface="メイリオ" panose="020B0604030504040204" pitchFamily="50" charset="-128"/>
              <a:cs typeface="+mn-cs"/>
            </a:endParaRPr>
          </a:p>
          <a:p>
            <a:pPr algn="ctr" defTabSz="914217" fontAlgn="base">
              <a:lnSpc>
                <a:spcPct val="120000"/>
              </a:lnSpc>
              <a:spcBef>
                <a:spcPct val="0"/>
              </a:spcBef>
              <a:spcAft>
                <a:spcPct val="0"/>
              </a:spcAft>
              <a:buClrTx/>
            </a:pP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保管されている</a:t>
            </a:r>
            <a:endParaRPr kumimoji="1" lang="en-US" altLang="ja-JP" b="1" kern="1200">
              <a:solidFill>
                <a:prstClr val="black">
                  <a:lumMod val="85000"/>
                  <a:lumOff val="15000"/>
                </a:prstClr>
              </a:solidFill>
              <a:latin typeface="メイリオ" panose="020B0604030504040204" pitchFamily="50" charset="-128"/>
              <a:ea typeface="メイリオ" panose="020B0604030504040204" pitchFamily="50" charset="-128"/>
              <a:cs typeface="+mn-cs"/>
            </a:endParaRPr>
          </a:p>
          <a:p>
            <a:pPr algn="ctr" defTabSz="914217" fontAlgn="base">
              <a:lnSpc>
                <a:spcPct val="120000"/>
              </a:lnSpc>
              <a:spcBef>
                <a:spcPct val="0"/>
              </a:spcBef>
              <a:spcAft>
                <a:spcPct val="0"/>
              </a:spcAft>
              <a:buClrTx/>
            </a:pP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ことを通知</a:t>
            </a:r>
            <a:endPar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endParaRPr>
          </a:p>
        </p:txBody>
      </p:sp>
      <p:grpSp>
        <p:nvGrpSpPr>
          <p:cNvPr id="129" name="グループ化 128">
            <a:extLst>
              <a:ext uri="{FF2B5EF4-FFF2-40B4-BE49-F238E27FC236}">
                <a16:creationId xmlns:a16="http://schemas.microsoft.com/office/drawing/2014/main" id="{4C00F76E-8F75-4EDE-9DD2-DCA768FB9531}"/>
              </a:ext>
            </a:extLst>
          </p:cNvPr>
          <p:cNvGrpSpPr/>
          <p:nvPr/>
        </p:nvGrpSpPr>
        <p:grpSpPr>
          <a:xfrm flipH="1" flipV="1">
            <a:off x="3678229" y="5631316"/>
            <a:ext cx="2087027" cy="1145809"/>
            <a:chOff x="7566853" y="4869753"/>
            <a:chExt cx="2712090" cy="1616769"/>
          </a:xfrm>
        </p:grpSpPr>
        <p:sp>
          <p:nvSpPr>
            <p:cNvPr id="130" name="楕円 129">
              <a:extLst>
                <a:ext uri="{FF2B5EF4-FFF2-40B4-BE49-F238E27FC236}">
                  <a16:creationId xmlns:a16="http://schemas.microsoft.com/office/drawing/2014/main" id="{F52B4EE6-0821-43E0-864E-CFFF821B40B2}"/>
                </a:ext>
              </a:extLst>
            </p:cNvPr>
            <p:cNvSpPr/>
            <p:nvPr/>
          </p:nvSpPr>
          <p:spPr>
            <a:xfrm>
              <a:off x="8063120" y="4869753"/>
              <a:ext cx="2215823" cy="1616769"/>
            </a:xfrm>
            <a:prstGeom prst="ellipse">
              <a:avLst/>
            </a:prstGeom>
            <a:solidFill>
              <a:schemeClr val="bg1"/>
            </a:solidFill>
            <a:ln w="1270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二等辺三角形 130">
              <a:extLst>
                <a:ext uri="{FF2B5EF4-FFF2-40B4-BE49-F238E27FC236}">
                  <a16:creationId xmlns:a16="http://schemas.microsoft.com/office/drawing/2014/main" id="{7728B989-D3F3-47D3-B751-F0F723BB9987}"/>
                </a:ext>
              </a:extLst>
            </p:cNvPr>
            <p:cNvSpPr/>
            <p:nvPr/>
          </p:nvSpPr>
          <p:spPr>
            <a:xfrm rot="15511512">
              <a:off x="7775465" y="5658699"/>
              <a:ext cx="244282" cy="661505"/>
            </a:xfrm>
            <a:prstGeom prst="triangle">
              <a:avLst>
                <a:gd name="adj" fmla="val 29485"/>
              </a:avLst>
            </a:prstGeom>
            <a:solidFill>
              <a:schemeClr val="bg1"/>
            </a:solidFill>
            <a:ln w="1270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楕円 131">
              <a:extLst>
                <a:ext uri="{FF2B5EF4-FFF2-40B4-BE49-F238E27FC236}">
                  <a16:creationId xmlns:a16="http://schemas.microsoft.com/office/drawing/2014/main" id="{5D8DFABF-FC66-4E45-86A3-E1DE54B7F25E}"/>
                </a:ext>
              </a:extLst>
            </p:cNvPr>
            <p:cNvSpPr/>
            <p:nvPr/>
          </p:nvSpPr>
          <p:spPr>
            <a:xfrm>
              <a:off x="8081846" y="4998120"/>
              <a:ext cx="2094623" cy="1449461"/>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3" name="テキスト ボックス 132">
            <a:extLst>
              <a:ext uri="{FF2B5EF4-FFF2-40B4-BE49-F238E27FC236}">
                <a16:creationId xmlns:a16="http://schemas.microsoft.com/office/drawing/2014/main" id="{95485EC0-08EB-4254-AE45-45D171F2D132}"/>
              </a:ext>
            </a:extLst>
          </p:cNvPr>
          <p:cNvSpPr txBox="1"/>
          <p:nvPr/>
        </p:nvSpPr>
        <p:spPr bwMode="gray">
          <a:xfrm>
            <a:off x="3724809" y="5706667"/>
            <a:ext cx="1597991" cy="1141037"/>
          </a:xfrm>
          <a:prstGeom prst="rect">
            <a:avLst/>
          </a:prstGeom>
          <a:noFill/>
        </p:spPr>
        <p:txBody>
          <a:bodyPr wrap="square" rtlCol="0">
            <a:spAutoFit/>
          </a:bodyPr>
          <a:lstStyle/>
          <a:p>
            <a:pPr algn="ctr" defTabSz="914217" fontAlgn="base">
              <a:lnSpc>
                <a:spcPct val="120000"/>
              </a:lnSpc>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相続開始後に</a:t>
            </a:r>
            <a:endParaRPr kumimoji="1" lang="en-US" altLang="ja-JP" b="1" kern="1200" dirty="0">
              <a:solidFill>
                <a:prstClr val="black">
                  <a:lumMod val="85000"/>
                  <a:lumOff val="15000"/>
                </a:prstClr>
              </a:solidFill>
              <a:latin typeface="メイリオ" panose="020B0604030504040204" pitchFamily="50" charset="-128"/>
              <a:ea typeface="メイリオ" panose="020B0604030504040204" pitchFamily="50" charset="-128"/>
              <a:cs typeface="+mn-cs"/>
            </a:endParaRPr>
          </a:p>
          <a:p>
            <a:pPr algn="ctr" defTabSz="914217" fontAlgn="base">
              <a:lnSpc>
                <a:spcPct val="120000"/>
              </a:lnSpc>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遺言書</a:t>
            </a: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の写しの</a:t>
            </a:r>
            <a:endParaRPr kumimoji="1" lang="en-US" altLang="ja-JP" b="1" kern="1200">
              <a:solidFill>
                <a:prstClr val="black">
                  <a:lumMod val="85000"/>
                  <a:lumOff val="15000"/>
                </a:prstClr>
              </a:solidFill>
              <a:latin typeface="メイリオ" panose="020B0604030504040204" pitchFamily="50" charset="-128"/>
              <a:ea typeface="メイリオ" panose="020B0604030504040204" pitchFamily="50" charset="-128"/>
              <a:cs typeface="+mn-cs"/>
            </a:endParaRPr>
          </a:p>
          <a:p>
            <a:pPr algn="ctr" defTabSz="914217" fontAlgn="base">
              <a:lnSpc>
                <a:spcPct val="120000"/>
              </a:lnSpc>
              <a:spcBef>
                <a:spcPct val="0"/>
              </a:spcBef>
              <a:spcAft>
                <a:spcPct val="0"/>
              </a:spcAft>
              <a:buClrTx/>
            </a:pP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請求・閲覧が</a:t>
            </a:r>
            <a:endParaRPr kumimoji="1" lang="en-US" altLang="ja-JP" b="1" kern="1200">
              <a:solidFill>
                <a:prstClr val="black">
                  <a:lumMod val="85000"/>
                  <a:lumOff val="15000"/>
                </a:prstClr>
              </a:solidFill>
              <a:latin typeface="メイリオ" panose="020B0604030504040204" pitchFamily="50" charset="-128"/>
              <a:ea typeface="メイリオ" panose="020B0604030504040204" pitchFamily="50" charset="-128"/>
              <a:cs typeface="+mn-cs"/>
            </a:endParaRPr>
          </a:p>
          <a:p>
            <a:pPr algn="ctr" defTabSz="914217" fontAlgn="base">
              <a:lnSpc>
                <a:spcPct val="120000"/>
              </a:lnSpc>
              <a:spcBef>
                <a:spcPct val="0"/>
              </a:spcBef>
              <a:spcAft>
                <a:spcPct val="0"/>
              </a:spcAft>
              <a:buClrTx/>
            </a:pPr>
            <a:r>
              <a:rPr kumimoji="1" lang="ja-JP" altLang="en-US" b="1" kern="1200">
                <a:solidFill>
                  <a:prstClr val="black">
                    <a:lumMod val="85000"/>
                    <a:lumOff val="15000"/>
                  </a:prstClr>
                </a:solidFill>
                <a:latin typeface="メイリオ" panose="020B0604030504040204" pitchFamily="50" charset="-128"/>
                <a:ea typeface="メイリオ" panose="020B0604030504040204" pitchFamily="50" charset="-128"/>
                <a:cs typeface="+mn-cs"/>
              </a:rPr>
              <a:t>可能</a:t>
            </a:r>
            <a:endPar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endParaRPr>
          </a:p>
        </p:txBody>
      </p:sp>
      <p:pic>
        <p:nvPicPr>
          <p:cNvPr id="134" name="図 13" descr="クリップアート が含まれている画像&#10;&#10;高い精度で生成された説明">
            <a:extLst>
              <a:ext uri="{FF2B5EF4-FFF2-40B4-BE49-F238E27FC236}">
                <a16:creationId xmlns:a16="http://schemas.microsoft.com/office/drawing/2014/main" id="{28A37EEC-9814-4E46-B462-4AAC40FBB643}"/>
              </a:ext>
            </a:extLst>
          </p:cNvPr>
          <p:cNvPicPr>
            <a:picLocks noChangeAspect="1" noChangeArrowheads="1"/>
          </p:cNvPicPr>
          <p:nvPr/>
        </p:nvPicPr>
        <p:blipFill>
          <a:blip r:embed="rId18">
            <a:extLst>
              <a:ext uri="{BEBA8EAE-BF5A-486C-A8C5-ECC9F3942E4B}">
                <a14:imgProps xmlns:a14="http://schemas.microsoft.com/office/drawing/2010/main">
                  <a14:imgLayer r:embed="rId19">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9993" y2="2294"/>
                        <a14:foregroundMark x1="42584" y1="3247" x2="11962" y2="21429"/>
                        <a14:foregroundMark x1="2795" y1="38699" x2="2604" y2="38961"/>
                        <a14:foregroundMark x1="19139" y1="16234" x2="4380" y2="36519"/>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Mark x1="957" y1="39610" x2="957" y2="39610"/>
                        <a14:backgroundMark x1="957" y1="39935" x2="957" y2="39935"/>
                        <a14:backgroundMark x1="1435" y1="41234" x2="1435" y2="41234"/>
                        <a14:backgroundMark x1="957" y1="38961" x2="957" y2="41558"/>
                        <a14:backgroundMark x1="2392" y1="39286" x2="2871" y2="39610"/>
                        <a14:backgroundMark x1="2871" y1="36688" x2="3349" y2="38636"/>
                        <a14:backgroundMark x1="1914" y1="39286" x2="1914" y2="39286"/>
                        <a14:backgroundMark x1="2871" y1="38636" x2="2871" y2="38636"/>
                        <a14:backgroundMark x1="1914" y1="38312" x2="1914" y2="38312"/>
                        <a14:backgroundMark x1="28230" y1="1623" x2="28230" y2="1623"/>
                        <a14:backgroundMark x1="28230" y1="1623" x2="27273" y2="1623"/>
                        <a14:backgroundMark x1="28708" y1="1623" x2="29665" y2="1948"/>
                        <a14:backgroundMark x1="28708" y1="1623" x2="30622" y2="1623"/>
                        <a14:backgroundMark x1="2392" y1="43182" x2="0" y2="38636"/>
                        <a14:backgroundMark x1="0" y1="40909" x2="2392" y2="43182"/>
                      </a14:backgroundRemoval>
                    </a14:imgEffect>
                  </a14:imgLayer>
                </a14:imgProps>
              </a:ext>
              <a:ext uri="{28A0092B-C50C-407E-A947-70E740481C1C}">
                <a14:useLocalDpi xmlns:a14="http://schemas.microsoft.com/office/drawing/2010/main" val="0"/>
              </a:ext>
            </a:extLst>
          </a:blip>
          <a:srcRect/>
          <a:stretch>
            <a:fillRect/>
          </a:stretch>
        </p:blipFill>
        <p:spPr bwMode="auto">
          <a:xfrm>
            <a:off x="3417590" y="1487488"/>
            <a:ext cx="620489" cy="75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 name="グループ化 36">
            <a:extLst>
              <a:ext uri="{FF2B5EF4-FFF2-40B4-BE49-F238E27FC236}">
                <a16:creationId xmlns:a16="http://schemas.microsoft.com/office/drawing/2014/main" id="{B1AB570A-C533-D2EA-CC87-CFB47295F54A}"/>
              </a:ext>
            </a:extLst>
          </p:cNvPr>
          <p:cNvGrpSpPr/>
          <p:nvPr/>
        </p:nvGrpSpPr>
        <p:grpSpPr>
          <a:xfrm>
            <a:off x="1609999" y="2293880"/>
            <a:ext cx="4831557" cy="1049397"/>
            <a:chOff x="-3069313" y="1347223"/>
            <a:chExt cx="4831557" cy="1049397"/>
          </a:xfrm>
        </p:grpSpPr>
        <p:cxnSp>
          <p:nvCxnSpPr>
            <p:cNvPr id="122" name="直線矢印コネクタ 121">
              <a:extLst>
                <a:ext uri="{FF2B5EF4-FFF2-40B4-BE49-F238E27FC236}">
                  <a16:creationId xmlns:a16="http://schemas.microsoft.com/office/drawing/2014/main" id="{6034F2E1-7AFF-4250-A4F3-CF636456F10F}"/>
                </a:ext>
              </a:extLst>
            </p:cNvPr>
            <p:cNvCxnSpPr>
              <a:cxnSpLocks/>
            </p:cNvCxnSpPr>
            <p:nvPr/>
          </p:nvCxnSpPr>
          <p:spPr>
            <a:xfrm>
              <a:off x="-3035713" y="1535235"/>
              <a:ext cx="0" cy="861385"/>
            </a:xfrm>
            <a:prstGeom prst="straightConnector1">
              <a:avLst/>
            </a:prstGeom>
            <a:ln w="76200">
              <a:solidFill>
                <a:srgbClr val="7F7F7F"/>
              </a:solidFill>
              <a:tailEnd type="triangle"/>
            </a:ln>
          </p:spPr>
          <p:style>
            <a:lnRef idx="1">
              <a:schemeClr val="accent1"/>
            </a:lnRef>
            <a:fillRef idx="0">
              <a:schemeClr val="accent1"/>
            </a:fillRef>
            <a:effectRef idx="0">
              <a:schemeClr val="accent1"/>
            </a:effectRef>
            <a:fontRef idx="minor">
              <a:schemeClr val="tx1"/>
            </a:fontRef>
          </p:style>
        </p:cxnSp>
        <p:cxnSp>
          <p:nvCxnSpPr>
            <p:cNvPr id="138" name="直線矢印コネクタ 137">
              <a:extLst>
                <a:ext uri="{FF2B5EF4-FFF2-40B4-BE49-F238E27FC236}">
                  <a16:creationId xmlns:a16="http://schemas.microsoft.com/office/drawing/2014/main" id="{39EDA137-26D6-4668-90ED-09FEB3BBB0F6}"/>
                </a:ext>
              </a:extLst>
            </p:cNvPr>
            <p:cNvCxnSpPr>
              <a:cxnSpLocks/>
            </p:cNvCxnSpPr>
            <p:nvPr/>
          </p:nvCxnSpPr>
          <p:spPr>
            <a:xfrm>
              <a:off x="1725175" y="1535235"/>
              <a:ext cx="0" cy="861385"/>
            </a:xfrm>
            <a:prstGeom prst="straightConnector1">
              <a:avLst/>
            </a:prstGeom>
            <a:ln w="76200">
              <a:solidFill>
                <a:srgbClr val="7F7F7F"/>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1F3E1D78-54FD-4059-A075-81EFF7D19D05}"/>
                </a:ext>
              </a:extLst>
            </p:cNvPr>
            <p:cNvCxnSpPr>
              <a:cxnSpLocks/>
            </p:cNvCxnSpPr>
            <p:nvPr/>
          </p:nvCxnSpPr>
          <p:spPr>
            <a:xfrm>
              <a:off x="-3069313" y="1535235"/>
              <a:ext cx="4831557" cy="0"/>
            </a:xfrm>
            <a:prstGeom prst="line">
              <a:avLst/>
            </a:prstGeom>
            <a:ln w="762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140" name="直線コネクタ 139">
              <a:extLst>
                <a:ext uri="{FF2B5EF4-FFF2-40B4-BE49-F238E27FC236}">
                  <a16:creationId xmlns:a16="http://schemas.microsoft.com/office/drawing/2014/main" id="{61CA0FCA-B13D-4944-B652-41E97EC06311}"/>
                </a:ext>
              </a:extLst>
            </p:cNvPr>
            <p:cNvCxnSpPr>
              <a:cxnSpLocks/>
            </p:cNvCxnSpPr>
            <p:nvPr/>
          </p:nvCxnSpPr>
          <p:spPr>
            <a:xfrm>
              <a:off x="-932200" y="1347223"/>
              <a:ext cx="6568" cy="213531"/>
            </a:xfrm>
            <a:prstGeom prst="line">
              <a:avLst/>
            </a:prstGeom>
            <a:ln w="76200">
              <a:solidFill>
                <a:srgbClr val="7F7F7F"/>
              </a:solidFill>
            </a:ln>
          </p:spPr>
          <p:style>
            <a:lnRef idx="1">
              <a:schemeClr val="accent1"/>
            </a:lnRef>
            <a:fillRef idx="0">
              <a:schemeClr val="accent1"/>
            </a:fillRef>
            <a:effectRef idx="0">
              <a:schemeClr val="accent1"/>
            </a:effectRef>
            <a:fontRef idx="minor">
              <a:schemeClr val="tx1"/>
            </a:fontRef>
          </p:style>
        </p:cxnSp>
      </p:grpSp>
      <p:sp>
        <p:nvSpPr>
          <p:cNvPr id="68" name="角丸四角形 76">
            <a:extLst>
              <a:ext uri="{FF2B5EF4-FFF2-40B4-BE49-F238E27FC236}">
                <a16:creationId xmlns:a16="http://schemas.microsoft.com/office/drawing/2014/main" id="{46924EEB-91DF-4429-95EC-F12EA2F54171}"/>
              </a:ext>
            </a:extLst>
          </p:cNvPr>
          <p:cNvSpPr/>
          <p:nvPr/>
        </p:nvSpPr>
        <p:spPr bwMode="gray">
          <a:xfrm>
            <a:off x="589746" y="2596756"/>
            <a:ext cx="2159547" cy="359372"/>
          </a:xfrm>
          <a:prstGeom prst="roundRect">
            <a:avLst>
              <a:gd name="adj" fmla="val 50000"/>
            </a:avLst>
          </a:prstGeom>
          <a:solidFill>
            <a:schemeClr val="tx1">
              <a:lumMod val="50000"/>
              <a:lumOff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r>
              <a:rPr kumimoji="1" lang="ja-JP" altLang="en-US" b="1" kern="1200" dirty="0">
                <a:solidFill>
                  <a:prstClr val="white"/>
                </a:solidFill>
                <a:latin typeface="メイリオ" panose="020B0604030504040204" pitchFamily="50" charset="-128"/>
                <a:ea typeface="メイリオ" panose="020B0604030504040204" pitchFamily="50" charset="-128"/>
                <a:cs typeface="+mn-cs"/>
              </a:rPr>
              <a:t>従来はこの方式のみ</a:t>
            </a:r>
          </a:p>
        </p:txBody>
      </p:sp>
      <p:sp>
        <p:nvSpPr>
          <p:cNvPr id="71" name="角丸四角形 76">
            <a:extLst>
              <a:ext uri="{FF2B5EF4-FFF2-40B4-BE49-F238E27FC236}">
                <a16:creationId xmlns:a16="http://schemas.microsoft.com/office/drawing/2014/main" id="{7D07F18A-B7CD-43C3-9A0A-CA937DF04DDC}"/>
              </a:ext>
            </a:extLst>
          </p:cNvPr>
          <p:cNvSpPr/>
          <p:nvPr/>
        </p:nvSpPr>
        <p:spPr bwMode="gray">
          <a:xfrm>
            <a:off x="5355133" y="2596756"/>
            <a:ext cx="2159547" cy="359372"/>
          </a:xfrm>
          <a:prstGeom prst="roundRect">
            <a:avLst>
              <a:gd name="adj" fmla="val 50000"/>
            </a:avLst>
          </a:prstGeom>
          <a:solidFill>
            <a:schemeClr val="accent6">
              <a:lumMod val="7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fontAlgn="base">
              <a:spcBef>
                <a:spcPct val="0"/>
              </a:spcBef>
              <a:spcAft>
                <a:spcPct val="0"/>
              </a:spcAft>
              <a:buClrTx/>
            </a:pPr>
            <a:r>
              <a:rPr kumimoji="1" lang="ja-JP" altLang="en-US" b="1" kern="1200">
                <a:solidFill>
                  <a:prstClr val="white"/>
                </a:solidFill>
                <a:latin typeface="メイリオ" panose="020B0604030504040204" pitchFamily="50" charset="-128"/>
                <a:ea typeface="メイリオ" panose="020B0604030504040204" pitchFamily="50" charset="-128"/>
                <a:cs typeface="+mn-cs"/>
              </a:rPr>
              <a:t>新制度</a:t>
            </a:r>
            <a:endParaRPr kumimoji="1" lang="ja-JP" altLang="en-US" b="1" kern="1200" dirty="0">
              <a:solidFill>
                <a:prstClr val="white"/>
              </a:solidFill>
              <a:latin typeface="メイリオ" panose="020B0604030504040204" pitchFamily="50" charset="-128"/>
              <a:ea typeface="メイリオ" panose="020B0604030504040204" pitchFamily="50" charset="-128"/>
              <a:cs typeface="+mn-cs"/>
            </a:endParaRPr>
          </a:p>
        </p:txBody>
      </p:sp>
      <p:cxnSp>
        <p:nvCxnSpPr>
          <p:cNvPr id="151" name="直線コネクタ 150">
            <a:extLst>
              <a:ext uri="{FF2B5EF4-FFF2-40B4-BE49-F238E27FC236}">
                <a16:creationId xmlns:a16="http://schemas.microsoft.com/office/drawing/2014/main" id="{D173950C-FD87-44E5-A6E5-47B87289D6DF}"/>
              </a:ext>
            </a:extLst>
          </p:cNvPr>
          <p:cNvCxnSpPr/>
          <p:nvPr/>
        </p:nvCxnSpPr>
        <p:spPr>
          <a:xfrm>
            <a:off x="5744999" y="1778350"/>
            <a:ext cx="348507" cy="387716"/>
          </a:xfrm>
          <a:prstGeom prst="line">
            <a:avLst/>
          </a:prstGeom>
          <a:ln/>
        </p:spPr>
        <p:style>
          <a:lnRef idx="1">
            <a:schemeClr val="dk1"/>
          </a:lnRef>
          <a:fillRef idx="0">
            <a:schemeClr val="dk1"/>
          </a:fillRef>
          <a:effectRef idx="0">
            <a:schemeClr val="dk1"/>
          </a:effectRef>
          <a:fontRef idx="minor">
            <a:schemeClr val="tx1"/>
          </a:fontRef>
        </p:style>
      </p:cxnSp>
      <p:cxnSp>
        <p:nvCxnSpPr>
          <p:cNvPr id="153" name="直線コネクタ 152">
            <a:extLst>
              <a:ext uri="{FF2B5EF4-FFF2-40B4-BE49-F238E27FC236}">
                <a16:creationId xmlns:a16="http://schemas.microsoft.com/office/drawing/2014/main" id="{223FBE24-C50A-437D-BBDA-27B744E779E1}"/>
              </a:ext>
            </a:extLst>
          </p:cNvPr>
          <p:cNvCxnSpPr/>
          <p:nvPr/>
        </p:nvCxnSpPr>
        <p:spPr>
          <a:xfrm flipH="1">
            <a:off x="9631136" y="1811603"/>
            <a:ext cx="398394" cy="448924"/>
          </a:xfrm>
          <a:prstGeom prst="line">
            <a:avLst/>
          </a:prstGeom>
        </p:spPr>
        <p:style>
          <a:lnRef idx="1">
            <a:schemeClr val="dk1"/>
          </a:lnRef>
          <a:fillRef idx="0">
            <a:schemeClr val="dk1"/>
          </a:fillRef>
          <a:effectRef idx="0">
            <a:schemeClr val="dk1"/>
          </a:effectRef>
          <a:fontRef idx="minor">
            <a:schemeClr val="tx1"/>
          </a:fontRef>
        </p:style>
      </p:cxnSp>
      <p:sp>
        <p:nvSpPr>
          <p:cNvPr id="60" name="角丸四角形 76">
            <a:extLst>
              <a:ext uri="{FF2B5EF4-FFF2-40B4-BE49-F238E27FC236}">
                <a16:creationId xmlns:a16="http://schemas.microsoft.com/office/drawing/2014/main" id="{16C0CD8A-C8F1-4205-86F1-0DF205DF9E3C}"/>
              </a:ext>
            </a:extLst>
          </p:cNvPr>
          <p:cNvSpPr/>
          <p:nvPr/>
        </p:nvSpPr>
        <p:spPr bwMode="gray">
          <a:xfrm>
            <a:off x="6888532" y="6861554"/>
            <a:ext cx="1187855" cy="183178"/>
          </a:xfrm>
          <a:prstGeom prst="roundRect">
            <a:avLst>
              <a:gd name="adj" fmla="val 19426"/>
            </a:avLst>
          </a:prstGeom>
          <a:solidFill>
            <a:srgbClr val="336699"/>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defTabSz="914217" fontAlgn="base">
              <a:spcBef>
                <a:spcPct val="0"/>
              </a:spcBef>
              <a:spcAft>
                <a:spcPct val="0"/>
              </a:spcAft>
              <a:buClrTx/>
            </a:pPr>
            <a:r>
              <a:rPr kumimoji="1" lang="ja-JP" altLang="en-US" sz="1200" b="1" kern="1200" dirty="0">
                <a:solidFill>
                  <a:prstClr val="white"/>
                </a:solidFill>
                <a:latin typeface="メイリオ" panose="020B0604030504040204" pitchFamily="50" charset="-128"/>
                <a:ea typeface="メイリオ" panose="020B0604030504040204" pitchFamily="50" charset="-128"/>
              </a:rPr>
              <a:t>ほか</a:t>
            </a:r>
            <a:r>
              <a:rPr kumimoji="1" lang="ja-JP" altLang="en-US" sz="1200" b="1" kern="1200" dirty="0">
                <a:solidFill>
                  <a:prstClr val="white"/>
                </a:solidFill>
                <a:latin typeface="メイリオ" panose="020B0604030504040204" pitchFamily="50" charset="-128"/>
                <a:ea typeface="メイリオ" panose="020B0604030504040204" pitchFamily="50" charset="-128"/>
                <a:cs typeface="+mn-cs"/>
              </a:rPr>
              <a:t>の相続人</a:t>
            </a:r>
          </a:p>
        </p:txBody>
      </p:sp>
      <p:sp>
        <p:nvSpPr>
          <p:cNvPr id="63" name="角丸四角形 76">
            <a:extLst>
              <a:ext uri="{FF2B5EF4-FFF2-40B4-BE49-F238E27FC236}">
                <a16:creationId xmlns:a16="http://schemas.microsoft.com/office/drawing/2014/main" id="{58F2FF85-3014-4C55-A1F1-69792BA5C6A1}"/>
              </a:ext>
            </a:extLst>
          </p:cNvPr>
          <p:cNvSpPr/>
          <p:nvPr/>
        </p:nvSpPr>
        <p:spPr bwMode="gray">
          <a:xfrm>
            <a:off x="5319790" y="6856418"/>
            <a:ext cx="1007788" cy="215954"/>
          </a:xfrm>
          <a:prstGeom prst="roundRect">
            <a:avLst>
              <a:gd name="adj" fmla="val 19426"/>
            </a:avLst>
          </a:prstGeom>
          <a:solidFill>
            <a:srgbClr val="336699"/>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defTabSz="914217" fontAlgn="base">
              <a:spcBef>
                <a:spcPct val="0"/>
              </a:spcBef>
              <a:spcAft>
                <a:spcPct val="0"/>
              </a:spcAft>
              <a:buClrTx/>
            </a:pPr>
            <a:r>
              <a:rPr kumimoji="1" lang="ja-JP" altLang="en-US" sz="1200" b="1" kern="1200" dirty="0">
                <a:solidFill>
                  <a:prstClr val="white"/>
                </a:solidFill>
                <a:latin typeface="メイリオ" panose="020B0604030504040204" pitchFamily="50" charset="-128"/>
                <a:ea typeface="メイリオ" panose="020B0604030504040204" pitchFamily="50" charset="-128"/>
                <a:cs typeface="+mn-cs"/>
              </a:rPr>
              <a:t>相続人</a:t>
            </a:r>
          </a:p>
        </p:txBody>
      </p:sp>
      <p:sp>
        <p:nvSpPr>
          <p:cNvPr id="5" name="テキスト プレースホルダー 3">
            <a:extLst>
              <a:ext uri="{FF2B5EF4-FFF2-40B4-BE49-F238E27FC236}">
                <a16:creationId xmlns:a16="http://schemas.microsoft.com/office/drawing/2014/main" id="{8A9CE17D-2327-2EB6-BB30-1C17266A83FC}"/>
              </a:ext>
            </a:extLst>
          </p:cNvPr>
          <p:cNvSpPr>
            <a:spLocks noGrp="1"/>
          </p:cNvSpPr>
          <p:nvPr>
            <p:ph type="body" sz="quarter" idx="10"/>
          </p:nvPr>
        </p:nvSpPr>
        <p:spPr>
          <a:xfrm>
            <a:off x="713882" y="984236"/>
            <a:ext cx="9539288" cy="759812"/>
          </a:xfrm>
        </p:spPr>
        <p:txBody>
          <a:bodyPr>
            <a:noAutofit/>
          </a:bodyPr>
          <a:lstStyle/>
          <a:p>
            <a:r>
              <a:rPr lang="en-US" altLang="ja-JP" dirty="0"/>
              <a:t>2020</a:t>
            </a:r>
            <a:r>
              <a:rPr lang="ja-JP" altLang="en-US" dirty="0"/>
              <a:t>年７月、遺言者が自書した遺言書を法務局が預かる「自筆証書遺言書保管制度」がスタートしました。</a:t>
            </a:r>
            <a:endParaRPr lang="en-US" altLang="zh-CN" dirty="0"/>
          </a:p>
        </p:txBody>
      </p:sp>
    </p:spTree>
    <p:extLst>
      <p:ext uri="{BB962C8B-B14F-4D97-AF65-F5344CB8AC3E}">
        <p14:creationId xmlns:p14="http://schemas.microsoft.com/office/powerpoint/2010/main" val="2446508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72" name="正方形/長方形 171">
            <a:extLst>
              <a:ext uri="{FF2B5EF4-FFF2-40B4-BE49-F238E27FC236}">
                <a16:creationId xmlns:a16="http://schemas.microsoft.com/office/drawing/2014/main" id="{E21CD037-480E-4E0E-87ED-339D991C0CE4}"/>
              </a:ext>
            </a:extLst>
          </p:cNvPr>
          <p:cNvSpPr/>
          <p:nvPr/>
        </p:nvSpPr>
        <p:spPr>
          <a:xfrm>
            <a:off x="581025" y="6398188"/>
            <a:ext cx="9678188" cy="650784"/>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 name="タイトル 1">
            <a:extLst>
              <a:ext uri="{FF2B5EF4-FFF2-40B4-BE49-F238E27FC236}">
                <a16:creationId xmlns:a16="http://schemas.microsoft.com/office/drawing/2014/main" id="{79C107C0-AFCD-45D9-BADF-08482E2673E1}"/>
              </a:ext>
            </a:extLst>
          </p:cNvPr>
          <p:cNvSpPr>
            <a:spLocks noGrp="1"/>
          </p:cNvSpPr>
          <p:nvPr>
            <p:ph type="title"/>
          </p:nvPr>
        </p:nvSpPr>
        <p:spPr/>
        <p:txBody>
          <a:bodyPr/>
          <a:lstStyle/>
          <a:p>
            <a:r>
              <a:rPr lang="ja-JP" altLang="en-US" b="1" i="0" u="none" strike="noStrike" cap="none" dirty="0">
                <a:solidFill>
                  <a:schemeClr val="lt1"/>
                </a:solidFill>
                <a:latin typeface="メイリオ" panose="020B0604030504040204" pitchFamily="50" charset="-128"/>
                <a:ea typeface="メイリオ" panose="020B0604030504040204" pitchFamily="50" charset="-128"/>
                <a:sym typeface="Meiryo"/>
              </a:rPr>
              <a:t>注目すべき新制度①「配偶者居住権の創設」</a:t>
            </a:r>
          </a:p>
        </p:txBody>
      </p:sp>
      <p:sp>
        <p:nvSpPr>
          <p:cNvPr id="171" name="四角形: 角を丸くする 170">
            <a:extLst>
              <a:ext uri="{FF2B5EF4-FFF2-40B4-BE49-F238E27FC236}">
                <a16:creationId xmlns:a16="http://schemas.microsoft.com/office/drawing/2014/main" id="{28949DF9-5F83-4F69-9E1B-E53A40ADA5FD}"/>
              </a:ext>
            </a:extLst>
          </p:cNvPr>
          <p:cNvSpPr/>
          <p:nvPr/>
        </p:nvSpPr>
        <p:spPr bwMode="auto">
          <a:xfrm>
            <a:off x="447948" y="6168445"/>
            <a:ext cx="1383983" cy="398610"/>
          </a:xfrm>
          <a:prstGeom prst="roundRect">
            <a:avLst/>
          </a:prstGeom>
          <a:ln/>
        </p:spPr>
        <p:style>
          <a:lnRef idx="3">
            <a:schemeClr val="lt1"/>
          </a:lnRef>
          <a:fillRef idx="1">
            <a:schemeClr val="accent4"/>
          </a:fillRef>
          <a:effectRef idx="1">
            <a:schemeClr val="accent4"/>
          </a:effectRef>
          <a:fontRef idx="minor">
            <a:schemeClr val="lt1"/>
          </a:fontRef>
        </p:style>
        <p:txBody>
          <a:bodyPr tIns="108000" anchor="ctr"/>
          <a:lstStyle/>
          <a:p>
            <a:pPr algn="ctr">
              <a:defRPr/>
            </a:pPr>
            <a:r>
              <a:rPr lang="ja-JP" altLang="en-US" sz="1600" b="1" dirty="0">
                <a:solidFill>
                  <a:srgbClr val="094122"/>
                </a:solidFill>
                <a:latin typeface="メイリオ" panose="020B0604030504040204" pitchFamily="50" charset="-128"/>
                <a:ea typeface="メイリオ" panose="020B0604030504040204" pitchFamily="50" charset="-128"/>
              </a:rPr>
              <a:t>ポイント</a:t>
            </a:r>
          </a:p>
        </p:txBody>
      </p:sp>
      <p:sp>
        <p:nvSpPr>
          <p:cNvPr id="173" name="テキスト ボックス 172">
            <a:extLst>
              <a:ext uri="{FF2B5EF4-FFF2-40B4-BE49-F238E27FC236}">
                <a16:creationId xmlns:a16="http://schemas.microsoft.com/office/drawing/2014/main" id="{6CBCA8B9-E955-4152-989C-D34EC805D34F}"/>
              </a:ext>
            </a:extLst>
          </p:cNvPr>
          <p:cNvSpPr txBox="1"/>
          <p:nvPr/>
        </p:nvSpPr>
        <p:spPr>
          <a:xfrm>
            <a:off x="903086" y="6633656"/>
            <a:ext cx="8901138" cy="369332"/>
          </a:xfrm>
          <a:prstGeom prst="rect">
            <a:avLst/>
          </a:prstGeom>
          <a:noFill/>
        </p:spPr>
        <p:txBody>
          <a:bodyPr wrap="square" rtlCol="0">
            <a:spAutoFit/>
          </a:bodyPr>
          <a:lstStyle/>
          <a:p>
            <a:r>
              <a:rPr kumimoji="1" lang="ja-JP" altLang="en-US" sz="1800" dirty="0">
                <a:solidFill>
                  <a:schemeClr val="tx1"/>
                </a:solidFill>
                <a:latin typeface="メイリオ" panose="020B0604030504040204" pitchFamily="50" charset="-128"/>
                <a:ea typeface="メイリオ" panose="020B0604030504040204" pitchFamily="50" charset="-128"/>
              </a:rPr>
              <a:t>今の住居に住み続けながら、生活資金も得やすくなります。</a:t>
            </a:r>
          </a:p>
        </p:txBody>
      </p:sp>
      <p:sp>
        <p:nvSpPr>
          <p:cNvPr id="100" name="四角形: 角を丸くする 99">
            <a:extLst>
              <a:ext uri="{FF2B5EF4-FFF2-40B4-BE49-F238E27FC236}">
                <a16:creationId xmlns:a16="http://schemas.microsoft.com/office/drawing/2014/main" id="{7DF244CF-4E74-4770-9341-A3B64B4B99FE}"/>
              </a:ext>
            </a:extLst>
          </p:cNvPr>
          <p:cNvSpPr/>
          <p:nvPr/>
        </p:nvSpPr>
        <p:spPr bwMode="gray">
          <a:xfrm>
            <a:off x="7109177" y="4643455"/>
            <a:ext cx="2833268" cy="1431787"/>
          </a:xfrm>
          <a:prstGeom prst="roundRect">
            <a:avLst>
              <a:gd name="adj" fmla="val 5726"/>
            </a:avLst>
          </a:prstGeom>
          <a:solidFill>
            <a:schemeClr val="accent5">
              <a:lumMod val="20000"/>
              <a:lumOff val="80000"/>
            </a:schemeClr>
          </a:solidFill>
          <a:ln w="28575">
            <a:noFill/>
          </a:ln>
        </p:spPr>
        <p:style>
          <a:lnRef idx="0">
            <a:scrgbClr r="0" g="0" b="0"/>
          </a:lnRef>
          <a:fillRef idx="0">
            <a:scrgbClr r="0" g="0" b="0"/>
          </a:fillRef>
          <a:effectRef idx="0">
            <a:scrgbClr r="0" g="0" b="0"/>
          </a:effectRef>
          <a:fontRef idx="minor">
            <a:schemeClr val="lt1"/>
          </a:fontRef>
        </p:style>
        <p:txBody>
          <a:bodyPr rtlCol="0" anchor="ctr"/>
          <a:lstStyle/>
          <a:p>
            <a:pPr algn="ctr" defTabSz="888980" eaLnBrk="0" fontAlgn="base" hangingPunct="0">
              <a:lnSpc>
                <a:spcPct val="120000"/>
              </a:lnSpc>
              <a:spcBef>
                <a:spcPct val="0"/>
              </a:spcBef>
              <a:buClrTx/>
            </a:pPr>
            <a:endParaRPr kumimoji="1" lang="ja-JP" altLang="en-US" sz="1361" b="1" kern="1200" dirty="0">
              <a:solidFill>
                <a:srgbClr val="259953"/>
              </a:solidFill>
              <a:latin typeface="メイリオ" panose="020B0604030504040204" pitchFamily="50" charset="-128"/>
              <a:ea typeface="メイリオ" panose="020B0604030504040204" pitchFamily="50" charset="-128"/>
            </a:endParaRPr>
          </a:p>
        </p:txBody>
      </p:sp>
      <p:grpSp>
        <p:nvGrpSpPr>
          <p:cNvPr id="101" name="グループ化 100">
            <a:extLst>
              <a:ext uri="{FF2B5EF4-FFF2-40B4-BE49-F238E27FC236}">
                <a16:creationId xmlns:a16="http://schemas.microsoft.com/office/drawing/2014/main" id="{F09DD4D2-771A-4689-9D5F-AA0CF403FB80}"/>
              </a:ext>
            </a:extLst>
          </p:cNvPr>
          <p:cNvGrpSpPr/>
          <p:nvPr/>
        </p:nvGrpSpPr>
        <p:grpSpPr bwMode="gray">
          <a:xfrm>
            <a:off x="8433740" y="4945376"/>
            <a:ext cx="440731" cy="330667"/>
            <a:chOff x="1096931" y="1488351"/>
            <a:chExt cx="3178215" cy="793679"/>
          </a:xfrm>
          <a:noFill/>
        </p:grpSpPr>
        <p:sp>
          <p:nvSpPr>
            <p:cNvPr id="102" name="角丸四角形 41">
              <a:extLst>
                <a:ext uri="{FF2B5EF4-FFF2-40B4-BE49-F238E27FC236}">
                  <a16:creationId xmlns:a16="http://schemas.microsoft.com/office/drawing/2014/main" id="{39563A4E-CED5-45C3-BBE6-325BB198607E}"/>
                </a:ext>
              </a:extLst>
            </p:cNvPr>
            <p:cNvSpPr/>
            <p:nvPr/>
          </p:nvSpPr>
          <p:spPr bwMode="gray">
            <a:xfrm>
              <a:off x="1323314" y="1576463"/>
              <a:ext cx="2695113" cy="576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kern="1200">
                <a:solidFill>
                  <a:prstClr val="white"/>
                </a:solidFill>
                <a:latin typeface="メイリオ" panose="020B0604030504040204" pitchFamily="50" charset="-128"/>
                <a:ea typeface="メイリオ" panose="020B0604030504040204" pitchFamily="50" charset="-128"/>
              </a:endParaRPr>
            </a:p>
          </p:txBody>
        </p:sp>
        <p:sp>
          <p:nvSpPr>
            <p:cNvPr id="103" name="テキスト ボックス 102">
              <a:extLst>
                <a:ext uri="{FF2B5EF4-FFF2-40B4-BE49-F238E27FC236}">
                  <a16:creationId xmlns:a16="http://schemas.microsoft.com/office/drawing/2014/main" id="{15BCBF54-2807-41A8-BFFF-598F7E5EC203}"/>
                </a:ext>
              </a:extLst>
            </p:cNvPr>
            <p:cNvSpPr txBox="1"/>
            <p:nvPr/>
          </p:nvSpPr>
          <p:spPr bwMode="gray">
            <a:xfrm>
              <a:off x="1096931" y="1488351"/>
              <a:ext cx="3178215" cy="793679"/>
            </a:xfrm>
            <a:prstGeom prst="rect">
              <a:avLst/>
            </a:prstGeom>
            <a:grpFill/>
          </p:spPr>
          <p:txBody>
            <a:bodyPr wrap="square" tIns="105001" rtlCol="0" anchor="ctr">
              <a:spAutoFit/>
            </a:bodyPr>
            <a:lstStyle/>
            <a:p>
              <a:pPr algn="ctr" defTabSz="888980" eaLnBrk="0" fontAlgn="base" hangingPunct="0">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子</a:t>
              </a:r>
            </a:p>
          </p:txBody>
        </p:sp>
      </p:grpSp>
      <p:grpSp>
        <p:nvGrpSpPr>
          <p:cNvPr id="174" name="グループ化 173">
            <a:extLst>
              <a:ext uri="{FF2B5EF4-FFF2-40B4-BE49-F238E27FC236}">
                <a16:creationId xmlns:a16="http://schemas.microsoft.com/office/drawing/2014/main" id="{C1D38882-F101-4729-9504-BE96A23ACB39}"/>
              </a:ext>
            </a:extLst>
          </p:cNvPr>
          <p:cNvGrpSpPr/>
          <p:nvPr/>
        </p:nvGrpSpPr>
        <p:grpSpPr bwMode="gray">
          <a:xfrm>
            <a:off x="8973834" y="4394629"/>
            <a:ext cx="540999" cy="488860"/>
            <a:chOff x="868445" y="5117410"/>
            <a:chExt cx="720000" cy="650610"/>
          </a:xfrm>
        </p:grpSpPr>
        <p:sp>
          <p:nvSpPr>
            <p:cNvPr id="175" name="円/楕円 34">
              <a:extLst>
                <a:ext uri="{FF2B5EF4-FFF2-40B4-BE49-F238E27FC236}">
                  <a16:creationId xmlns:a16="http://schemas.microsoft.com/office/drawing/2014/main" id="{B534BF31-A89B-479D-95F7-C05ECD054118}"/>
                </a:ext>
              </a:extLst>
            </p:cNvPr>
            <p:cNvSpPr/>
            <p:nvPr/>
          </p:nvSpPr>
          <p:spPr bwMode="gray">
            <a:xfrm>
              <a:off x="903323" y="5117410"/>
              <a:ext cx="650245" cy="650246"/>
            </a:xfrm>
            <a:prstGeom prst="ellipse">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none" lIns="88901" tIns="44451" rIns="88901" bIns="44451" numCol="1" rtlCol="0" anchor="t" anchorCtr="0" compatLnSpc="1">
              <a:prstTxWarp prst="textNoShape">
                <a:avLst/>
              </a:prstTxWarp>
            </a:bodyPr>
            <a:lstStyle/>
            <a:p>
              <a:pPr defTabSz="888980" eaLnBrk="0" fontAlgn="base" hangingPunct="0">
                <a:spcBef>
                  <a:spcPct val="0"/>
                </a:spcBef>
                <a:spcAft>
                  <a:spcPct val="0"/>
                </a:spcAft>
                <a:buClrTx/>
              </a:pPr>
              <a:endParaRPr kumimoji="1" lang="ja-JP" altLang="en-US" sz="1556" b="1" kern="1200">
                <a:solidFill>
                  <a:prstClr val="black"/>
                </a:solidFill>
                <a:latin typeface="メイリオ" panose="020B0604030504040204" pitchFamily="50" charset="-128"/>
                <a:ea typeface="メイリオ" panose="020B0604030504040204" pitchFamily="50" charset="-128"/>
                <a:cs typeface="+mn-cs"/>
              </a:endParaRPr>
            </a:p>
          </p:txBody>
        </p:sp>
        <p:sp>
          <p:nvSpPr>
            <p:cNvPr id="176" name="タイトル 1">
              <a:extLst>
                <a:ext uri="{FF2B5EF4-FFF2-40B4-BE49-F238E27FC236}">
                  <a16:creationId xmlns:a16="http://schemas.microsoft.com/office/drawing/2014/main" id="{3D7BC8D1-4D20-4AFA-A43B-F12AE5552E2B}"/>
                </a:ext>
              </a:extLst>
            </p:cNvPr>
            <p:cNvSpPr txBox="1">
              <a:spLocks/>
            </p:cNvSpPr>
            <p:nvPr/>
          </p:nvSpPr>
          <p:spPr bwMode="gray">
            <a:xfrm>
              <a:off x="868445" y="5147130"/>
              <a:ext cx="720000" cy="288000"/>
            </a:xfrm>
            <a:prstGeom prst="rect">
              <a:avLst/>
            </a:prstGeom>
          </p:spPr>
          <p:txBody>
            <a:bodyPr anchor="ct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888980" fontAlgn="base">
                <a:spcAft>
                  <a:spcPct val="0"/>
                </a:spcAft>
                <a:buClrTx/>
              </a:pPr>
              <a:r>
                <a:rPr lang="en-US" altLang="ja-JP"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1</a:t>
              </a:r>
              <a:endParaRPr lang="ja-JP" altLang="en-US"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7" name="タイトル 1">
              <a:extLst>
                <a:ext uri="{FF2B5EF4-FFF2-40B4-BE49-F238E27FC236}">
                  <a16:creationId xmlns:a16="http://schemas.microsoft.com/office/drawing/2014/main" id="{FCE83913-4E47-4A9B-8EF3-9C1804205750}"/>
                </a:ext>
              </a:extLst>
            </p:cNvPr>
            <p:cNvSpPr txBox="1">
              <a:spLocks/>
            </p:cNvSpPr>
            <p:nvPr/>
          </p:nvSpPr>
          <p:spPr bwMode="gray">
            <a:xfrm>
              <a:off x="868445" y="5480019"/>
              <a:ext cx="720000" cy="288001"/>
            </a:xfrm>
            <a:prstGeom prst="rect">
              <a:avLst/>
            </a:prstGeom>
          </p:spPr>
          <p:txBody>
            <a:bodyPr anchor="ct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888980" fontAlgn="base">
                <a:spcAft>
                  <a:spcPct val="0"/>
                </a:spcAft>
                <a:buClrTx/>
              </a:pPr>
              <a:r>
                <a:rPr lang="en-US" altLang="ja-JP"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2</a:t>
              </a:r>
              <a:endParaRPr lang="ja-JP" altLang="en-US"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78" name="直線コネクタ 177">
              <a:extLst>
                <a:ext uri="{FF2B5EF4-FFF2-40B4-BE49-F238E27FC236}">
                  <a16:creationId xmlns:a16="http://schemas.microsoft.com/office/drawing/2014/main" id="{DB3F8D3C-CA3C-441B-9F80-AD3E60000F5F}"/>
                </a:ext>
              </a:extLst>
            </p:cNvPr>
            <p:cNvCxnSpPr/>
            <p:nvPr/>
          </p:nvCxnSpPr>
          <p:spPr bwMode="gray">
            <a:xfrm>
              <a:off x="994445" y="5442529"/>
              <a:ext cx="4680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grpSp>
      <p:sp>
        <p:nvSpPr>
          <p:cNvPr id="179" name="四角形: 角を丸くする 178">
            <a:extLst>
              <a:ext uri="{FF2B5EF4-FFF2-40B4-BE49-F238E27FC236}">
                <a16:creationId xmlns:a16="http://schemas.microsoft.com/office/drawing/2014/main" id="{BAE6E816-8FE4-4CDA-96A5-AA17EC5D7C02}"/>
              </a:ext>
            </a:extLst>
          </p:cNvPr>
          <p:cNvSpPr/>
          <p:nvPr/>
        </p:nvSpPr>
        <p:spPr bwMode="gray">
          <a:xfrm>
            <a:off x="7109177" y="2683395"/>
            <a:ext cx="2833268" cy="1417670"/>
          </a:xfrm>
          <a:prstGeom prst="roundRect">
            <a:avLst>
              <a:gd name="adj" fmla="val 5726"/>
            </a:avLst>
          </a:prstGeom>
          <a:solidFill>
            <a:schemeClr val="accent5">
              <a:lumMod val="20000"/>
              <a:lumOff val="80000"/>
            </a:schemeClr>
          </a:solidFill>
          <a:ln w="28575">
            <a:noFill/>
          </a:ln>
        </p:spPr>
        <p:style>
          <a:lnRef idx="0">
            <a:scrgbClr r="0" g="0" b="0"/>
          </a:lnRef>
          <a:fillRef idx="0">
            <a:scrgbClr r="0" g="0" b="0"/>
          </a:fillRef>
          <a:effectRef idx="0">
            <a:scrgbClr r="0" g="0" b="0"/>
          </a:effectRef>
          <a:fontRef idx="minor">
            <a:schemeClr val="lt1"/>
          </a:fontRef>
        </p:style>
        <p:txBody>
          <a:bodyPr rtlCol="0" anchor="ctr"/>
          <a:lstStyle/>
          <a:p>
            <a:pPr algn="ctr" defTabSz="888980" eaLnBrk="0" fontAlgn="base" hangingPunct="0">
              <a:lnSpc>
                <a:spcPct val="120000"/>
              </a:lnSpc>
              <a:spcBef>
                <a:spcPct val="0"/>
              </a:spcBef>
              <a:buClrTx/>
            </a:pPr>
            <a:endParaRPr kumimoji="1" lang="ja-JP" altLang="en-US" sz="1361" b="1" kern="1200" dirty="0">
              <a:solidFill>
                <a:srgbClr val="259953"/>
              </a:solidFill>
              <a:latin typeface="メイリオ" panose="020B0604030504040204" pitchFamily="50" charset="-128"/>
              <a:ea typeface="メイリオ" panose="020B0604030504040204" pitchFamily="50" charset="-128"/>
            </a:endParaRPr>
          </a:p>
        </p:txBody>
      </p:sp>
      <p:pic>
        <p:nvPicPr>
          <p:cNvPr id="180" name="図 179">
            <a:extLst>
              <a:ext uri="{FF2B5EF4-FFF2-40B4-BE49-F238E27FC236}">
                <a16:creationId xmlns:a16="http://schemas.microsoft.com/office/drawing/2014/main" id="{817B58D3-581C-47FF-92E9-475C486C9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731" y="2860667"/>
            <a:ext cx="866257" cy="616581"/>
          </a:xfrm>
          <a:prstGeom prst="rect">
            <a:avLst/>
          </a:prstGeom>
        </p:spPr>
      </p:pic>
      <p:pic>
        <p:nvPicPr>
          <p:cNvPr id="181" name="Picture 2" descr="札束・お金のイラスト">
            <a:extLst>
              <a:ext uri="{FF2B5EF4-FFF2-40B4-BE49-F238E27FC236}">
                <a16:creationId xmlns:a16="http://schemas.microsoft.com/office/drawing/2014/main" id="{3C9C004D-1B94-49A3-9A33-E5F85B8428CA}"/>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8935231" y="2961824"/>
            <a:ext cx="864140" cy="647146"/>
          </a:xfrm>
          <a:prstGeom prst="rect">
            <a:avLst/>
          </a:prstGeom>
          <a:noFill/>
          <a:extLst>
            <a:ext uri="{909E8E84-426E-40DD-AFC4-6F175D3DCCD1}">
              <a14:hiddenFill xmlns:a14="http://schemas.microsoft.com/office/drawing/2010/main">
                <a:solidFill>
                  <a:srgbClr val="FFFFFF"/>
                </a:solidFill>
              </a14:hiddenFill>
            </a:ext>
          </a:extLst>
        </p:spPr>
      </p:pic>
      <p:sp>
        <p:nvSpPr>
          <p:cNvPr id="182" name="コンテンツ プレースホルダー 2">
            <a:extLst>
              <a:ext uri="{FF2B5EF4-FFF2-40B4-BE49-F238E27FC236}">
                <a16:creationId xmlns:a16="http://schemas.microsoft.com/office/drawing/2014/main" id="{7F92C69C-B4A8-4B96-9715-ABADFB6ED03F}"/>
              </a:ext>
            </a:extLst>
          </p:cNvPr>
          <p:cNvSpPr txBox="1">
            <a:spLocks/>
          </p:cNvSpPr>
          <p:nvPr/>
        </p:nvSpPr>
        <p:spPr>
          <a:xfrm>
            <a:off x="7306275" y="3504214"/>
            <a:ext cx="1330016" cy="566309"/>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srgbClr val="C64E3A"/>
                </a:solidFill>
                <a:latin typeface="メイリオ" panose="020B0604030504040204" pitchFamily="50" charset="-128"/>
                <a:ea typeface="メイリオ" panose="020B0604030504040204" pitchFamily="50" charset="-128"/>
              </a:rPr>
              <a:t>居住権</a:t>
            </a:r>
          </a:p>
          <a:p>
            <a:pPr marL="0" indent="0" algn="ctr" defTabSz="978856">
              <a:lnSpc>
                <a:spcPct val="110000"/>
              </a:lnSpc>
              <a:buClrTx/>
              <a:buNone/>
            </a:pPr>
            <a:r>
              <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rPr>
              <a:t>1,000</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万円</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p:txBody>
      </p:sp>
      <p:grpSp>
        <p:nvGrpSpPr>
          <p:cNvPr id="183" name="グループ化 182">
            <a:extLst>
              <a:ext uri="{FF2B5EF4-FFF2-40B4-BE49-F238E27FC236}">
                <a16:creationId xmlns:a16="http://schemas.microsoft.com/office/drawing/2014/main" id="{0F2933D7-88AE-4E2F-A4BB-5CB27E1F9EBD}"/>
              </a:ext>
            </a:extLst>
          </p:cNvPr>
          <p:cNvGrpSpPr/>
          <p:nvPr/>
        </p:nvGrpSpPr>
        <p:grpSpPr bwMode="gray">
          <a:xfrm>
            <a:off x="8379128" y="2712780"/>
            <a:ext cx="882040" cy="565611"/>
            <a:chOff x="-1702553" y="1576463"/>
            <a:chExt cx="5720980" cy="1221082"/>
          </a:xfrm>
          <a:noFill/>
        </p:grpSpPr>
        <p:sp>
          <p:nvSpPr>
            <p:cNvPr id="184" name="角丸四角形 41">
              <a:extLst>
                <a:ext uri="{FF2B5EF4-FFF2-40B4-BE49-F238E27FC236}">
                  <a16:creationId xmlns:a16="http://schemas.microsoft.com/office/drawing/2014/main" id="{5BD1B725-1954-4828-B36F-D1227A9FE0B2}"/>
                </a:ext>
              </a:extLst>
            </p:cNvPr>
            <p:cNvSpPr/>
            <p:nvPr/>
          </p:nvSpPr>
          <p:spPr bwMode="gray">
            <a:xfrm>
              <a:off x="1323314" y="1576463"/>
              <a:ext cx="2695113" cy="576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361" kern="1200">
                <a:solidFill>
                  <a:prstClr val="white"/>
                </a:solidFill>
                <a:latin typeface="メイリオ" panose="020B0604030504040204" pitchFamily="50" charset="-128"/>
                <a:ea typeface="メイリオ" panose="020B0604030504040204" pitchFamily="50" charset="-128"/>
              </a:endParaRPr>
            </a:p>
          </p:txBody>
        </p:sp>
        <p:sp>
          <p:nvSpPr>
            <p:cNvPr id="185" name="テキスト ボックス 184">
              <a:extLst>
                <a:ext uri="{FF2B5EF4-FFF2-40B4-BE49-F238E27FC236}">
                  <a16:creationId xmlns:a16="http://schemas.microsoft.com/office/drawing/2014/main" id="{7D50BF32-D89F-4F19-8CD3-DCF5C2A61C87}"/>
                </a:ext>
              </a:extLst>
            </p:cNvPr>
            <p:cNvSpPr txBox="1"/>
            <p:nvPr/>
          </p:nvSpPr>
          <p:spPr bwMode="gray">
            <a:xfrm>
              <a:off x="-1702553" y="2003866"/>
              <a:ext cx="3178217" cy="793679"/>
            </a:xfrm>
            <a:prstGeom prst="rect">
              <a:avLst/>
            </a:prstGeom>
            <a:grpFill/>
          </p:spPr>
          <p:txBody>
            <a:bodyPr wrap="square" tIns="105001" rtlCol="0" anchor="ctr">
              <a:spAutoFit/>
            </a:bodyPr>
            <a:lstStyle/>
            <a:p>
              <a:pPr algn="ctr" defTabSz="888980" eaLnBrk="0" fontAlgn="base" hangingPunct="0">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妻</a:t>
              </a:r>
            </a:p>
          </p:txBody>
        </p:sp>
      </p:grpSp>
      <p:sp>
        <p:nvSpPr>
          <p:cNvPr id="186" name="コンテンツ プレースホルダー 2">
            <a:extLst>
              <a:ext uri="{FF2B5EF4-FFF2-40B4-BE49-F238E27FC236}">
                <a16:creationId xmlns:a16="http://schemas.microsoft.com/office/drawing/2014/main" id="{DCBB729D-CED2-4F08-80DE-9F7BA1EB595D}"/>
              </a:ext>
            </a:extLst>
          </p:cNvPr>
          <p:cNvSpPr txBox="1">
            <a:spLocks/>
          </p:cNvSpPr>
          <p:nvPr/>
        </p:nvSpPr>
        <p:spPr>
          <a:xfrm>
            <a:off x="8773512" y="3504214"/>
            <a:ext cx="1330016" cy="566309"/>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その他財産</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a:p>
            <a:pPr marL="0" indent="0" algn="ctr" defTabSz="978856">
              <a:lnSpc>
                <a:spcPct val="110000"/>
              </a:lnSpc>
              <a:buClrTx/>
              <a:buNone/>
            </a:pPr>
            <a:r>
              <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rPr>
              <a:t>1,500</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万円</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p:txBody>
      </p:sp>
      <p:grpSp>
        <p:nvGrpSpPr>
          <p:cNvPr id="187" name="グループ化 186">
            <a:extLst>
              <a:ext uri="{FF2B5EF4-FFF2-40B4-BE49-F238E27FC236}">
                <a16:creationId xmlns:a16="http://schemas.microsoft.com/office/drawing/2014/main" id="{221DA9C9-704F-4B15-955B-34364D13D5BD}"/>
              </a:ext>
            </a:extLst>
          </p:cNvPr>
          <p:cNvGrpSpPr/>
          <p:nvPr/>
        </p:nvGrpSpPr>
        <p:grpSpPr bwMode="gray">
          <a:xfrm>
            <a:off x="8973834" y="2493473"/>
            <a:ext cx="515154" cy="465506"/>
            <a:chOff x="868445" y="5117410"/>
            <a:chExt cx="720000" cy="650610"/>
          </a:xfrm>
        </p:grpSpPr>
        <p:sp>
          <p:nvSpPr>
            <p:cNvPr id="188" name="円/楕円 34">
              <a:extLst>
                <a:ext uri="{FF2B5EF4-FFF2-40B4-BE49-F238E27FC236}">
                  <a16:creationId xmlns:a16="http://schemas.microsoft.com/office/drawing/2014/main" id="{481F9B30-92A2-43E4-92D3-2ACD23AB1AD2}"/>
                </a:ext>
              </a:extLst>
            </p:cNvPr>
            <p:cNvSpPr/>
            <p:nvPr/>
          </p:nvSpPr>
          <p:spPr bwMode="gray">
            <a:xfrm>
              <a:off x="903323" y="5117410"/>
              <a:ext cx="650245" cy="650246"/>
            </a:xfrm>
            <a:prstGeom prst="ellipse">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none" lIns="88901" tIns="44451" rIns="88901" bIns="44451" numCol="1" rtlCol="0" anchor="t" anchorCtr="0" compatLnSpc="1">
              <a:prstTxWarp prst="textNoShape">
                <a:avLst/>
              </a:prstTxWarp>
            </a:bodyPr>
            <a:lstStyle/>
            <a:p>
              <a:pPr defTabSz="888980" eaLnBrk="0" fontAlgn="base" hangingPunct="0">
                <a:spcBef>
                  <a:spcPct val="0"/>
                </a:spcBef>
                <a:spcAft>
                  <a:spcPct val="0"/>
                </a:spcAft>
                <a:buClrTx/>
              </a:pPr>
              <a:endParaRPr kumimoji="1" lang="ja-JP" altLang="en-US" sz="1556" b="1" kern="1200">
                <a:solidFill>
                  <a:prstClr val="black"/>
                </a:solidFill>
                <a:latin typeface="メイリオ" panose="020B0604030504040204" pitchFamily="50" charset="-128"/>
                <a:ea typeface="メイリオ" panose="020B0604030504040204" pitchFamily="50" charset="-128"/>
                <a:cs typeface="+mn-cs"/>
              </a:endParaRPr>
            </a:p>
          </p:txBody>
        </p:sp>
        <p:sp>
          <p:nvSpPr>
            <p:cNvPr id="189" name="タイトル 1">
              <a:extLst>
                <a:ext uri="{FF2B5EF4-FFF2-40B4-BE49-F238E27FC236}">
                  <a16:creationId xmlns:a16="http://schemas.microsoft.com/office/drawing/2014/main" id="{3B6E52D9-2BFE-4E8D-BA7B-C128F7C88412}"/>
                </a:ext>
              </a:extLst>
            </p:cNvPr>
            <p:cNvSpPr txBox="1">
              <a:spLocks/>
            </p:cNvSpPr>
            <p:nvPr/>
          </p:nvSpPr>
          <p:spPr bwMode="gray">
            <a:xfrm>
              <a:off x="868445" y="5147130"/>
              <a:ext cx="720000" cy="288000"/>
            </a:xfrm>
            <a:prstGeom prst="rect">
              <a:avLst/>
            </a:prstGeom>
          </p:spPr>
          <p:txBody>
            <a:bodyPr anchor="ct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888980" fontAlgn="base">
                <a:spcAft>
                  <a:spcPct val="0"/>
                </a:spcAft>
                <a:buClrTx/>
              </a:pPr>
              <a:r>
                <a:rPr lang="en-US" altLang="ja-JP"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1</a:t>
              </a:r>
              <a:endParaRPr lang="ja-JP" altLang="en-US"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0" name="タイトル 1">
              <a:extLst>
                <a:ext uri="{FF2B5EF4-FFF2-40B4-BE49-F238E27FC236}">
                  <a16:creationId xmlns:a16="http://schemas.microsoft.com/office/drawing/2014/main" id="{AC598732-2120-478B-AFE0-F1CE35DE9AB5}"/>
                </a:ext>
              </a:extLst>
            </p:cNvPr>
            <p:cNvSpPr txBox="1">
              <a:spLocks/>
            </p:cNvSpPr>
            <p:nvPr/>
          </p:nvSpPr>
          <p:spPr bwMode="gray">
            <a:xfrm>
              <a:off x="868445" y="5480019"/>
              <a:ext cx="720000" cy="288001"/>
            </a:xfrm>
            <a:prstGeom prst="rect">
              <a:avLst/>
            </a:prstGeom>
          </p:spPr>
          <p:txBody>
            <a:bodyPr anchor="ct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888980" fontAlgn="base">
                <a:spcAft>
                  <a:spcPct val="0"/>
                </a:spcAft>
                <a:buClrTx/>
              </a:pPr>
              <a:r>
                <a:rPr lang="en-US" altLang="ja-JP"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2</a:t>
              </a:r>
              <a:endParaRPr lang="ja-JP" altLang="en-US"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91" name="直線コネクタ 190">
              <a:extLst>
                <a:ext uri="{FF2B5EF4-FFF2-40B4-BE49-F238E27FC236}">
                  <a16:creationId xmlns:a16="http://schemas.microsoft.com/office/drawing/2014/main" id="{F6F9D326-14B5-4AED-AB37-7AB9BBC9D1FA}"/>
                </a:ext>
              </a:extLst>
            </p:cNvPr>
            <p:cNvCxnSpPr/>
            <p:nvPr/>
          </p:nvCxnSpPr>
          <p:spPr bwMode="gray">
            <a:xfrm>
              <a:off x="994445" y="5442529"/>
              <a:ext cx="4680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grpSp>
      <p:sp>
        <p:nvSpPr>
          <p:cNvPr id="192" name="正方形/長方形 191">
            <a:extLst>
              <a:ext uri="{FF2B5EF4-FFF2-40B4-BE49-F238E27FC236}">
                <a16:creationId xmlns:a16="http://schemas.microsoft.com/office/drawing/2014/main" id="{B7B66F64-E4AB-421F-BFD1-A653A003F94B}"/>
              </a:ext>
            </a:extLst>
          </p:cNvPr>
          <p:cNvSpPr/>
          <p:nvPr/>
        </p:nvSpPr>
        <p:spPr bwMode="gray">
          <a:xfrm>
            <a:off x="3711707" y="1841138"/>
            <a:ext cx="3150037" cy="420005"/>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none" lIns="122502" tIns="70001" rIns="122502" bIns="35000" numCol="1" rtlCol="0" anchor="ctr" anchorCtr="0" compatLnSpc="1">
            <a:prstTxWarp prst="textNoShape">
              <a:avLst/>
            </a:prstTxWarp>
            <a:noAutofit/>
          </a:bodyPr>
          <a:lstStyle/>
          <a:p>
            <a:pPr algn="ctr" defTabSz="888980" eaLnBrk="0" fontAlgn="base" hangingPunct="0">
              <a:lnSpc>
                <a:spcPct val="120000"/>
              </a:lnSpc>
              <a:spcBef>
                <a:spcPct val="0"/>
              </a:spcBef>
              <a:spcAft>
                <a:spcPct val="0"/>
              </a:spcAft>
              <a:buClrTx/>
            </a:pPr>
            <a:r>
              <a:rPr kumimoji="1" lang="ja-JP" altLang="en-US" sz="1944" b="1" kern="1200" dirty="0">
                <a:solidFill>
                  <a:prstClr val="white"/>
                </a:solidFill>
                <a:latin typeface="メイリオ" panose="020B0604030504040204" pitchFamily="50" charset="-128"/>
                <a:ea typeface="メイリオ" panose="020B0604030504040204" pitchFamily="50" charset="-128"/>
                <a:cs typeface="+mn-cs"/>
              </a:rPr>
              <a:t>改正前</a:t>
            </a:r>
          </a:p>
        </p:txBody>
      </p:sp>
      <p:sp>
        <p:nvSpPr>
          <p:cNvPr id="193" name="四角形: 角を丸くする 192">
            <a:extLst>
              <a:ext uri="{FF2B5EF4-FFF2-40B4-BE49-F238E27FC236}">
                <a16:creationId xmlns:a16="http://schemas.microsoft.com/office/drawing/2014/main" id="{79C2790C-764C-47CE-87D7-6B3DAEA326D1}"/>
              </a:ext>
            </a:extLst>
          </p:cNvPr>
          <p:cNvSpPr/>
          <p:nvPr/>
        </p:nvSpPr>
        <p:spPr bwMode="gray">
          <a:xfrm>
            <a:off x="538317" y="2520501"/>
            <a:ext cx="2432604" cy="3540465"/>
          </a:xfrm>
          <a:prstGeom prst="roundRect">
            <a:avLst>
              <a:gd name="adj" fmla="val 3735"/>
            </a:avLst>
          </a:prstGeom>
          <a:solidFill>
            <a:schemeClr val="bg1">
              <a:lumMod val="95000"/>
            </a:schemeClr>
          </a:solidFill>
          <a:ln w="28575">
            <a:noFill/>
          </a:ln>
        </p:spPr>
        <p:style>
          <a:lnRef idx="0">
            <a:scrgbClr r="0" g="0" b="0"/>
          </a:lnRef>
          <a:fillRef idx="0">
            <a:scrgbClr r="0" g="0" b="0"/>
          </a:fillRef>
          <a:effectRef idx="0">
            <a:scrgbClr r="0" g="0" b="0"/>
          </a:effectRef>
          <a:fontRef idx="minor">
            <a:schemeClr val="lt1"/>
          </a:fontRef>
        </p:style>
        <p:txBody>
          <a:bodyPr rtlCol="0" anchor="ctr"/>
          <a:lstStyle/>
          <a:p>
            <a:pPr algn="ctr" defTabSz="888980" eaLnBrk="0" fontAlgn="base" hangingPunct="0">
              <a:lnSpc>
                <a:spcPct val="120000"/>
              </a:lnSpc>
              <a:spcBef>
                <a:spcPct val="0"/>
              </a:spcBef>
              <a:buClrTx/>
            </a:pPr>
            <a:endParaRPr kumimoji="1" lang="ja-JP" altLang="en-US" sz="1361" b="1" kern="1200" dirty="0">
              <a:solidFill>
                <a:srgbClr val="259953"/>
              </a:solidFill>
              <a:latin typeface="メイリオ" panose="020B0604030504040204" pitchFamily="50" charset="-128"/>
              <a:ea typeface="メイリオ" panose="020B0604030504040204" pitchFamily="50" charset="-128"/>
            </a:endParaRPr>
          </a:p>
        </p:txBody>
      </p:sp>
      <p:pic>
        <p:nvPicPr>
          <p:cNvPr id="194" name="図 193">
            <a:extLst>
              <a:ext uri="{FF2B5EF4-FFF2-40B4-BE49-F238E27FC236}">
                <a16:creationId xmlns:a16="http://schemas.microsoft.com/office/drawing/2014/main" id="{35C1DD81-B524-474B-B697-C64DA18EB8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8517" y="4078355"/>
            <a:ext cx="866257" cy="616581"/>
          </a:xfrm>
          <a:prstGeom prst="rect">
            <a:avLst/>
          </a:prstGeom>
        </p:spPr>
      </p:pic>
      <p:pic>
        <p:nvPicPr>
          <p:cNvPr id="195" name="Picture 2" descr="札束・お金のイラスト">
            <a:extLst>
              <a:ext uri="{FF2B5EF4-FFF2-40B4-BE49-F238E27FC236}">
                <a16:creationId xmlns:a16="http://schemas.microsoft.com/office/drawing/2014/main" id="{60FCB6DE-C7EA-438A-9E78-DB0C63C5116D}"/>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2081578" y="4193151"/>
            <a:ext cx="864140" cy="647146"/>
          </a:xfrm>
          <a:prstGeom prst="rect">
            <a:avLst/>
          </a:prstGeom>
          <a:noFill/>
          <a:extLst>
            <a:ext uri="{909E8E84-426E-40DD-AFC4-6F175D3DCCD1}">
              <a14:hiddenFill xmlns:a14="http://schemas.microsoft.com/office/drawing/2010/main">
                <a:solidFill>
                  <a:srgbClr val="FFFFFF"/>
                </a:solidFill>
              </a14:hiddenFill>
            </a:ext>
          </a:extLst>
        </p:spPr>
      </p:pic>
      <p:sp>
        <p:nvSpPr>
          <p:cNvPr id="196" name="テキスト ボックス 195">
            <a:extLst>
              <a:ext uri="{FF2B5EF4-FFF2-40B4-BE49-F238E27FC236}">
                <a16:creationId xmlns:a16="http://schemas.microsoft.com/office/drawing/2014/main" id="{A195C568-915E-46B7-83AA-88FE7EE4D02F}"/>
              </a:ext>
            </a:extLst>
          </p:cNvPr>
          <p:cNvSpPr txBox="1"/>
          <p:nvPr/>
        </p:nvSpPr>
        <p:spPr bwMode="gray">
          <a:xfrm>
            <a:off x="992014" y="3033567"/>
            <a:ext cx="1778966" cy="583080"/>
          </a:xfrm>
          <a:prstGeom prst="rect">
            <a:avLst/>
          </a:prstGeom>
          <a:noFill/>
        </p:spPr>
        <p:txBody>
          <a:bodyPr wrap="square" tIns="105001" rtlCol="0" anchor="ctr">
            <a:spAutoFit/>
          </a:bodyPr>
          <a:lstStyle/>
          <a:p>
            <a:pPr algn="ctr" defTabSz="888980" eaLnBrk="0" fontAlgn="base" hangingPunct="0">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夫</a:t>
            </a:r>
            <a:endParaRPr kumimoji="1" lang="en-US" altLang="ja-JP" b="1" kern="1200" dirty="0">
              <a:solidFill>
                <a:prstClr val="black">
                  <a:lumMod val="85000"/>
                  <a:lumOff val="15000"/>
                </a:prstClr>
              </a:solidFill>
              <a:latin typeface="メイリオ" panose="020B0604030504040204" pitchFamily="50" charset="-128"/>
              <a:ea typeface="メイリオ" panose="020B0604030504040204" pitchFamily="50" charset="-128"/>
              <a:cs typeface="+mn-cs"/>
            </a:endParaRPr>
          </a:p>
          <a:p>
            <a:pPr algn="ctr" defTabSz="888980" eaLnBrk="0" fontAlgn="base" hangingPunct="0">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（被相続人）</a:t>
            </a:r>
          </a:p>
        </p:txBody>
      </p:sp>
      <p:sp>
        <p:nvSpPr>
          <p:cNvPr id="197" name="四角形: 角を丸くする 196">
            <a:extLst>
              <a:ext uri="{FF2B5EF4-FFF2-40B4-BE49-F238E27FC236}">
                <a16:creationId xmlns:a16="http://schemas.microsoft.com/office/drawing/2014/main" id="{FB5B5493-E385-469A-BA43-69FD047A4555}"/>
              </a:ext>
            </a:extLst>
          </p:cNvPr>
          <p:cNvSpPr/>
          <p:nvPr/>
        </p:nvSpPr>
        <p:spPr bwMode="gray">
          <a:xfrm>
            <a:off x="3711708" y="2683395"/>
            <a:ext cx="2833268" cy="1417670"/>
          </a:xfrm>
          <a:prstGeom prst="roundRect">
            <a:avLst>
              <a:gd name="adj" fmla="val 5726"/>
            </a:avLst>
          </a:prstGeom>
          <a:solidFill>
            <a:schemeClr val="bg1">
              <a:lumMod val="95000"/>
            </a:schemeClr>
          </a:solidFill>
          <a:ln w="28575">
            <a:noFill/>
          </a:ln>
        </p:spPr>
        <p:style>
          <a:lnRef idx="0">
            <a:scrgbClr r="0" g="0" b="0"/>
          </a:lnRef>
          <a:fillRef idx="0">
            <a:scrgbClr r="0" g="0" b="0"/>
          </a:fillRef>
          <a:effectRef idx="0">
            <a:scrgbClr r="0" g="0" b="0"/>
          </a:effectRef>
          <a:fontRef idx="minor">
            <a:schemeClr val="lt1"/>
          </a:fontRef>
        </p:style>
        <p:txBody>
          <a:bodyPr rtlCol="0" anchor="ctr"/>
          <a:lstStyle/>
          <a:p>
            <a:pPr algn="ctr" defTabSz="888980" eaLnBrk="0" fontAlgn="base" hangingPunct="0">
              <a:lnSpc>
                <a:spcPct val="120000"/>
              </a:lnSpc>
              <a:spcBef>
                <a:spcPct val="0"/>
              </a:spcBef>
              <a:buClrTx/>
            </a:pPr>
            <a:endParaRPr kumimoji="1" lang="ja-JP" altLang="en-US" sz="1361" b="1" kern="1200" dirty="0">
              <a:solidFill>
                <a:srgbClr val="259953"/>
              </a:solidFill>
              <a:latin typeface="メイリオ" panose="020B0604030504040204" pitchFamily="50" charset="-128"/>
              <a:ea typeface="メイリオ" panose="020B0604030504040204" pitchFamily="50" charset="-128"/>
            </a:endParaRPr>
          </a:p>
        </p:txBody>
      </p:sp>
      <p:pic>
        <p:nvPicPr>
          <p:cNvPr id="198" name="図 197">
            <a:extLst>
              <a:ext uri="{FF2B5EF4-FFF2-40B4-BE49-F238E27FC236}">
                <a16:creationId xmlns:a16="http://schemas.microsoft.com/office/drawing/2014/main" id="{3618035B-E605-4EFE-AABF-504AB31C9C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2261" y="2936870"/>
            <a:ext cx="866257" cy="616581"/>
          </a:xfrm>
          <a:prstGeom prst="rect">
            <a:avLst/>
          </a:prstGeom>
        </p:spPr>
      </p:pic>
      <p:pic>
        <p:nvPicPr>
          <p:cNvPr id="199" name="Picture 2" descr="札束・お金のイラスト">
            <a:extLst>
              <a:ext uri="{FF2B5EF4-FFF2-40B4-BE49-F238E27FC236}">
                <a16:creationId xmlns:a16="http://schemas.microsoft.com/office/drawing/2014/main" id="{2A1222D5-9179-4E53-ABCA-C20469737016}"/>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5537762" y="3038027"/>
            <a:ext cx="864140" cy="647146"/>
          </a:xfrm>
          <a:prstGeom prst="rect">
            <a:avLst/>
          </a:prstGeom>
          <a:noFill/>
          <a:extLst>
            <a:ext uri="{909E8E84-426E-40DD-AFC4-6F175D3DCCD1}">
              <a14:hiddenFill xmlns:a14="http://schemas.microsoft.com/office/drawing/2010/main">
                <a:solidFill>
                  <a:srgbClr val="FFFFFF"/>
                </a:solidFill>
              </a14:hiddenFill>
            </a:ext>
          </a:extLst>
        </p:spPr>
      </p:pic>
      <p:sp>
        <p:nvSpPr>
          <p:cNvPr id="200" name="コンテンツ プレースホルダー 2">
            <a:extLst>
              <a:ext uri="{FF2B5EF4-FFF2-40B4-BE49-F238E27FC236}">
                <a16:creationId xmlns:a16="http://schemas.microsoft.com/office/drawing/2014/main" id="{E81EDC58-01D0-489B-934A-AAD39EC451F7}"/>
              </a:ext>
            </a:extLst>
          </p:cNvPr>
          <p:cNvSpPr txBox="1">
            <a:spLocks/>
          </p:cNvSpPr>
          <p:nvPr/>
        </p:nvSpPr>
        <p:spPr>
          <a:xfrm>
            <a:off x="3908806" y="3580417"/>
            <a:ext cx="1330016" cy="566309"/>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所有権</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a:p>
            <a:pPr marL="0" indent="0" algn="ctr" defTabSz="978856">
              <a:lnSpc>
                <a:spcPct val="110000"/>
              </a:lnSpc>
              <a:buClrTx/>
              <a:buNone/>
            </a:pPr>
            <a:r>
              <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rPr>
              <a:t>2,000</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万円</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p:txBody>
      </p:sp>
      <p:grpSp>
        <p:nvGrpSpPr>
          <p:cNvPr id="201" name="グループ化 200">
            <a:extLst>
              <a:ext uri="{FF2B5EF4-FFF2-40B4-BE49-F238E27FC236}">
                <a16:creationId xmlns:a16="http://schemas.microsoft.com/office/drawing/2014/main" id="{A92A94E1-73E4-4B65-B0DF-67414D113A64}"/>
              </a:ext>
            </a:extLst>
          </p:cNvPr>
          <p:cNvGrpSpPr/>
          <p:nvPr/>
        </p:nvGrpSpPr>
        <p:grpSpPr bwMode="gray">
          <a:xfrm>
            <a:off x="4981659" y="2661981"/>
            <a:ext cx="882040" cy="565611"/>
            <a:chOff x="-1702553" y="1576463"/>
            <a:chExt cx="5720980" cy="1221082"/>
          </a:xfrm>
          <a:noFill/>
        </p:grpSpPr>
        <p:sp>
          <p:nvSpPr>
            <p:cNvPr id="202" name="角丸四角形 41">
              <a:extLst>
                <a:ext uri="{FF2B5EF4-FFF2-40B4-BE49-F238E27FC236}">
                  <a16:creationId xmlns:a16="http://schemas.microsoft.com/office/drawing/2014/main" id="{8DABF2A9-E11F-4415-976F-D3FF8CD02BE6}"/>
                </a:ext>
              </a:extLst>
            </p:cNvPr>
            <p:cNvSpPr/>
            <p:nvPr/>
          </p:nvSpPr>
          <p:spPr bwMode="gray">
            <a:xfrm>
              <a:off x="1323314" y="1576463"/>
              <a:ext cx="2695113" cy="576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361" kern="1200">
                <a:solidFill>
                  <a:prstClr val="white"/>
                </a:solidFill>
                <a:latin typeface="メイリオ" panose="020B0604030504040204" pitchFamily="50" charset="-128"/>
                <a:ea typeface="メイリオ" panose="020B0604030504040204" pitchFamily="50" charset="-128"/>
              </a:endParaRPr>
            </a:p>
          </p:txBody>
        </p:sp>
        <p:sp>
          <p:nvSpPr>
            <p:cNvPr id="203" name="テキスト ボックス 202">
              <a:extLst>
                <a:ext uri="{FF2B5EF4-FFF2-40B4-BE49-F238E27FC236}">
                  <a16:creationId xmlns:a16="http://schemas.microsoft.com/office/drawing/2014/main" id="{CACE4B45-F724-4578-A7F4-A43FBCA9AC62}"/>
                </a:ext>
              </a:extLst>
            </p:cNvPr>
            <p:cNvSpPr txBox="1"/>
            <p:nvPr/>
          </p:nvSpPr>
          <p:spPr bwMode="gray">
            <a:xfrm>
              <a:off x="-1702553" y="2003866"/>
              <a:ext cx="3178217" cy="793679"/>
            </a:xfrm>
            <a:prstGeom prst="rect">
              <a:avLst/>
            </a:prstGeom>
            <a:grpFill/>
          </p:spPr>
          <p:txBody>
            <a:bodyPr wrap="square" tIns="105001" rtlCol="0" anchor="ctr">
              <a:spAutoFit/>
            </a:bodyPr>
            <a:lstStyle/>
            <a:p>
              <a:pPr algn="ctr" defTabSz="888980" eaLnBrk="0" fontAlgn="base" hangingPunct="0">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妻</a:t>
              </a:r>
            </a:p>
          </p:txBody>
        </p:sp>
      </p:grpSp>
      <p:sp>
        <p:nvSpPr>
          <p:cNvPr id="204" name="コンテンツ プレースホルダー 2">
            <a:extLst>
              <a:ext uri="{FF2B5EF4-FFF2-40B4-BE49-F238E27FC236}">
                <a16:creationId xmlns:a16="http://schemas.microsoft.com/office/drawing/2014/main" id="{0D43DBEA-AE53-4C0E-8073-E6228524DE1E}"/>
              </a:ext>
            </a:extLst>
          </p:cNvPr>
          <p:cNvSpPr txBox="1">
            <a:spLocks/>
          </p:cNvSpPr>
          <p:nvPr/>
        </p:nvSpPr>
        <p:spPr>
          <a:xfrm>
            <a:off x="5376042" y="3580417"/>
            <a:ext cx="1330016" cy="566309"/>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その他財産</a:t>
            </a:r>
            <a:endParaRPr lang="en-US" altLang="ja-JP" sz="1400" b="1">
              <a:solidFill>
                <a:prstClr val="black">
                  <a:lumMod val="85000"/>
                  <a:lumOff val="15000"/>
                </a:prstClr>
              </a:solidFill>
              <a:latin typeface="メイリオ" panose="020B0604030504040204" pitchFamily="50" charset="-128"/>
              <a:ea typeface="メイリオ" panose="020B0604030504040204" pitchFamily="50" charset="-128"/>
            </a:endParaRPr>
          </a:p>
          <a:p>
            <a:pPr marL="0" indent="0" algn="ctr" defTabSz="978856">
              <a:lnSpc>
                <a:spcPct val="110000"/>
              </a:lnSpc>
              <a:buClrTx/>
              <a:buNone/>
            </a:pPr>
            <a:r>
              <a:rPr lang="en-US" altLang="ja-JP" sz="1400" b="1">
                <a:solidFill>
                  <a:prstClr val="black">
                    <a:lumMod val="85000"/>
                    <a:lumOff val="15000"/>
                  </a:prstClr>
                </a:solidFill>
                <a:latin typeface="メイリオ" panose="020B0604030504040204" pitchFamily="50" charset="-128"/>
                <a:ea typeface="メイリオ" panose="020B0604030504040204" pitchFamily="50" charset="-128"/>
              </a:rPr>
              <a:t>500</a:t>
            </a:r>
            <a:r>
              <a:rPr lang="ja-JP" altLang="en-US" sz="1400" b="1">
                <a:solidFill>
                  <a:prstClr val="black">
                    <a:lumMod val="85000"/>
                    <a:lumOff val="15000"/>
                  </a:prstClr>
                </a:solidFill>
                <a:latin typeface="メイリオ" panose="020B0604030504040204" pitchFamily="50" charset="-128"/>
                <a:ea typeface="メイリオ" panose="020B0604030504040204" pitchFamily="50" charset="-128"/>
              </a:rPr>
              <a:t>万</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円</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p:txBody>
      </p:sp>
      <p:grpSp>
        <p:nvGrpSpPr>
          <p:cNvPr id="205" name="グループ化 204">
            <a:extLst>
              <a:ext uri="{FF2B5EF4-FFF2-40B4-BE49-F238E27FC236}">
                <a16:creationId xmlns:a16="http://schemas.microsoft.com/office/drawing/2014/main" id="{0574F808-5BF2-4844-A5C6-20B4B80DA185}"/>
              </a:ext>
            </a:extLst>
          </p:cNvPr>
          <p:cNvGrpSpPr/>
          <p:nvPr/>
        </p:nvGrpSpPr>
        <p:grpSpPr bwMode="gray">
          <a:xfrm>
            <a:off x="5576365" y="2414064"/>
            <a:ext cx="546815" cy="494115"/>
            <a:chOff x="868445" y="5117410"/>
            <a:chExt cx="720000" cy="650610"/>
          </a:xfrm>
        </p:grpSpPr>
        <p:sp>
          <p:nvSpPr>
            <p:cNvPr id="206" name="円/楕円 34">
              <a:extLst>
                <a:ext uri="{FF2B5EF4-FFF2-40B4-BE49-F238E27FC236}">
                  <a16:creationId xmlns:a16="http://schemas.microsoft.com/office/drawing/2014/main" id="{CD7820E7-7AE8-425B-9E2E-E9187CD4DBC0}"/>
                </a:ext>
              </a:extLst>
            </p:cNvPr>
            <p:cNvSpPr/>
            <p:nvPr/>
          </p:nvSpPr>
          <p:spPr bwMode="gray">
            <a:xfrm>
              <a:off x="903323" y="5117410"/>
              <a:ext cx="650245" cy="650246"/>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88901" tIns="44451" rIns="88901" bIns="44451" numCol="1" rtlCol="0" anchor="t" anchorCtr="0" compatLnSpc="1">
              <a:prstTxWarp prst="textNoShape">
                <a:avLst/>
              </a:prstTxWarp>
            </a:bodyPr>
            <a:lstStyle/>
            <a:p>
              <a:pPr defTabSz="888980" eaLnBrk="0" fontAlgn="base" hangingPunct="0">
                <a:spcBef>
                  <a:spcPct val="0"/>
                </a:spcBef>
                <a:spcAft>
                  <a:spcPct val="0"/>
                </a:spcAft>
                <a:buClrTx/>
              </a:pPr>
              <a:endParaRPr kumimoji="1" lang="ja-JP" altLang="en-US" sz="1556" b="1" kern="1200">
                <a:solidFill>
                  <a:prstClr val="black"/>
                </a:solidFill>
                <a:latin typeface="メイリオ" panose="020B0604030504040204" pitchFamily="50" charset="-128"/>
                <a:ea typeface="メイリオ" panose="020B0604030504040204" pitchFamily="50" charset="-128"/>
                <a:cs typeface="+mn-cs"/>
              </a:endParaRPr>
            </a:p>
          </p:txBody>
        </p:sp>
        <p:sp>
          <p:nvSpPr>
            <p:cNvPr id="207" name="タイトル 1">
              <a:extLst>
                <a:ext uri="{FF2B5EF4-FFF2-40B4-BE49-F238E27FC236}">
                  <a16:creationId xmlns:a16="http://schemas.microsoft.com/office/drawing/2014/main" id="{D44B76C7-968E-4BE7-A35A-8EFB6A7FCA3F}"/>
                </a:ext>
              </a:extLst>
            </p:cNvPr>
            <p:cNvSpPr txBox="1">
              <a:spLocks/>
            </p:cNvSpPr>
            <p:nvPr/>
          </p:nvSpPr>
          <p:spPr bwMode="gray">
            <a:xfrm>
              <a:off x="868445" y="5147130"/>
              <a:ext cx="720000" cy="288000"/>
            </a:xfrm>
            <a:prstGeom prst="rect">
              <a:avLst/>
            </a:prstGeom>
          </p:spPr>
          <p:txBody>
            <a:bodyPr anchor="ct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888980" fontAlgn="base">
                <a:spcAft>
                  <a:spcPct val="0"/>
                </a:spcAft>
                <a:buClrTx/>
              </a:pPr>
              <a:r>
                <a:rPr lang="en-US" altLang="ja-JP"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1</a:t>
              </a:r>
              <a:endParaRPr lang="ja-JP" altLang="en-US"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8" name="タイトル 1">
              <a:extLst>
                <a:ext uri="{FF2B5EF4-FFF2-40B4-BE49-F238E27FC236}">
                  <a16:creationId xmlns:a16="http://schemas.microsoft.com/office/drawing/2014/main" id="{04A02B1B-FEC6-41CE-8E39-711AE453C69B}"/>
                </a:ext>
              </a:extLst>
            </p:cNvPr>
            <p:cNvSpPr txBox="1">
              <a:spLocks/>
            </p:cNvSpPr>
            <p:nvPr/>
          </p:nvSpPr>
          <p:spPr bwMode="gray">
            <a:xfrm>
              <a:off x="868445" y="5480019"/>
              <a:ext cx="720000" cy="288001"/>
            </a:xfrm>
            <a:prstGeom prst="rect">
              <a:avLst/>
            </a:prstGeom>
          </p:spPr>
          <p:txBody>
            <a:bodyPr anchor="ct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888980" fontAlgn="base">
                <a:spcAft>
                  <a:spcPct val="0"/>
                </a:spcAft>
                <a:buClrTx/>
              </a:pPr>
              <a:r>
                <a:rPr lang="en-US" altLang="ja-JP"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2</a:t>
              </a:r>
              <a:endParaRPr lang="ja-JP" altLang="en-US"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09" name="直線コネクタ 208">
              <a:extLst>
                <a:ext uri="{FF2B5EF4-FFF2-40B4-BE49-F238E27FC236}">
                  <a16:creationId xmlns:a16="http://schemas.microsoft.com/office/drawing/2014/main" id="{FB28440D-0E05-4180-BB07-97F5605958CD}"/>
                </a:ext>
              </a:extLst>
            </p:cNvPr>
            <p:cNvCxnSpPr/>
            <p:nvPr/>
          </p:nvCxnSpPr>
          <p:spPr bwMode="gray">
            <a:xfrm>
              <a:off x="994445" y="5442529"/>
              <a:ext cx="4680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grpSp>
      <p:sp>
        <p:nvSpPr>
          <p:cNvPr id="210" name="コンテンツ プレースホルダー 2">
            <a:extLst>
              <a:ext uri="{FF2B5EF4-FFF2-40B4-BE49-F238E27FC236}">
                <a16:creationId xmlns:a16="http://schemas.microsoft.com/office/drawing/2014/main" id="{9DDC47CB-B0B2-40F5-9CD6-B70C953B7F9F}"/>
              </a:ext>
            </a:extLst>
          </p:cNvPr>
          <p:cNvSpPr txBox="1">
            <a:spLocks/>
          </p:cNvSpPr>
          <p:nvPr/>
        </p:nvSpPr>
        <p:spPr>
          <a:xfrm>
            <a:off x="635408" y="4734011"/>
            <a:ext cx="1330016" cy="803297"/>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住居</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a:p>
            <a:pPr marL="0" indent="0" algn="ctr" defTabSz="978856">
              <a:lnSpc>
                <a:spcPct val="110000"/>
              </a:lnSpc>
              <a:buClrTx/>
              <a:buNone/>
            </a:pPr>
            <a:r>
              <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rPr>
              <a:t>2,000</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万円</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a:p>
            <a:pPr marL="0" indent="0" algn="ctr" defTabSz="978856">
              <a:lnSpc>
                <a:spcPct val="110000"/>
              </a:lnSpc>
              <a:buClrTx/>
              <a:buNone/>
            </a:pPr>
            <a:r>
              <a:rPr lang="ja-JP" altLang="en-US" sz="1400" dirty="0">
                <a:solidFill>
                  <a:prstClr val="black">
                    <a:lumMod val="85000"/>
                    <a:lumOff val="15000"/>
                  </a:prstClr>
                </a:solidFill>
                <a:latin typeface="メイリオ" panose="020B0604030504040204" pitchFamily="50" charset="-128"/>
                <a:ea typeface="メイリオ" panose="020B0604030504040204" pitchFamily="50" charset="-128"/>
              </a:rPr>
              <a:t>（評価額）</a:t>
            </a:r>
            <a:endParaRPr lang="en-US" altLang="ja-JP" sz="1400" dirty="0">
              <a:solidFill>
                <a:prstClr val="black">
                  <a:lumMod val="85000"/>
                  <a:lumOff val="15000"/>
                </a:prstClr>
              </a:solidFill>
              <a:latin typeface="メイリオ" panose="020B0604030504040204" pitchFamily="50" charset="-128"/>
              <a:ea typeface="メイリオ" panose="020B0604030504040204" pitchFamily="50" charset="-128"/>
            </a:endParaRPr>
          </a:p>
        </p:txBody>
      </p:sp>
      <p:sp>
        <p:nvSpPr>
          <p:cNvPr id="211" name="コンテンツ プレースホルダー 2">
            <a:extLst>
              <a:ext uri="{FF2B5EF4-FFF2-40B4-BE49-F238E27FC236}">
                <a16:creationId xmlns:a16="http://schemas.microsoft.com/office/drawing/2014/main" id="{31B4A941-B6C6-4D9B-B2C5-32DDDEABAC01}"/>
              </a:ext>
            </a:extLst>
          </p:cNvPr>
          <p:cNvSpPr txBox="1">
            <a:spLocks/>
          </p:cNvSpPr>
          <p:nvPr/>
        </p:nvSpPr>
        <p:spPr>
          <a:xfrm>
            <a:off x="1892510" y="4734010"/>
            <a:ext cx="1330016" cy="566309"/>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その他財産　</a:t>
            </a:r>
            <a:r>
              <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rPr>
              <a:t>3,000</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万円</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p:txBody>
      </p:sp>
      <p:sp>
        <p:nvSpPr>
          <p:cNvPr id="212" name="正方形/長方形 211">
            <a:extLst>
              <a:ext uri="{FF2B5EF4-FFF2-40B4-BE49-F238E27FC236}">
                <a16:creationId xmlns:a16="http://schemas.microsoft.com/office/drawing/2014/main" id="{FEE4A233-2941-4DE9-A6A6-8C9916E10D1B}"/>
              </a:ext>
            </a:extLst>
          </p:cNvPr>
          <p:cNvSpPr/>
          <p:nvPr/>
        </p:nvSpPr>
        <p:spPr bwMode="gray">
          <a:xfrm>
            <a:off x="7109176" y="1841138"/>
            <a:ext cx="3150037" cy="420005"/>
          </a:xfrm>
          <a:prstGeom prst="rect">
            <a:avLst/>
          </a:prstGeom>
          <a:solidFill>
            <a:schemeClr val="accent1"/>
          </a:solidFill>
          <a:ln w="9525" cap="flat" cmpd="sng" algn="ctr">
            <a:noFill/>
            <a:prstDash val="solid"/>
            <a:round/>
            <a:headEnd type="none" w="med" len="med"/>
            <a:tailEnd type="none" w="med" len="med"/>
          </a:ln>
          <a:effectLst/>
        </p:spPr>
        <p:txBody>
          <a:bodyPr vert="horz" wrap="none" lIns="122502" tIns="70001" rIns="122502" bIns="35000" numCol="1" rtlCol="0" anchor="ctr" anchorCtr="0" compatLnSpc="1">
            <a:prstTxWarp prst="textNoShape">
              <a:avLst/>
            </a:prstTxWarp>
            <a:noAutofit/>
          </a:bodyPr>
          <a:lstStyle/>
          <a:p>
            <a:pPr algn="ctr" defTabSz="888980" eaLnBrk="0" fontAlgn="base" hangingPunct="0">
              <a:lnSpc>
                <a:spcPct val="120000"/>
              </a:lnSpc>
              <a:spcBef>
                <a:spcPct val="0"/>
              </a:spcBef>
              <a:spcAft>
                <a:spcPct val="0"/>
              </a:spcAft>
              <a:buClrTx/>
            </a:pPr>
            <a:r>
              <a:rPr kumimoji="1" lang="ja-JP" altLang="en-US" sz="1944" b="1" kern="1200" dirty="0">
                <a:solidFill>
                  <a:prstClr val="white"/>
                </a:solidFill>
                <a:latin typeface="メイリオ" panose="020B0604030504040204" pitchFamily="50" charset="-128"/>
                <a:ea typeface="メイリオ" panose="020B0604030504040204" pitchFamily="50" charset="-128"/>
                <a:cs typeface="+mn-cs"/>
              </a:rPr>
              <a:t>改正後</a:t>
            </a:r>
          </a:p>
        </p:txBody>
      </p:sp>
      <p:sp>
        <p:nvSpPr>
          <p:cNvPr id="213" name="四角形: 角を丸くする 212">
            <a:extLst>
              <a:ext uri="{FF2B5EF4-FFF2-40B4-BE49-F238E27FC236}">
                <a16:creationId xmlns:a16="http://schemas.microsoft.com/office/drawing/2014/main" id="{3C7D740A-A852-46D0-9942-C05182C0A690}"/>
              </a:ext>
            </a:extLst>
          </p:cNvPr>
          <p:cNvSpPr/>
          <p:nvPr/>
        </p:nvSpPr>
        <p:spPr bwMode="gray">
          <a:xfrm>
            <a:off x="3711708" y="4646782"/>
            <a:ext cx="2833268" cy="1428460"/>
          </a:xfrm>
          <a:prstGeom prst="roundRect">
            <a:avLst>
              <a:gd name="adj" fmla="val 5726"/>
            </a:avLst>
          </a:prstGeom>
          <a:solidFill>
            <a:schemeClr val="bg1">
              <a:lumMod val="95000"/>
            </a:schemeClr>
          </a:solidFill>
          <a:ln w="28575">
            <a:noFill/>
          </a:ln>
        </p:spPr>
        <p:style>
          <a:lnRef idx="0">
            <a:scrgbClr r="0" g="0" b="0"/>
          </a:lnRef>
          <a:fillRef idx="0">
            <a:scrgbClr r="0" g="0" b="0"/>
          </a:fillRef>
          <a:effectRef idx="0">
            <a:scrgbClr r="0" g="0" b="0"/>
          </a:effectRef>
          <a:fontRef idx="minor">
            <a:schemeClr val="lt1"/>
          </a:fontRef>
        </p:style>
        <p:txBody>
          <a:bodyPr rtlCol="0" anchor="ctr"/>
          <a:lstStyle/>
          <a:p>
            <a:pPr algn="ctr" defTabSz="888980" eaLnBrk="0" fontAlgn="base" hangingPunct="0">
              <a:lnSpc>
                <a:spcPct val="120000"/>
              </a:lnSpc>
              <a:spcBef>
                <a:spcPct val="0"/>
              </a:spcBef>
              <a:buClrTx/>
            </a:pPr>
            <a:endParaRPr kumimoji="1" lang="ja-JP" altLang="en-US" sz="1361" b="1" kern="1200" dirty="0">
              <a:solidFill>
                <a:srgbClr val="259953"/>
              </a:solidFill>
              <a:latin typeface="メイリオ" panose="020B0604030504040204" pitchFamily="50" charset="-128"/>
              <a:ea typeface="メイリオ" panose="020B0604030504040204" pitchFamily="50" charset="-128"/>
            </a:endParaRPr>
          </a:p>
        </p:txBody>
      </p:sp>
      <p:grpSp>
        <p:nvGrpSpPr>
          <p:cNvPr id="214" name="グループ化 213">
            <a:extLst>
              <a:ext uri="{FF2B5EF4-FFF2-40B4-BE49-F238E27FC236}">
                <a16:creationId xmlns:a16="http://schemas.microsoft.com/office/drawing/2014/main" id="{AB56AF9A-5960-4A03-AA2C-07A0BFB349EB}"/>
              </a:ext>
            </a:extLst>
          </p:cNvPr>
          <p:cNvGrpSpPr/>
          <p:nvPr/>
        </p:nvGrpSpPr>
        <p:grpSpPr bwMode="gray">
          <a:xfrm>
            <a:off x="5036271" y="4837237"/>
            <a:ext cx="440731" cy="330667"/>
            <a:chOff x="1096931" y="1488351"/>
            <a:chExt cx="3178215" cy="793679"/>
          </a:xfrm>
          <a:noFill/>
        </p:grpSpPr>
        <p:sp>
          <p:nvSpPr>
            <p:cNvPr id="215" name="角丸四角形 41">
              <a:extLst>
                <a:ext uri="{FF2B5EF4-FFF2-40B4-BE49-F238E27FC236}">
                  <a16:creationId xmlns:a16="http://schemas.microsoft.com/office/drawing/2014/main" id="{9D7C9957-8C9C-4AE1-9A1D-CFA0B8CEC6B8}"/>
                </a:ext>
              </a:extLst>
            </p:cNvPr>
            <p:cNvSpPr/>
            <p:nvPr/>
          </p:nvSpPr>
          <p:spPr bwMode="gray">
            <a:xfrm>
              <a:off x="1323314" y="1576463"/>
              <a:ext cx="2695113" cy="576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kern="1200">
                <a:solidFill>
                  <a:prstClr val="white"/>
                </a:solidFill>
                <a:latin typeface="メイリオ" panose="020B0604030504040204" pitchFamily="50" charset="-128"/>
                <a:ea typeface="メイリオ" panose="020B0604030504040204" pitchFamily="50" charset="-128"/>
              </a:endParaRPr>
            </a:p>
          </p:txBody>
        </p:sp>
        <p:sp>
          <p:nvSpPr>
            <p:cNvPr id="216" name="テキスト ボックス 215">
              <a:extLst>
                <a:ext uri="{FF2B5EF4-FFF2-40B4-BE49-F238E27FC236}">
                  <a16:creationId xmlns:a16="http://schemas.microsoft.com/office/drawing/2014/main" id="{3F316CA4-1F21-464E-AE93-65922EBEF830}"/>
                </a:ext>
              </a:extLst>
            </p:cNvPr>
            <p:cNvSpPr txBox="1"/>
            <p:nvPr/>
          </p:nvSpPr>
          <p:spPr bwMode="gray">
            <a:xfrm>
              <a:off x="1096931" y="1488351"/>
              <a:ext cx="3178215" cy="793679"/>
            </a:xfrm>
            <a:prstGeom prst="rect">
              <a:avLst/>
            </a:prstGeom>
            <a:grpFill/>
          </p:spPr>
          <p:txBody>
            <a:bodyPr wrap="square" tIns="105001" rtlCol="0" anchor="ctr">
              <a:spAutoFit/>
            </a:bodyPr>
            <a:lstStyle/>
            <a:p>
              <a:pPr algn="ctr" defTabSz="888980" eaLnBrk="0" fontAlgn="base" hangingPunct="0">
                <a:spcBef>
                  <a:spcPct val="0"/>
                </a:spcBef>
                <a:spcAft>
                  <a:spcPct val="0"/>
                </a:spcAft>
                <a:buClrTx/>
              </a:pPr>
              <a:r>
                <a:rPr kumimoji="1" lang="ja-JP" altLang="en-US" b="1" kern="1200" dirty="0">
                  <a:solidFill>
                    <a:prstClr val="black">
                      <a:lumMod val="85000"/>
                      <a:lumOff val="15000"/>
                    </a:prstClr>
                  </a:solidFill>
                  <a:latin typeface="メイリオ" panose="020B0604030504040204" pitchFamily="50" charset="-128"/>
                  <a:ea typeface="メイリオ" panose="020B0604030504040204" pitchFamily="50" charset="-128"/>
                  <a:cs typeface="+mn-cs"/>
                </a:rPr>
                <a:t>子</a:t>
              </a:r>
            </a:p>
          </p:txBody>
        </p:sp>
      </p:grpSp>
      <p:grpSp>
        <p:nvGrpSpPr>
          <p:cNvPr id="217" name="グループ化 216">
            <a:extLst>
              <a:ext uri="{FF2B5EF4-FFF2-40B4-BE49-F238E27FC236}">
                <a16:creationId xmlns:a16="http://schemas.microsoft.com/office/drawing/2014/main" id="{B362F5B2-B2CB-46E7-A942-0EF5E50DFB84}"/>
              </a:ext>
            </a:extLst>
          </p:cNvPr>
          <p:cNvGrpSpPr/>
          <p:nvPr/>
        </p:nvGrpSpPr>
        <p:grpSpPr bwMode="gray">
          <a:xfrm>
            <a:off x="5576365" y="4342141"/>
            <a:ext cx="552238" cy="499016"/>
            <a:chOff x="868445" y="5117410"/>
            <a:chExt cx="720000" cy="650610"/>
          </a:xfrm>
        </p:grpSpPr>
        <p:sp>
          <p:nvSpPr>
            <p:cNvPr id="218" name="円/楕円 34">
              <a:extLst>
                <a:ext uri="{FF2B5EF4-FFF2-40B4-BE49-F238E27FC236}">
                  <a16:creationId xmlns:a16="http://schemas.microsoft.com/office/drawing/2014/main" id="{81A9DF32-0541-4363-902B-5C8E43B370F1}"/>
                </a:ext>
              </a:extLst>
            </p:cNvPr>
            <p:cNvSpPr/>
            <p:nvPr/>
          </p:nvSpPr>
          <p:spPr bwMode="gray">
            <a:xfrm>
              <a:off x="903323" y="5117410"/>
              <a:ext cx="650245" cy="650246"/>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88901" tIns="44451" rIns="88901" bIns="44451" numCol="1" rtlCol="0" anchor="t" anchorCtr="0" compatLnSpc="1">
              <a:prstTxWarp prst="textNoShape">
                <a:avLst/>
              </a:prstTxWarp>
            </a:bodyPr>
            <a:lstStyle/>
            <a:p>
              <a:pPr defTabSz="888980" eaLnBrk="0" fontAlgn="base" hangingPunct="0">
                <a:spcBef>
                  <a:spcPct val="0"/>
                </a:spcBef>
                <a:spcAft>
                  <a:spcPct val="0"/>
                </a:spcAft>
                <a:buClrTx/>
              </a:pPr>
              <a:endParaRPr kumimoji="1" lang="ja-JP" altLang="en-US" sz="1556" b="1" kern="1200">
                <a:solidFill>
                  <a:prstClr val="black"/>
                </a:solidFill>
                <a:latin typeface="メイリオ" panose="020B0604030504040204" pitchFamily="50" charset="-128"/>
                <a:ea typeface="メイリオ" panose="020B0604030504040204" pitchFamily="50" charset="-128"/>
                <a:cs typeface="+mn-cs"/>
              </a:endParaRPr>
            </a:p>
          </p:txBody>
        </p:sp>
        <p:sp>
          <p:nvSpPr>
            <p:cNvPr id="219" name="タイトル 1">
              <a:extLst>
                <a:ext uri="{FF2B5EF4-FFF2-40B4-BE49-F238E27FC236}">
                  <a16:creationId xmlns:a16="http://schemas.microsoft.com/office/drawing/2014/main" id="{3D1F2165-4977-4AAD-9FBA-19BEE4A7A6B9}"/>
                </a:ext>
              </a:extLst>
            </p:cNvPr>
            <p:cNvSpPr txBox="1">
              <a:spLocks/>
            </p:cNvSpPr>
            <p:nvPr/>
          </p:nvSpPr>
          <p:spPr bwMode="gray">
            <a:xfrm>
              <a:off x="868445" y="5147130"/>
              <a:ext cx="720000" cy="288000"/>
            </a:xfrm>
            <a:prstGeom prst="rect">
              <a:avLst/>
            </a:prstGeom>
          </p:spPr>
          <p:txBody>
            <a:bodyPr anchor="ct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888980" fontAlgn="base">
                <a:spcAft>
                  <a:spcPct val="0"/>
                </a:spcAft>
                <a:buClrTx/>
              </a:pPr>
              <a:r>
                <a:rPr lang="en-US" altLang="ja-JP"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1</a:t>
              </a:r>
              <a:endParaRPr lang="ja-JP" altLang="en-US"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0" name="タイトル 1">
              <a:extLst>
                <a:ext uri="{FF2B5EF4-FFF2-40B4-BE49-F238E27FC236}">
                  <a16:creationId xmlns:a16="http://schemas.microsoft.com/office/drawing/2014/main" id="{14DFFC9E-540A-46D8-BDBD-66B2C34B336B}"/>
                </a:ext>
              </a:extLst>
            </p:cNvPr>
            <p:cNvSpPr txBox="1">
              <a:spLocks/>
            </p:cNvSpPr>
            <p:nvPr/>
          </p:nvSpPr>
          <p:spPr bwMode="gray">
            <a:xfrm>
              <a:off x="868445" y="5480019"/>
              <a:ext cx="720000" cy="288001"/>
            </a:xfrm>
            <a:prstGeom prst="rect">
              <a:avLst/>
            </a:prstGeom>
          </p:spPr>
          <p:txBody>
            <a:bodyPr anchor="ctr"/>
            <a:lst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888980" fontAlgn="base">
                <a:spcAft>
                  <a:spcPct val="0"/>
                </a:spcAft>
                <a:buClrTx/>
              </a:pPr>
              <a:r>
                <a:rPr lang="en-US" altLang="ja-JP"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2</a:t>
              </a:r>
              <a:endParaRPr lang="ja-JP" altLang="en-US" sz="1361"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21" name="直線コネクタ 220">
              <a:extLst>
                <a:ext uri="{FF2B5EF4-FFF2-40B4-BE49-F238E27FC236}">
                  <a16:creationId xmlns:a16="http://schemas.microsoft.com/office/drawing/2014/main" id="{3C1F2D2B-FE4F-4F69-886D-855E6A22FBDE}"/>
                </a:ext>
              </a:extLst>
            </p:cNvPr>
            <p:cNvCxnSpPr/>
            <p:nvPr/>
          </p:nvCxnSpPr>
          <p:spPr bwMode="gray">
            <a:xfrm>
              <a:off x="994445" y="5442529"/>
              <a:ext cx="4680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grpSp>
      <p:pic>
        <p:nvPicPr>
          <p:cNvPr id="222" name="Picture 2" descr="札束・お金のイラスト">
            <a:extLst>
              <a:ext uri="{FF2B5EF4-FFF2-40B4-BE49-F238E27FC236}">
                <a16:creationId xmlns:a16="http://schemas.microsoft.com/office/drawing/2014/main" id="{2E59D45D-302E-4516-8EE3-69AEA4989471}"/>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4776616" y="5047204"/>
            <a:ext cx="864140" cy="647146"/>
          </a:xfrm>
          <a:prstGeom prst="rect">
            <a:avLst/>
          </a:prstGeom>
          <a:noFill/>
          <a:extLst>
            <a:ext uri="{909E8E84-426E-40DD-AFC4-6F175D3DCCD1}">
              <a14:hiddenFill xmlns:a14="http://schemas.microsoft.com/office/drawing/2010/main">
                <a:solidFill>
                  <a:srgbClr val="FFFFFF"/>
                </a:solidFill>
              </a14:hiddenFill>
            </a:ext>
          </a:extLst>
        </p:spPr>
      </p:pic>
      <p:sp>
        <p:nvSpPr>
          <p:cNvPr id="223" name="コンテンツ プレースホルダー 2">
            <a:extLst>
              <a:ext uri="{FF2B5EF4-FFF2-40B4-BE49-F238E27FC236}">
                <a16:creationId xmlns:a16="http://schemas.microsoft.com/office/drawing/2014/main" id="{774DB4DF-01EA-41A5-8B93-034905F12F21}"/>
              </a:ext>
            </a:extLst>
          </p:cNvPr>
          <p:cNvSpPr txBox="1">
            <a:spLocks/>
          </p:cNvSpPr>
          <p:nvPr/>
        </p:nvSpPr>
        <p:spPr>
          <a:xfrm>
            <a:off x="4591984" y="5547260"/>
            <a:ext cx="1330016" cy="566309"/>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その他財産</a:t>
            </a:r>
          </a:p>
          <a:p>
            <a:pPr marL="0" indent="0" algn="ctr" defTabSz="978856">
              <a:lnSpc>
                <a:spcPct val="110000"/>
              </a:lnSpc>
              <a:buClrTx/>
              <a:buNone/>
            </a:pPr>
            <a:r>
              <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rPr>
              <a:t>2,500</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万円</a:t>
            </a:r>
          </a:p>
        </p:txBody>
      </p:sp>
      <p:pic>
        <p:nvPicPr>
          <p:cNvPr id="225" name="図 224">
            <a:extLst>
              <a:ext uri="{FF2B5EF4-FFF2-40B4-BE49-F238E27FC236}">
                <a16:creationId xmlns:a16="http://schemas.microsoft.com/office/drawing/2014/main" id="{0BC31C32-54F9-40E8-8142-84B15F6135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730" y="4844446"/>
            <a:ext cx="866257" cy="616581"/>
          </a:xfrm>
          <a:prstGeom prst="rect">
            <a:avLst/>
          </a:prstGeom>
        </p:spPr>
      </p:pic>
      <p:pic>
        <p:nvPicPr>
          <p:cNvPr id="226" name="Picture 2" descr="札束・お金のイラスト">
            <a:extLst>
              <a:ext uri="{FF2B5EF4-FFF2-40B4-BE49-F238E27FC236}">
                <a16:creationId xmlns:a16="http://schemas.microsoft.com/office/drawing/2014/main" id="{BCAF2531-7F0C-420C-964F-9AF157A1155A}"/>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8935230" y="4945602"/>
            <a:ext cx="864140" cy="647145"/>
          </a:xfrm>
          <a:prstGeom prst="rect">
            <a:avLst/>
          </a:prstGeom>
          <a:noFill/>
          <a:extLst>
            <a:ext uri="{909E8E84-426E-40DD-AFC4-6F175D3DCCD1}">
              <a14:hiddenFill xmlns:a14="http://schemas.microsoft.com/office/drawing/2010/main">
                <a:solidFill>
                  <a:srgbClr val="FFFFFF"/>
                </a:solidFill>
              </a14:hiddenFill>
            </a:ext>
          </a:extLst>
        </p:spPr>
      </p:pic>
      <p:sp>
        <p:nvSpPr>
          <p:cNvPr id="227" name="コンテンツ プレースホルダー 2">
            <a:extLst>
              <a:ext uri="{FF2B5EF4-FFF2-40B4-BE49-F238E27FC236}">
                <a16:creationId xmlns:a16="http://schemas.microsoft.com/office/drawing/2014/main" id="{CC878313-C4B7-483C-9EF0-F40453B79A13}"/>
              </a:ext>
            </a:extLst>
          </p:cNvPr>
          <p:cNvSpPr txBox="1">
            <a:spLocks/>
          </p:cNvSpPr>
          <p:nvPr/>
        </p:nvSpPr>
        <p:spPr>
          <a:xfrm>
            <a:off x="7306275" y="5487994"/>
            <a:ext cx="1330015" cy="566309"/>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srgbClr val="C64E3A"/>
                </a:solidFill>
                <a:latin typeface="メイリオ" panose="020B0604030504040204" pitchFamily="50" charset="-128"/>
                <a:ea typeface="メイリオ" panose="020B0604030504040204" pitchFamily="50" charset="-128"/>
              </a:rPr>
              <a:t>所有権</a:t>
            </a:r>
          </a:p>
          <a:p>
            <a:pPr marL="0" indent="0" algn="ctr" defTabSz="978856">
              <a:lnSpc>
                <a:spcPct val="110000"/>
              </a:lnSpc>
              <a:buClrTx/>
              <a:buNone/>
            </a:pPr>
            <a:r>
              <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rPr>
              <a:t>1,000</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万円</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p:txBody>
      </p:sp>
      <p:sp>
        <p:nvSpPr>
          <p:cNvPr id="228" name="コンテンツ プレースホルダー 2">
            <a:extLst>
              <a:ext uri="{FF2B5EF4-FFF2-40B4-BE49-F238E27FC236}">
                <a16:creationId xmlns:a16="http://schemas.microsoft.com/office/drawing/2014/main" id="{A356F17A-8073-43E9-B14D-56B74DDF13CA}"/>
              </a:ext>
            </a:extLst>
          </p:cNvPr>
          <p:cNvSpPr txBox="1">
            <a:spLocks/>
          </p:cNvSpPr>
          <p:nvPr/>
        </p:nvSpPr>
        <p:spPr>
          <a:xfrm>
            <a:off x="8773512" y="5487994"/>
            <a:ext cx="1330015" cy="566309"/>
          </a:xfrm>
          <a:prstGeom prst="rect">
            <a:avLst/>
          </a:prstGeom>
        </p:spPr>
        <p:txBody>
          <a:bodyPr wrap="square">
            <a:spAutoFit/>
          </a:bodyPr>
          <a:lstStyle>
            <a:lvl1pPr marL="251711" indent="-251711" algn="l" defTabSz="1006846" rtl="0" eaLnBrk="1" latinLnBrk="0" hangingPunct="1">
              <a:lnSpc>
                <a:spcPct val="130000"/>
              </a:lnSpc>
              <a:spcBef>
                <a:spcPts val="0"/>
              </a:spcBef>
              <a:buFont typeface="Arial" panose="020B0604020202020204" pitchFamily="34" charset="0"/>
              <a:buChar char="•"/>
              <a:defRPr kumimoji="1" sz="3200" kern="1200">
                <a:solidFill>
                  <a:schemeClr val="tx1">
                    <a:lumMod val="85000"/>
                    <a:lumOff val="15000"/>
                  </a:schemeClr>
                </a:solidFill>
                <a:latin typeface="+mn-ea"/>
                <a:ea typeface="+mn-ea"/>
                <a:cs typeface="+mn-cs"/>
              </a:defRPr>
            </a:lvl1pPr>
            <a:lvl2pPr marL="755134" indent="-251711" algn="l" defTabSz="1006846" rtl="0" eaLnBrk="1" latinLnBrk="0" hangingPunct="1">
              <a:lnSpc>
                <a:spcPct val="130000"/>
              </a:lnSpc>
              <a:spcBef>
                <a:spcPts val="0"/>
              </a:spcBef>
              <a:buFont typeface="Arial" panose="020B0604020202020204" pitchFamily="34" charset="0"/>
              <a:buChar char="•"/>
              <a:defRPr kumimoji="1" sz="2800" kern="1200">
                <a:solidFill>
                  <a:schemeClr val="tx1">
                    <a:lumMod val="85000"/>
                    <a:lumOff val="15000"/>
                  </a:schemeClr>
                </a:solidFill>
                <a:latin typeface="+mn-ea"/>
                <a:ea typeface="+mn-ea"/>
                <a:cs typeface="+mn-cs"/>
              </a:defRPr>
            </a:lvl2pPr>
            <a:lvl3pPr marL="1258557" indent="-251711" algn="l" defTabSz="1006846" rtl="0" eaLnBrk="1" latinLnBrk="0" hangingPunct="1">
              <a:lnSpc>
                <a:spcPct val="130000"/>
              </a:lnSpc>
              <a:spcBef>
                <a:spcPts val="0"/>
              </a:spcBef>
              <a:buFont typeface="Arial" panose="020B0604020202020204" pitchFamily="34" charset="0"/>
              <a:buChar char="•"/>
              <a:defRPr kumimoji="1" sz="2400" kern="1200">
                <a:solidFill>
                  <a:schemeClr val="tx1">
                    <a:lumMod val="85000"/>
                    <a:lumOff val="15000"/>
                  </a:schemeClr>
                </a:solidFill>
                <a:latin typeface="+mn-ea"/>
                <a:ea typeface="+mn-ea"/>
                <a:cs typeface="+mn-cs"/>
              </a:defRPr>
            </a:lvl3pPr>
            <a:lvl4pPr marL="1761980"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4pPr>
            <a:lvl5pPr marL="2265403" indent="-251711" algn="l" defTabSz="1006846" rtl="0" eaLnBrk="1" latinLnBrk="0" hangingPunct="1">
              <a:lnSpc>
                <a:spcPct val="130000"/>
              </a:lnSpc>
              <a:spcBef>
                <a:spcPts val="0"/>
              </a:spcBef>
              <a:buFont typeface="Arial" panose="020B0604020202020204" pitchFamily="34" charset="0"/>
              <a:buChar char="•"/>
              <a:defRPr kumimoji="1" sz="2000" kern="1200">
                <a:solidFill>
                  <a:schemeClr val="tx1">
                    <a:lumMod val="85000"/>
                    <a:lumOff val="15000"/>
                  </a:schemeClr>
                </a:solidFill>
                <a:latin typeface="+mn-ea"/>
                <a:ea typeface="+mn-ea"/>
                <a:cs typeface="+mn-cs"/>
              </a:defRPr>
            </a:lvl5pPr>
            <a:lvl6pPr marL="2768826"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6pPr>
            <a:lvl7pPr marL="3272249"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7pPr>
            <a:lvl8pPr marL="3775672"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8pPr>
            <a:lvl9pPr marL="4279095" indent="-251711" algn="l" defTabSz="1006846" rtl="0" eaLnBrk="1" latinLnBrk="0" hangingPunct="1">
              <a:lnSpc>
                <a:spcPct val="90000"/>
              </a:lnSpc>
              <a:spcBef>
                <a:spcPts val="551"/>
              </a:spcBef>
              <a:buFont typeface="Arial" panose="020B0604020202020204" pitchFamily="34" charset="0"/>
              <a:buChar char="•"/>
              <a:defRPr kumimoji="1" sz="1982" kern="1200">
                <a:solidFill>
                  <a:schemeClr val="tx1"/>
                </a:solidFill>
                <a:latin typeface="+mn-lt"/>
                <a:ea typeface="+mn-ea"/>
                <a:cs typeface="+mn-cs"/>
              </a:defRPr>
            </a:lvl9pPr>
          </a:lstStyle>
          <a:p>
            <a:pPr marL="0" indent="0" algn="ctr" defTabSz="978856">
              <a:lnSpc>
                <a:spcPct val="110000"/>
              </a:lnSpc>
              <a:buClrTx/>
              <a:buNone/>
            </a:pP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その他財産</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a:p>
            <a:pPr marL="0" indent="0" algn="ctr" defTabSz="978856">
              <a:lnSpc>
                <a:spcPct val="110000"/>
              </a:lnSpc>
              <a:buClrTx/>
              <a:buNone/>
            </a:pPr>
            <a:r>
              <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rPr>
              <a:t>1,500</a:t>
            </a:r>
            <a:r>
              <a:rPr lang="ja-JP" altLang="en-US" sz="1400" b="1" dirty="0">
                <a:solidFill>
                  <a:prstClr val="black">
                    <a:lumMod val="85000"/>
                    <a:lumOff val="15000"/>
                  </a:prstClr>
                </a:solidFill>
                <a:latin typeface="メイリオ" panose="020B0604030504040204" pitchFamily="50" charset="-128"/>
                <a:ea typeface="メイリオ" panose="020B0604030504040204" pitchFamily="50" charset="-128"/>
              </a:rPr>
              <a:t>万円</a:t>
            </a:r>
            <a:endParaRPr lang="en-US" altLang="ja-JP" sz="1400" b="1" dirty="0">
              <a:solidFill>
                <a:prstClr val="black">
                  <a:lumMod val="85000"/>
                  <a:lumOff val="15000"/>
                </a:prstClr>
              </a:solidFill>
              <a:latin typeface="メイリオ" panose="020B0604030504040204" pitchFamily="50" charset="-128"/>
              <a:ea typeface="メイリオ" panose="020B0604030504040204" pitchFamily="50" charset="-128"/>
            </a:endParaRPr>
          </a:p>
        </p:txBody>
      </p:sp>
      <p:pic>
        <p:nvPicPr>
          <p:cNvPr id="231" name="図 13" descr="クリップアート が含まれている画像&#10;&#10;高い精度で生成された説明">
            <a:extLst>
              <a:ext uri="{FF2B5EF4-FFF2-40B4-BE49-F238E27FC236}">
                <a16:creationId xmlns:a16="http://schemas.microsoft.com/office/drawing/2014/main" id="{B9626554-D3A8-43B8-8842-EE3CC62E8F97}"/>
              </a:ext>
            </a:extLst>
          </p:cNvPr>
          <p:cNvPicPr>
            <a:picLocks noChangeAspect="1" noChangeArrowheads="1"/>
          </p:cNvPicPr>
          <p:nvPr/>
        </p:nvPicPr>
        <p:blipFill>
          <a:blip r:embed="rId5">
            <a:grayscl/>
            <a:extLst>
              <a:ext uri="{BEBA8EAE-BF5A-486C-A8C5-ECC9F3942E4B}">
                <a14:imgProps xmlns:a14="http://schemas.microsoft.com/office/drawing/2010/main">
                  <a14:imgLayer r:embed="rId6">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9993" y2="2294"/>
                        <a14:foregroundMark x1="42584" y1="3247" x2="11962" y2="21429"/>
                        <a14:foregroundMark x1="2795" y1="38699" x2="2604" y2="38961"/>
                        <a14:foregroundMark x1="19139" y1="16234" x2="4380" y2="36519"/>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Mark x1="957" y1="39610" x2="957" y2="39610"/>
                        <a14:backgroundMark x1="957" y1="39935" x2="957" y2="39935"/>
                        <a14:backgroundMark x1="1435" y1="41234" x2="1435" y2="41234"/>
                        <a14:backgroundMark x1="957" y1="38961" x2="957" y2="41558"/>
                        <a14:backgroundMark x1="2392" y1="39286" x2="2871" y2="39610"/>
                        <a14:backgroundMark x1="2871" y1="36688" x2="3349" y2="38636"/>
                        <a14:backgroundMark x1="1914" y1="39286" x2="1914" y2="39286"/>
                        <a14:backgroundMark x1="2871" y1="38636" x2="2871" y2="38636"/>
                        <a14:backgroundMark x1="1914" y1="38312" x2="1914" y2="38312"/>
                        <a14:backgroundMark x1="28230" y1="1623" x2="28230" y2="1623"/>
                        <a14:backgroundMark x1="28230" y1="1623" x2="27273" y2="1623"/>
                        <a14:backgroundMark x1="28708" y1="1623" x2="29665" y2="1948"/>
                        <a14:backgroundMark x1="28708" y1="1623" x2="30622" y2="1623"/>
                        <a14:backgroundMark x1="2392" y1="43182" x2="0" y2="38636"/>
                        <a14:backgroundMark x1="0" y1="40909" x2="2392" y2="43182"/>
                      </a14:backgroundRemoval>
                    </a14:imgEffect>
                  </a14:imgLayer>
                </a14:imgProps>
              </a:ext>
              <a:ext uri="{28A0092B-C50C-407E-A947-70E740481C1C}">
                <a14:useLocalDpi xmlns:a14="http://schemas.microsoft.com/office/drawing/2010/main" val="0"/>
              </a:ext>
            </a:extLst>
          </a:blip>
          <a:srcRect/>
          <a:stretch>
            <a:fillRect/>
          </a:stretch>
        </p:blipFill>
        <p:spPr bwMode="auto">
          <a:xfrm>
            <a:off x="1370103" y="1962798"/>
            <a:ext cx="936281" cy="114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 name="図 11">
            <a:extLst>
              <a:ext uri="{FF2B5EF4-FFF2-40B4-BE49-F238E27FC236}">
                <a16:creationId xmlns:a16="http://schemas.microsoft.com/office/drawing/2014/main" id="{ECE67BA4-ECA8-4133-9C0A-E42CBAF90F0A}"/>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4308" b="98462" l="8046" r="99617">
                        <a14:foregroundMark x1="59004" y1="18154" x2="29502" y2="23385"/>
                        <a14:foregroundMark x1="68582" y1="14154" x2="47893" y2="25231"/>
                        <a14:foregroundMark x1="59004" y1="8923" x2="39080" y2="10769"/>
                        <a14:foregroundMark x1="57854" y1="4615" x2="45977" y2="5231"/>
                        <a14:foregroundMark x1="87739" y1="25846" x2="92337" y2="36615"/>
                        <a14:foregroundMark x1="95019" y1="35692" x2="95785" y2="42154"/>
                        <a14:foregroundMark x1="8812" y1="34462" x2="8046" y2="36615"/>
                        <a14:foregroundMark x1="61686" y1="85846" x2="62452" y2="89538"/>
                        <a14:foregroundMark x1="52107" y1="81538" x2="52874" y2="87385"/>
                        <a14:foregroundMark x1="42146" y1="80923" x2="41379" y2="90462"/>
                        <a14:foregroundMark x1="45594" y1="81846" x2="42912" y2="94462"/>
                        <a14:foregroundMark x1="40613" y1="81846" x2="36015" y2="96615"/>
                        <a14:foregroundMark x1="49808" y1="79077" x2="55556" y2="96000"/>
                        <a14:foregroundMark x1="64368" y1="80923" x2="68966" y2="96000"/>
                        <a14:foregroundMark x1="65517" y1="93231" x2="65900" y2="98462"/>
                        <a14:foregroundMark x1="99617" y1="37231" x2="98851" y2="48000"/>
                      </a14:backgroundRemoval>
                    </a14:imgEffect>
                  </a14:imgLayer>
                </a14:imgProps>
              </a:ext>
              <a:ext uri="{28A0092B-C50C-407E-A947-70E740481C1C}">
                <a14:useLocalDpi xmlns:a14="http://schemas.microsoft.com/office/drawing/2010/main" val="0"/>
              </a:ext>
            </a:extLst>
          </a:blip>
          <a:srcRect/>
          <a:stretch>
            <a:fillRect/>
          </a:stretch>
        </p:blipFill>
        <p:spPr bwMode="auto">
          <a:xfrm>
            <a:off x="4894943" y="2256914"/>
            <a:ext cx="555887" cy="645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3" name="図 11">
            <a:extLst>
              <a:ext uri="{FF2B5EF4-FFF2-40B4-BE49-F238E27FC236}">
                <a16:creationId xmlns:a16="http://schemas.microsoft.com/office/drawing/2014/main" id="{4077EE26-4FA5-468A-9685-5C621E0BB2EE}"/>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4308" b="98462" l="8046" r="99617">
                        <a14:foregroundMark x1="59004" y1="18154" x2="29502" y2="23385"/>
                        <a14:foregroundMark x1="68582" y1="14154" x2="47893" y2="25231"/>
                        <a14:foregroundMark x1="59004" y1="8923" x2="39080" y2="10769"/>
                        <a14:foregroundMark x1="57854" y1="4615" x2="45977" y2="5231"/>
                        <a14:foregroundMark x1="87739" y1="25846" x2="92337" y2="36615"/>
                        <a14:foregroundMark x1="95019" y1="35692" x2="95785" y2="42154"/>
                        <a14:foregroundMark x1="8812" y1="34462" x2="8046" y2="36615"/>
                        <a14:foregroundMark x1="61686" y1="85846" x2="62452" y2="89538"/>
                        <a14:foregroundMark x1="52107" y1="81538" x2="52874" y2="87385"/>
                        <a14:foregroundMark x1="42146" y1="80923" x2="41379" y2="90462"/>
                        <a14:foregroundMark x1="45594" y1="81846" x2="42912" y2="94462"/>
                        <a14:foregroundMark x1="40613" y1="81846" x2="36015" y2="96615"/>
                        <a14:foregroundMark x1="49808" y1="79077" x2="55556" y2="96000"/>
                        <a14:foregroundMark x1="64368" y1="80923" x2="68966" y2="96000"/>
                        <a14:foregroundMark x1="65517" y1="93231" x2="65900" y2="98462"/>
                        <a14:foregroundMark x1="99617" y1="37231" x2="98851" y2="48000"/>
                      </a14:backgroundRemoval>
                    </a14:imgEffect>
                  </a14:imgLayer>
                </a14:imgProps>
              </a:ext>
              <a:ext uri="{28A0092B-C50C-407E-A947-70E740481C1C}">
                <a14:useLocalDpi xmlns:a14="http://schemas.microsoft.com/office/drawing/2010/main" val="0"/>
              </a:ext>
            </a:extLst>
          </a:blip>
          <a:srcRect/>
          <a:stretch>
            <a:fillRect/>
          </a:stretch>
        </p:blipFill>
        <p:spPr bwMode="auto">
          <a:xfrm>
            <a:off x="8294846" y="2307713"/>
            <a:ext cx="555887" cy="645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4" name="図 2">
            <a:extLst>
              <a:ext uri="{FF2B5EF4-FFF2-40B4-BE49-F238E27FC236}">
                <a16:creationId xmlns:a16="http://schemas.microsoft.com/office/drawing/2014/main" id="{0B13531F-C06D-448E-8BFD-DD9A0FBE14EF}"/>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5367" b="99153" l="9124" r="89051">
                        <a14:foregroundMark x1="51460" y1="75141" x2="19343" y2="94350"/>
                        <a14:foregroundMark x1="48905" y1="79661" x2="86496" y2="99435"/>
                        <a14:foregroundMark x1="57664" y1="75989" x2="56934" y2="77401"/>
                        <a14:foregroundMark x1="58029" y1="73164" x2="60949" y2="73164"/>
                        <a14:foregroundMark x1="44161" y1="73164" x2="38321" y2="73164"/>
                        <a14:foregroundMark x1="63139" y1="77966" x2="72263" y2="84746"/>
                        <a14:foregroundMark x1="48540" y1="5367" x2="54015" y2="5367"/>
                        <a14:foregroundMark x1="62044" y1="96045" x2="55839" y2="96328"/>
                        <a14:foregroundMark x1="26642" y1="96328" x2="74453" y2="97740"/>
                      </a14:backgroundRemoval>
                    </a14:imgEffect>
                  </a14:imgLayer>
                </a14:imgProps>
              </a:ext>
              <a:ext uri="{28A0092B-C50C-407E-A947-70E740481C1C}">
                <a14:useLocalDpi xmlns:a14="http://schemas.microsoft.com/office/drawing/2010/main" val="0"/>
              </a:ext>
            </a:extLst>
          </a:blip>
          <a:srcRect/>
          <a:stretch>
            <a:fillRect/>
          </a:stretch>
        </p:blipFill>
        <p:spPr bwMode="auto">
          <a:xfrm>
            <a:off x="4965963" y="4230161"/>
            <a:ext cx="525632" cy="67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 name="図 2">
            <a:extLst>
              <a:ext uri="{FF2B5EF4-FFF2-40B4-BE49-F238E27FC236}">
                <a16:creationId xmlns:a16="http://schemas.microsoft.com/office/drawing/2014/main" id="{F1955E65-609A-4F8A-B6AA-423D5EEF8DEF}"/>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5367" b="99153" l="9124" r="89051">
                        <a14:foregroundMark x1="51460" y1="75141" x2="19343" y2="94350"/>
                        <a14:foregroundMark x1="48905" y1="79661" x2="86496" y2="99435"/>
                        <a14:foregroundMark x1="57664" y1="75989" x2="56934" y2="77401"/>
                        <a14:foregroundMark x1="58029" y1="73164" x2="60949" y2="73164"/>
                        <a14:foregroundMark x1="44161" y1="73164" x2="38321" y2="73164"/>
                        <a14:foregroundMark x1="63139" y1="77966" x2="72263" y2="84746"/>
                        <a14:foregroundMark x1="48540" y1="5367" x2="54015" y2="5367"/>
                        <a14:foregroundMark x1="62044" y1="96045" x2="55839" y2="96328"/>
                        <a14:foregroundMark x1="26642" y1="96328" x2="74453" y2="97740"/>
                      </a14:backgroundRemoval>
                    </a14:imgEffect>
                  </a14:imgLayer>
                </a14:imgProps>
              </a:ext>
              <a:ext uri="{28A0092B-C50C-407E-A947-70E740481C1C}">
                <a14:useLocalDpi xmlns:a14="http://schemas.microsoft.com/office/drawing/2010/main" val="0"/>
              </a:ext>
            </a:extLst>
          </a:blip>
          <a:srcRect/>
          <a:stretch>
            <a:fillRect/>
          </a:stretch>
        </p:blipFill>
        <p:spPr bwMode="auto">
          <a:xfrm>
            <a:off x="8339346" y="4295965"/>
            <a:ext cx="525632" cy="67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6" name="直線コネクタ 235">
            <a:extLst>
              <a:ext uri="{FF2B5EF4-FFF2-40B4-BE49-F238E27FC236}">
                <a16:creationId xmlns:a16="http://schemas.microsoft.com/office/drawing/2014/main" id="{8B952829-7FD5-48A4-9D82-4A60AF564517}"/>
              </a:ext>
            </a:extLst>
          </p:cNvPr>
          <p:cNvCxnSpPr>
            <a:cxnSpLocks/>
          </p:cNvCxnSpPr>
          <p:nvPr/>
        </p:nvCxnSpPr>
        <p:spPr>
          <a:xfrm>
            <a:off x="6957539" y="2534777"/>
            <a:ext cx="0" cy="3540465"/>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7" name="直線矢印コネクタ 236">
            <a:extLst>
              <a:ext uri="{FF2B5EF4-FFF2-40B4-BE49-F238E27FC236}">
                <a16:creationId xmlns:a16="http://schemas.microsoft.com/office/drawing/2014/main" id="{CF13ACF9-8771-44A3-873F-006E807F0348}"/>
              </a:ext>
            </a:extLst>
          </p:cNvPr>
          <p:cNvCxnSpPr>
            <a:cxnSpLocks/>
          </p:cNvCxnSpPr>
          <p:nvPr/>
        </p:nvCxnSpPr>
        <p:spPr bwMode="gray">
          <a:xfrm>
            <a:off x="3239769" y="3281586"/>
            <a:ext cx="433179" cy="1"/>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8" name="直線矢印コネクタ 237">
            <a:extLst>
              <a:ext uri="{FF2B5EF4-FFF2-40B4-BE49-F238E27FC236}">
                <a16:creationId xmlns:a16="http://schemas.microsoft.com/office/drawing/2014/main" id="{B4CE1662-F008-48D8-9A99-74CE579414A1}"/>
              </a:ext>
            </a:extLst>
          </p:cNvPr>
          <p:cNvCxnSpPr>
            <a:cxnSpLocks/>
          </p:cNvCxnSpPr>
          <p:nvPr/>
        </p:nvCxnSpPr>
        <p:spPr bwMode="gray">
          <a:xfrm>
            <a:off x="3239769" y="5419195"/>
            <a:ext cx="433179" cy="1"/>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 name="テキスト プレースホルダー 3">
            <a:extLst>
              <a:ext uri="{FF2B5EF4-FFF2-40B4-BE49-F238E27FC236}">
                <a16:creationId xmlns:a16="http://schemas.microsoft.com/office/drawing/2014/main" id="{5A906D94-E712-67BF-B855-2718681A4084}"/>
              </a:ext>
            </a:extLst>
          </p:cNvPr>
          <p:cNvSpPr>
            <a:spLocks noGrp="1"/>
          </p:cNvSpPr>
          <p:nvPr>
            <p:ph type="body" sz="quarter" idx="10"/>
          </p:nvPr>
        </p:nvSpPr>
        <p:spPr>
          <a:xfrm>
            <a:off x="740455" y="963474"/>
            <a:ext cx="9539288" cy="759812"/>
          </a:xfrm>
        </p:spPr>
        <p:txBody>
          <a:bodyPr>
            <a:noAutofit/>
          </a:bodyPr>
          <a:lstStyle/>
          <a:p>
            <a:r>
              <a:rPr lang="en-US" altLang="ja-JP" dirty="0"/>
              <a:t>2020</a:t>
            </a:r>
            <a:r>
              <a:rPr lang="ja-JP" altLang="en-US" dirty="0"/>
              <a:t>年４月、亡くなった人が所有していた建物に住んでいる配偶者が終身または一定期間、その建物に無償で住むことができる「配偶者居住権」が創設されました。</a:t>
            </a:r>
            <a:endParaRPr lang="en-US" altLang="zh-CN" dirty="0"/>
          </a:p>
        </p:txBody>
      </p:sp>
    </p:spTree>
    <p:extLst>
      <p:ext uri="{BB962C8B-B14F-4D97-AF65-F5344CB8AC3E}">
        <p14:creationId xmlns:p14="http://schemas.microsoft.com/office/powerpoint/2010/main" val="18365558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64" name="図 9" descr="クリップアート が含まれている画像&#10;&#10;非常に高い精度で生成された説明">
            <a:extLst>
              <a:ext uri="{FF2B5EF4-FFF2-40B4-BE49-F238E27FC236}">
                <a16:creationId xmlns:a16="http://schemas.microsoft.com/office/drawing/2014/main" id="{A94D9C30-1C62-4A66-9579-799E7CB19D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702" y="4112371"/>
            <a:ext cx="922781" cy="1159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図 25">
            <a:extLst>
              <a:ext uri="{FF2B5EF4-FFF2-40B4-BE49-F238E27FC236}">
                <a16:creationId xmlns:a16="http://schemas.microsoft.com/office/drawing/2014/main" id="{E63ABBCA-A35A-433B-B0EE-D6C6CF0EEB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1595" y="4150605"/>
            <a:ext cx="709525" cy="98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5" descr="椅子 が含まれている画像&#10;&#10;自動的に生成された説明">
            <a:extLst>
              <a:ext uri="{FF2B5EF4-FFF2-40B4-BE49-F238E27FC236}">
                <a16:creationId xmlns:a16="http://schemas.microsoft.com/office/drawing/2014/main" id="{0C24C426-2498-4958-B19F-9C9A81244477}"/>
              </a:ext>
            </a:extLst>
          </p:cNvPr>
          <p:cNvPicPr>
            <a:picLocks noChangeAspect="1"/>
          </p:cNvPicPr>
          <p:nvPr/>
        </p:nvPicPr>
        <p:blipFill>
          <a:blip r:embed="rId5"/>
          <a:stretch>
            <a:fillRect/>
          </a:stretch>
        </p:blipFill>
        <p:spPr>
          <a:xfrm>
            <a:off x="6392184" y="4038399"/>
            <a:ext cx="931494" cy="1183545"/>
          </a:xfrm>
          <a:prstGeom prst="rect">
            <a:avLst/>
          </a:prstGeom>
        </p:spPr>
      </p:pic>
      <p:pic>
        <p:nvPicPr>
          <p:cNvPr id="104" name="図 2">
            <a:extLst>
              <a:ext uri="{FF2B5EF4-FFF2-40B4-BE49-F238E27FC236}">
                <a16:creationId xmlns:a16="http://schemas.microsoft.com/office/drawing/2014/main" id="{1981EE71-59A5-428A-85DC-B1DFA7283E77}"/>
              </a:ext>
            </a:extLst>
          </p:cNvPr>
          <p:cNvPicPr>
            <a:picLocks noChangeAspect="1" noChangeArrowheads="1"/>
          </p:cNvPicPr>
          <p:nvPr/>
        </p:nvPicPr>
        <p:blipFill>
          <a:blip r:embed="rId6">
            <a:grayscl/>
            <a:extLst>
              <a:ext uri="{BEBA8EAE-BF5A-486C-A8C5-ECC9F3942E4B}">
                <a14:imgProps xmlns:a14="http://schemas.microsoft.com/office/drawing/2010/main">
                  <a14:imgLayer r:embed="rId7">
                    <a14:imgEffect>
                      <a14:backgroundRemoval t="5650" b="99718" l="8759" r="88686">
                        <a14:foregroundMark x1="63139" y1="11299" x2="32847" y2="15819"/>
                        <a14:foregroundMark x1="68248" y1="11299" x2="81387" y2="20056"/>
                        <a14:foregroundMark x1="70803" y1="12994" x2="82847" y2="30508"/>
                        <a14:foregroundMark x1="70073" y1="7062" x2="65328" y2="5932"/>
                        <a14:foregroundMark x1="45985" y1="73164" x2="32482" y2="83333"/>
                        <a14:foregroundMark x1="53285" y1="77119" x2="66788" y2="82486"/>
                        <a14:foregroundMark x1="52920" y1="82768" x2="49270" y2="93503"/>
                        <a14:foregroundMark x1="54745" y1="75989" x2="73358" y2="84181"/>
                        <a14:foregroundMark x1="68978" y1="80508" x2="82847" y2="93503"/>
                        <a14:foregroundMark x1="73723" y1="89831" x2="82847" y2="98588"/>
                        <a14:foregroundMark x1="45255" y1="92090" x2="38321" y2="99718"/>
                        <a14:foregroundMark x1="32847" y1="95763" x2="66423" y2="94915"/>
                        <a14:foregroundMark x1="40876" y1="74011" x2="40876" y2="74011"/>
                        <a14:foregroundMark x1="42701" y1="72316" x2="42701" y2="72316"/>
                        <a14:foregroundMark x1="39781" y1="72316" x2="39781" y2="72316"/>
                        <a14:foregroundMark x1="58759" y1="72316" x2="58759" y2="72316"/>
                        <a14:foregroundMark x1="43066" y1="71186" x2="43066" y2="71186"/>
                      </a14:backgroundRemoval>
                    </a14:imgEffect>
                  </a14:imgLayer>
                </a14:imgProps>
              </a:ext>
              <a:ext uri="{28A0092B-C50C-407E-A947-70E740481C1C}">
                <a14:useLocalDpi xmlns:a14="http://schemas.microsoft.com/office/drawing/2010/main" val="0"/>
              </a:ext>
            </a:extLst>
          </a:blip>
          <a:srcRect/>
          <a:stretch>
            <a:fillRect/>
          </a:stretch>
        </p:blipFill>
        <p:spPr bwMode="auto">
          <a:xfrm>
            <a:off x="2661882" y="4086310"/>
            <a:ext cx="815974" cy="1053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a:extLst>
              <a:ext uri="{FF2B5EF4-FFF2-40B4-BE49-F238E27FC236}">
                <a16:creationId xmlns:a16="http://schemas.microsoft.com/office/drawing/2014/main" id="{79C107C0-AFCD-45D9-BADF-08482E2673E1}"/>
              </a:ext>
            </a:extLst>
          </p:cNvPr>
          <p:cNvSpPr>
            <a:spLocks noGrp="1"/>
          </p:cNvSpPr>
          <p:nvPr>
            <p:ph type="title"/>
          </p:nvPr>
        </p:nvSpPr>
        <p:spPr/>
        <p:txBody>
          <a:bodyPr/>
          <a:lstStyle/>
          <a:p>
            <a:r>
              <a:rPr lang="ja-JP" altLang="en-US" b="1" i="0" u="none" strike="noStrike" cap="none" dirty="0">
                <a:solidFill>
                  <a:schemeClr val="lt1"/>
                </a:solidFill>
                <a:latin typeface="メイリオ" panose="020B0604030504040204" pitchFamily="50" charset="-128"/>
                <a:ea typeface="メイリオ" panose="020B0604030504040204" pitchFamily="50" charset="-128"/>
                <a:sym typeface="Meiryo"/>
              </a:rPr>
              <a:t>注目すべき新制度②「特別寄与料制度」</a:t>
            </a:r>
          </a:p>
        </p:txBody>
      </p:sp>
      <p:sp>
        <p:nvSpPr>
          <p:cNvPr id="74" name="タイトル 1">
            <a:extLst>
              <a:ext uri="{FF2B5EF4-FFF2-40B4-BE49-F238E27FC236}">
                <a16:creationId xmlns:a16="http://schemas.microsoft.com/office/drawing/2014/main" id="{5F189173-2E01-40BD-B825-CC1EB24E6ED5}"/>
              </a:ext>
            </a:extLst>
          </p:cNvPr>
          <p:cNvSpPr txBox="1">
            <a:spLocks/>
          </p:cNvSpPr>
          <p:nvPr/>
        </p:nvSpPr>
        <p:spPr>
          <a:xfrm>
            <a:off x="567936" y="978569"/>
            <a:ext cx="9457034" cy="634934"/>
          </a:xfrm>
          <a:prstGeom prst="rect">
            <a:avLst/>
          </a:prstGeom>
          <a:noFill/>
          <a:ln>
            <a:noFill/>
          </a:ln>
        </p:spPr>
        <p:txBody>
          <a:bodyPr spcFirstLastPara="1" wrap="square" lIns="91425" tIns="45700" rIns="91425" bIns="45700" anchor="ctr" anchorCtr="0">
            <a:normAutofit fontScale="975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Meiryo"/>
              <a:buNone/>
              <a:defRPr sz="2800" b="1" i="0" u="none" strike="noStrike" cap="none">
                <a:solidFill>
                  <a:schemeClr val="bg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ja-JP" altLang="en-US" sz="1800" b="0" dirty="0">
                <a:solidFill>
                  <a:schemeClr val="tx1"/>
                </a:solidFill>
                <a:latin typeface="メイリオ" panose="020B0604030504040204" pitchFamily="50" charset="-128"/>
                <a:ea typeface="メイリオ" panose="020B0604030504040204" pitchFamily="50" charset="-128"/>
              </a:rPr>
              <a:t>被相続人の介護や看病で貢献した相続人ではない親族の金銭請求が可能になりました。</a:t>
            </a:r>
          </a:p>
        </p:txBody>
      </p:sp>
      <p:sp>
        <p:nvSpPr>
          <p:cNvPr id="75" name="正方形/長方形 74">
            <a:extLst>
              <a:ext uri="{FF2B5EF4-FFF2-40B4-BE49-F238E27FC236}">
                <a16:creationId xmlns:a16="http://schemas.microsoft.com/office/drawing/2014/main" id="{6654F8FD-A084-4E59-9742-234D0DF7FE55}"/>
              </a:ext>
            </a:extLst>
          </p:cNvPr>
          <p:cNvSpPr/>
          <p:nvPr/>
        </p:nvSpPr>
        <p:spPr>
          <a:xfrm>
            <a:off x="8276649" y="4777106"/>
            <a:ext cx="2015806" cy="333617"/>
          </a:xfrm>
          <a:prstGeom prst="rect">
            <a:avLst/>
          </a:prstGeom>
        </p:spPr>
        <p:txBody>
          <a:bodyPr wrap="square">
            <a:spAutoFit/>
          </a:bodyPr>
          <a:lstStyle/>
          <a:p>
            <a:pPr>
              <a:lnSpc>
                <a:spcPct val="112000"/>
              </a:lnSpc>
            </a:pPr>
            <a:r>
              <a:rPr lang="en-US" altLang="ja-JP" b="1" dirty="0">
                <a:solidFill>
                  <a:schemeClr val="accent6">
                    <a:lumMod val="75000"/>
                  </a:schemeClr>
                </a:solidFill>
                <a:latin typeface="メイリオ" panose="020B0604030504040204" pitchFamily="50" charset="-128"/>
                <a:ea typeface="メイリオ" panose="020B0604030504040204" pitchFamily="50" charset="-128"/>
              </a:rPr>
              <a:t>【</a:t>
            </a:r>
            <a:r>
              <a:rPr lang="ja-JP" altLang="en-US" b="1" dirty="0">
                <a:solidFill>
                  <a:schemeClr val="accent6">
                    <a:lumMod val="75000"/>
                  </a:schemeClr>
                </a:solidFill>
                <a:latin typeface="メイリオ" panose="020B0604030504040204" pitchFamily="50" charset="-128"/>
                <a:ea typeface="メイリオ" panose="020B0604030504040204" pitchFamily="50" charset="-128"/>
              </a:rPr>
              <a:t>税金への</a:t>
            </a:r>
            <a:r>
              <a:rPr lang="ja-JP" altLang="en-US" b="1">
                <a:solidFill>
                  <a:schemeClr val="accent6">
                    <a:lumMod val="75000"/>
                  </a:schemeClr>
                </a:solidFill>
                <a:latin typeface="メイリオ" panose="020B0604030504040204" pitchFamily="50" charset="-128"/>
                <a:ea typeface="メイリオ" panose="020B0604030504040204" pitchFamily="50" charset="-128"/>
              </a:rPr>
              <a:t>影響</a:t>
            </a:r>
            <a:r>
              <a:rPr lang="en-US" altLang="ja-JP" b="1">
                <a:solidFill>
                  <a:schemeClr val="accent6">
                    <a:lumMod val="75000"/>
                  </a:schemeClr>
                </a:solidFill>
                <a:latin typeface="メイリオ" panose="020B0604030504040204" pitchFamily="50" charset="-128"/>
                <a:ea typeface="メイリオ" panose="020B0604030504040204" pitchFamily="50" charset="-128"/>
              </a:rPr>
              <a:t>】</a:t>
            </a:r>
            <a:endParaRPr lang="ja-JP" altLang="en-US" dirty="0">
              <a:solidFill>
                <a:schemeClr val="tx1">
                  <a:lumMod val="85000"/>
                  <a:lumOff val="15000"/>
                </a:schemeClr>
              </a:solidFill>
              <a:latin typeface="メイリオ" panose="020B0604030504040204" pitchFamily="50" charset="-128"/>
              <a:ea typeface="メイリオ" panose="020B0604030504040204" pitchFamily="50" charset="-128"/>
            </a:endParaRPr>
          </a:p>
        </p:txBody>
      </p:sp>
      <p:sp>
        <p:nvSpPr>
          <p:cNvPr id="76" name="円弧 75">
            <a:extLst>
              <a:ext uri="{FF2B5EF4-FFF2-40B4-BE49-F238E27FC236}">
                <a16:creationId xmlns:a16="http://schemas.microsoft.com/office/drawing/2014/main" id="{A26F5AF0-FAD0-486B-A440-540E215D0F7E}"/>
              </a:ext>
            </a:extLst>
          </p:cNvPr>
          <p:cNvSpPr/>
          <p:nvPr/>
        </p:nvSpPr>
        <p:spPr>
          <a:xfrm rot="248113" flipH="1">
            <a:off x="1052555" y="2083596"/>
            <a:ext cx="3546176" cy="3838873"/>
          </a:xfrm>
          <a:prstGeom prst="arc">
            <a:avLst>
              <a:gd name="adj1" fmla="val 16174174"/>
              <a:gd name="adj2" fmla="val 313781"/>
            </a:avLst>
          </a:prstGeom>
          <a:ln w="57150">
            <a:solidFill>
              <a:srgbClr val="FF7C80"/>
            </a:solidFill>
            <a:prstDash val="sysDash"/>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79" name="左大かっこ 78">
            <a:extLst>
              <a:ext uri="{FF2B5EF4-FFF2-40B4-BE49-F238E27FC236}">
                <a16:creationId xmlns:a16="http://schemas.microsoft.com/office/drawing/2014/main" id="{89680DD7-9C6B-4049-8845-9D46FC172A87}"/>
              </a:ext>
            </a:extLst>
          </p:cNvPr>
          <p:cNvSpPr/>
          <p:nvPr/>
        </p:nvSpPr>
        <p:spPr bwMode="gray">
          <a:xfrm rot="16200000" flipH="1">
            <a:off x="4783898" y="1976782"/>
            <a:ext cx="354459" cy="3671229"/>
          </a:xfrm>
          <a:prstGeom prst="leftBracket">
            <a:avLst>
              <a:gd name="adj" fmla="val 0"/>
            </a:avLst>
          </a:prstGeom>
          <a:noFill/>
          <a:ln w="38100" cap="flat" cmpd="sng" algn="ctr">
            <a:solidFill>
              <a:schemeClr val="bg1">
                <a:lumMod val="50000"/>
              </a:schemeClr>
            </a:solidFill>
            <a:prstDash val="solid"/>
            <a:round/>
            <a:headEnd type="none" w="med" len="med"/>
            <a:tailEnd type="none" w="med" len="med"/>
          </a:ln>
          <a:effectLst/>
        </p:spPr>
        <p:txBody>
          <a:bodyPr vert="horz" wrap="none" lIns="91421" tIns="45710" rIns="91421" bIns="45710" numCol="1" rtlCol="0" anchor="t" anchorCtr="0" compatLnSpc="1">
            <a:prstTxWarp prst="textNoShape">
              <a:avLst/>
            </a:prstTxWarp>
          </a:bodyPr>
          <a:lstStyle/>
          <a:p>
            <a:pPr fontAlgn="base">
              <a:spcBef>
                <a:spcPct val="0"/>
              </a:spcBef>
              <a:spcAft>
                <a:spcPct val="0"/>
              </a:spcAft>
            </a:pPr>
            <a:endParaRPr lang="ja-JP" altLang="en-US" sz="2000">
              <a:latin typeface="メイリオ" panose="020B0604030504040204" pitchFamily="50" charset="-128"/>
              <a:ea typeface="メイリオ" panose="020B0604030504040204" pitchFamily="50" charset="-128"/>
            </a:endParaRPr>
          </a:p>
        </p:txBody>
      </p:sp>
      <p:cxnSp>
        <p:nvCxnSpPr>
          <p:cNvPr id="84" name="直線コネクタ 83">
            <a:extLst>
              <a:ext uri="{FF2B5EF4-FFF2-40B4-BE49-F238E27FC236}">
                <a16:creationId xmlns:a16="http://schemas.microsoft.com/office/drawing/2014/main" id="{967E23B7-CBC8-4561-A20F-AFA9ED0BF2AC}"/>
              </a:ext>
            </a:extLst>
          </p:cNvPr>
          <p:cNvCxnSpPr>
            <a:cxnSpLocks/>
          </p:cNvCxnSpPr>
          <p:nvPr/>
        </p:nvCxnSpPr>
        <p:spPr bwMode="gray">
          <a:xfrm>
            <a:off x="4961125" y="2013962"/>
            <a:ext cx="0" cy="1956216"/>
          </a:xfrm>
          <a:prstGeom prst="line">
            <a:avLst/>
          </a:prstGeom>
          <a:ln w="3810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85" name="直線コネクタ 84">
            <a:extLst>
              <a:ext uri="{FF2B5EF4-FFF2-40B4-BE49-F238E27FC236}">
                <a16:creationId xmlns:a16="http://schemas.microsoft.com/office/drawing/2014/main" id="{1D9644FB-B2E6-4F23-8A13-272E3C45BD3F}"/>
              </a:ext>
            </a:extLst>
          </p:cNvPr>
          <p:cNvCxnSpPr/>
          <p:nvPr/>
        </p:nvCxnSpPr>
        <p:spPr bwMode="gray">
          <a:xfrm flipH="1">
            <a:off x="4004681" y="2013962"/>
            <a:ext cx="1912886" cy="0"/>
          </a:xfrm>
          <a:prstGeom prst="line">
            <a:avLst/>
          </a:prstGeom>
          <a:ln w="3810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nvGrpSpPr>
          <p:cNvPr id="86" name="グループ化 85">
            <a:extLst>
              <a:ext uri="{FF2B5EF4-FFF2-40B4-BE49-F238E27FC236}">
                <a16:creationId xmlns:a16="http://schemas.microsoft.com/office/drawing/2014/main" id="{F5C582C9-648C-4DAC-9859-FEFB411DFB09}"/>
              </a:ext>
            </a:extLst>
          </p:cNvPr>
          <p:cNvGrpSpPr/>
          <p:nvPr/>
        </p:nvGrpSpPr>
        <p:grpSpPr bwMode="gray">
          <a:xfrm>
            <a:off x="2710428" y="2660611"/>
            <a:ext cx="1641760" cy="774000"/>
            <a:chOff x="8523843" y="2636697"/>
            <a:chExt cx="1008000" cy="628881"/>
          </a:xfrm>
        </p:grpSpPr>
        <p:sp>
          <p:nvSpPr>
            <p:cNvPr id="87" name="角丸四角形 76">
              <a:extLst>
                <a:ext uri="{FF2B5EF4-FFF2-40B4-BE49-F238E27FC236}">
                  <a16:creationId xmlns:a16="http://schemas.microsoft.com/office/drawing/2014/main" id="{60105CDC-83F0-483A-9502-09479EBA0B9A}"/>
                </a:ext>
              </a:extLst>
            </p:cNvPr>
            <p:cNvSpPr/>
            <p:nvPr/>
          </p:nvSpPr>
          <p:spPr bwMode="gray">
            <a:xfrm>
              <a:off x="8523843" y="2710315"/>
              <a:ext cx="1008000" cy="518888"/>
            </a:xfrm>
            <a:prstGeom prst="roundRect">
              <a:avLst>
                <a:gd name="adj" fmla="val 8068"/>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latin typeface="メイリオ" panose="020B0604030504040204" pitchFamily="50" charset="-128"/>
                <a:ea typeface="メイリオ" panose="020B0604030504040204" pitchFamily="50" charset="-128"/>
              </a:endParaRPr>
            </a:p>
          </p:txBody>
        </p:sp>
        <p:sp>
          <p:nvSpPr>
            <p:cNvPr id="88" name="テキスト ボックス 87">
              <a:extLst>
                <a:ext uri="{FF2B5EF4-FFF2-40B4-BE49-F238E27FC236}">
                  <a16:creationId xmlns:a16="http://schemas.microsoft.com/office/drawing/2014/main" id="{B7289C2E-CE7D-461F-86F7-C24236CC248D}"/>
                </a:ext>
              </a:extLst>
            </p:cNvPr>
            <p:cNvSpPr txBox="1"/>
            <p:nvPr/>
          </p:nvSpPr>
          <p:spPr bwMode="gray">
            <a:xfrm>
              <a:off x="8577843" y="2914414"/>
              <a:ext cx="900000" cy="351164"/>
            </a:xfrm>
            <a:prstGeom prst="rect">
              <a:avLst/>
            </a:prstGeom>
            <a:noFill/>
          </p:spPr>
          <p:txBody>
            <a:bodyPr wrap="square" tIns="107977" rtlCol="0" anchor="ctr">
              <a:spAutoFit/>
            </a:bodyPr>
            <a:lstStyle/>
            <a:p>
              <a:pPr algn="ctr"/>
              <a:r>
                <a:rPr lang="ja-JP" altLang="en-US" sz="1800" b="1" dirty="0">
                  <a:solidFill>
                    <a:schemeClr val="tx1">
                      <a:lumMod val="85000"/>
                      <a:lumOff val="15000"/>
                    </a:schemeClr>
                  </a:solidFill>
                  <a:latin typeface="メイリオ" panose="020B0604030504040204" pitchFamily="50" charset="-128"/>
                  <a:ea typeface="メイリオ" panose="020B0604030504040204" pitchFamily="50" charset="-128"/>
                </a:rPr>
                <a:t>被相続人</a:t>
              </a:r>
            </a:p>
          </p:txBody>
        </p:sp>
        <p:sp>
          <p:nvSpPr>
            <p:cNvPr id="89" name="四角形: 上の 2 つの角を丸める 88">
              <a:extLst>
                <a:ext uri="{FF2B5EF4-FFF2-40B4-BE49-F238E27FC236}">
                  <a16:creationId xmlns:a16="http://schemas.microsoft.com/office/drawing/2014/main" id="{D2160007-F156-4C22-AAE9-E5ED091A849B}"/>
                </a:ext>
              </a:extLst>
            </p:cNvPr>
            <p:cNvSpPr/>
            <p:nvPr/>
          </p:nvSpPr>
          <p:spPr bwMode="gray">
            <a:xfrm>
              <a:off x="8523843" y="2673554"/>
              <a:ext cx="1008000" cy="288000"/>
            </a:xfrm>
            <a:prstGeom prst="round2Same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90" name="テキスト ボックス 89">
              <a:extLst>
                <a:ext uri="{FF2B5EF4-FFF2-40B4-BE49-F238E27FC236}">
                  <a16:creationId xmlns:a16="http://schemas.microsoft.com/office/drawing/2014/main" id="{CBA2CFC3-FF08-4A74-90AA-604131E007D3}"/>
                </a:ext>
              </a:extLst>
            </p:cNvPr>
            <p:cNvSpPr txBox="1"/>
            <p:nvPr/>
          </p:nvSpPr>
          <p:spPr bwMode="gray">
            <a:xfrm>
              <a:off x="8595843" y="2636697"/>
              <a:ext cx="864000" cy="351164"/>
            </a:xfrm>
            <a:prstGeom prst="rect">
              <a:avLst/>
            </a:prstGeom>
            <a:noFill/>
          </p:spPr>
          <p:txBody>
            <a:bodyPr wrap="square" tIns="107977" rtlCol="0" anchor="ctr">
              <a:spAutoFit/>
            </a:bodyPr>
            <a:lstStyle/>
            <a:p>
              <a:pPr algn="ctr"/>
              <a:r>
                <a:rPr lang="ja-JP" altLang="en-US" sz="1800" b="1" dirty="0">
                  <a:solidFill>
                    <a:schemeClr val="bg1"/>
                  </a:solidFill>
                  <a:latin typeface="メイリオ" panose="020B0604030504040204" pitchFamily="50" charset="-128"/>
                  <a:ea typeface="メイリオ" panose="020B0604030504040204" pitchFamily="50" charset="-128"/>
                </a:rPr>
                <a:t>義父</a:t>
              </a:r>
            </a:p>
          </p:txBody>
        </p:sp>
      </p:grpSp>
      <p:grpSp>
        <p:nvGrpSpPr>
          <p:cNvPr id="91" name="グループ化 90">
            <a:extLst>
              <a:ext uri="{FF2B5EF4-FFF2-40B4-BE49-F238E27FC236}">
                <a16:creationId xmlns:a16="http://schemas.microsoft.com/office/drawing/2014/main" id="{5DFD103A-1382-4638-B6F4-22560DDB2287}"/>
              </a:ext>
            </a:extLst>
          </p:cNvPr>
          <p:cNvGrpSpPr/>
          <p:nvPr/>
        </p:nvGrpSpPr>
        <p:grpSpPr bwMode="gray">
          <a:xfrm>
            <a:off x="5589347" y="2660612"/>
            <a:ext cx="1641760" cy="774000"/>
            <a:chOff x="8523843" y="2636697"/>
            <a:chExt cx="1008000" cy="628881"/>
          </a:xfrm>
        </p:grpSpPr>
        <p:sp>
          <p:nvSpPr>
            <p:cNvPr id="92" name="角丸四角形 76">
              <a:extLst>
                <a:ext uri="{FF2B5EF4-FFF2-40B4-BE49-F238E27FC236}">
                  <a16:creationId xmlns:a16="http://schemas.microsoft.com/office/drawing/2014/main" id="{F98BDD21-38D4-49FA-A81A-CC90335F1433}"/>
                </a:ext>
              </a:extLst>
            </p:cNvPr>
            <p:cNvSpPr/>
            <p:nvPr/>
          </p:nvSpPr>
          <p:spPr bwMode="gray">
            <a:xfrm>
              <a:off x="8523843" y="2710315"/>
              <a:ext cx="1008000" cy="518888"/>
            </a:xfrm>
            <a:prstGeom prst="roundRect">
              <a:avLst>
                <a:gd name="adj" fmla="val 8068"/>
              </a:avLst>
            </a:prstGeom>
            <a:solidFill>
              <a:schemeClr val="bg1"/>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latin typeface="メイリオ" panose="020B0604030504040204" pitchFamily="50" charset="-128"/>
                <a:ea typeface="メイリオ" panose="020B0604030504040204" pitchFamily="50" charset="-128"/>
              </a:endParaRPr>
            </a:p>
          </p:txBody>
        </p:sp>
        <p:sp>
          <p:nvSpPr>
            <p:cNvPr id="93" name="テキスト ボックス 92">
              <a:extLst>
                <a:ext uri="{FF2B5EF4-FFF2-40B4-BE49-F238E27FC236}">
                  <a16:creationId xmlns:a16="http://schemas.microsoft.com/office/drawing/2014/main" id="{AB421A39-239F-4720-AD39-E85EC2C4C61A}"/>
                </a:ext>
              </a:extLst>
            </p:cNvPr>
            <p:cNvSpPr txBox="1"/>
            <p:nvPr/>
          </p:nvSpPr>
          <p:spPr bwMode="gray">
            <a:xfrm>
              <a:off x="8577843" y="2914414"/>
              <a:ext cx="900000" cy="351164"/>
            </a:xfrm>
            <a:prstGeom prst="rect">
              <a:avLst/>
            </a:prstGeom>
            <a:noFill/>
          </p:spPr>
          <p:txBody>
            <a:bodyPr wrap="square" tIns="107977" rtlCol="0" anchor="ctr">
              <a:spAutoFit/>
            </a:bodyPr>
            <a:lstStyle/>
            <a:p>
              <a:pPr algn="ctr"/>
              <a:r>
                <a:rPr lang="ja-JP" altLang="en-US" sz="1800" b="1" dirty="0">
                  <a:solidFill>
                    <a:schemeClr val="tx1">
                      <a:lumMod val="85000"/>
                      <a:lumOff val="15000"/>
                    </a:schemeClr>
                  </a:solidFill>
                  <a:latin typeface="メイリオ" panose="020B0604030504040204" pitchFamily="50" charset="-128"/>
                  <a:ea typeface="メイリオ" panose="020B0604030504040204" pitchFamily="50" charset="-128"/>
                </a:rPr>
                <a:t>相続人</a:t>
              </a:r>
            </a:p>
          </p:txBody>
        </p:sp>
        <p:sp>
          <p:nvSpPr>
            <p:cNvPr id="94" name="四角形: 上の 2 つの角を丸める 93">
              <a:extLst>
                <a:ext uri="{FF2B5EF4-FFF2-40B4-BE49-F238E27FC236}">
                  <a16:creationId xmlns:a16="http://schemas.microsoft.com/office/drawing/2014/main" id="{D4A318B9-6BC2-4567-B241-A0A6ADDF0E64}"/>
                </a:ext>
              </a:extLst>
            </p:cNvPr>
            <p:cNvSpPr/>
            <p:nvPr/>
          </p:nvSpPr>
          <p:spPr bwMode="gray">
            <a:xfrm>
              <a:off x="8523843" y="2673554"/>
              <a:ext cx="1008000" cy="288000"/>
            </a:xfrm>
            <a:prstGeom prst="round2SameRect">
              <a:avLst/>
            </a:prstGeom>
            <a:solidFill>
              <a:srgbClr val="336699"/>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95" name="テキスト ボックス 94">
              <a:extLst>
                <a:ext uri="{FF2B5EF4-FFF2-40B4-BE49-F238E27FC236}">
                  <a16:creationId xmlns:a16="http://schemas.microsoft.com/office/drawing/2014/main" id="{ED691AAB-0702-48BA-9B51-2179821A9914}"/>
                </a:ext>
              </a:extLst>
            </p:cNvPr>
            <p:cNvSpPr txBox="1"/>
            <p:nvPr/>
          </p:nvSpPr>
          <p:spPr bwMode="gray">
            <a:xfrm>
              <a:off x="8595843" y="2636697"/>
              <a:ext cx="864000" cy="351164"/>
            </a:xfrm>
            <a:prstGeom prst="rect">
              <a:avLst/>
            </a:prstGeom>
            <a:noFill/>
          </p:spPr>
          <p:txBody>
            <a:bodyPr wrap="square" tIns="107977" rtlCol="0" anchor="ctr">
              <a:spAutoFit/>
            </a:bodyPr>
            <a:lstStyle/>
            <a:p>
              <a:pPr algn="ctr"/>
              <a:r>
                <a:rPr lang="ja-JP" altLang="en-US" sz="1800" b="1" dirty="0">
                  <a:solidFill>
                    <a:schemeClr val="bg1"/>
                  </a:solidFill>
                  <a:latin typeface="メイリオ" panose="020B0604030504040204" pitchFamily="50" charset="-128"/>
                  <a:ea typeface="メイリオ" panose="020B0604030504040204" pitchFamily="50" charset="-128"/>
                </a:rPr>
                <a:t>義母</a:t>
              </a:r>
            </a:p>
          </p:txBody>
        </p:sp>
      </p:grpSp>
      <p:grpSp>
        <p:nvGrpSpPr>
          <p:cNvPr id="96" name="グループ化 95">
            <a:extLst>
              <a:ext uri="{FF2B5EF4-FFF2-40B4-BE49-F238E27FC236}">
                <a16:creationId xmlns:a16="http://schemas.microsoft.com/office/drawing/2014/main" id="{E92181AF-5013-4A4A-829D-D338B631AE7C}"/>
              </a:ext>
            </a:extLst>
          </p:cNvPr>
          <p:cNvGrpSpPr/>
          <p:nvPr/>
        </p:nvGrpSpPr>
        <p:grpSpPr bwMode="gray">
          <a:xfrm>
            <a:off x="5975860" y="5099876"/>
            <a:ext cx="1641760" cy="774000"/>
            <a:chOff x="8523843" y="2636697"/>
            <a:chExt cx="1008000" cy="628881"/>
          </a:xfrm>
        </p:grpSpPr>
        <p:sp>
          <p:nvSpPr>
            <p:cNvPr id="97" name="角丸四角形 76">
              <a:extLst>
                <a:ext uri="{FF2B5EF4-FFF2-40B4-BE49-F238E27FC236}">
                  <a16:creationId xmlns:a16="http://schemas.microsoft.com/office/drawing/2014/main" id="{70BF2EB3-AAE1-424D-B570-48B24DB204F4}"/>
                </a:ext>
              </a:extLst>
            </p:cNvPr>
            <p:cNvSpPr/>
            <p:nvPr/>
          </p:nvSpPr>
          <p:spPr bwMode="gray">
            <a:xfrm>
              <a:off x="8523843" y="2710315"/>
              <a:ext cx="1008000" cy="518888"/>
            </a:xfrm>
            <a:prstGeom prst="roundRect">
              <a:avLst>
                <a:gd name="adj" fmla="val 8068"/>
              </a:avLst>
            </a:prstGeom>
            <a:solidFill>
              <a:schemeClr val="bg1"/>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latin typeface="メイリオ" panose="020B0604030504040204" pitchFamily="50" charset="-128"/>
                <a:ea typeface="メイリオ" panose="020B0604030504040204" pitchFamily="50" charset="-128"/>
              </a:endParaRPr>
            </a:p>
          </p:txBody>
        </p:sp>
        <p:sp>
          <p:nvSpPr>
            <p:cNvPr id="98" name="テキスト ボックス 97">
              <a:extLst>
                <a:ext uri="{FF2B5EF4-FFF2-40B4-BE49-F238E27FC236}">
                  <a16:creationId xmlns:a16="http://schemas.microsoft.com/office/drawing/2014/main" id="{67BC056F-6FCB-4594-A648-A1AB42BA82A4}"/>
                </a:ext>
              </a:extLst>
            </p:cNvPr>
            <p:cNvSpPr txBox="1"/>
            <p:nvPr/>
          </p:nvSpPr>
          <p:spPr bwMode="gray">
            <a:xfrm>
              <a:off x="8577843" y="2914414"/>
              <a:ext cx="900000" cy="351164"/>
            </a:xfrm>
            <a:prstGeom prst="rect">
              <a:avLst/>
            </a:prstGeom>
            <a:noFill/>
          </p:spPr>
          <p:txBody>
            <a:bodyPr wrap="square" tIns="107977" rtlCol="0" anchor="ctr">
              <a:spAutoFit/>
            </a:bodyPr>
            <a:lstStyle/>
            <a:p>
              <a:pPr algn="ctr"/>
              <a:r>
                <a:rPr lang="ja-JP" altLang="en-US" sz="1800" b="1" dirty="0">
                  <a:solidFill>
                    <a:schemeClr val="tx1">
                      <a:lumMod val="85000"/>
                      <a:lumOff val="15000"/>
                    </a:schemeClr>
                  </a:solidFill>
                  <a:latin typeface="メイリオ" panose="020B0604030504040204" pitchFamily="50" charset="-128"/>
                  <a:ea typeface="メイリオ" panose="020B0604030504040204" pitchFamily="50" charset="-128"/>
                </a:rPr>
                <a:t>相続人</a:t>
              </a:r>
            </a:p>
          </p:txBody>
        </p:sp>
        <p:sp>
          <p:nvSpPr>
            <p:cNvPr id="99" name="四角形: 上の 2 つの角を丸める 98">
              <a:extLst>
                <a:ext uri="{FF2B5EF4-FFF2-40B4-BE49-F238E27FC236}">
                  <a16:creationId xmlns:a16="http://schemas.microsoft.com/office/drawing/2014/main" id="{67BF8AD5-3F30-457B-A715-3B706DF9040B}"/>
                </a:ext>
              </a:extLst>
            </p:cNvPr>
            <p:cNvSpPr/>
            <p:nvPr/>
          </p:nvSpPr>
          <p:spPr bwMode="gray">
            <a:xfrm>
              <a:off x="8523843" y="2673554"/>
              <a:ext cx="1008000" cy="288000"/>
            </a:xfrm>
            <a:prstGeom prst="round2SameRect">
              <a:avLst/>
            </a:prstGeom>
            <a:solidFill>
              <a:srgbClr val="336699"/>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100" name="テキスト ボックス 99">
              <a:extLst>
                <a:ext uri="{FF2B5EF4-FFF2-40B4-BE49-F238E27FC236}">
                  <a16:creationId xmlns:a16="http://schemas.microsoft.com/office/drawing/2014/main" id="{9F865DAB-0FBF-4875-8B45-2F469B545E82}"/>
                </a:ext>
              </a:extLst>
            </p:cNvPr>
            <p:cNvSpPr txBox="1"/>
            <p:nvPr/>
          </p:nvSpPr>
          <p:spPr bwMode="gray">
            <a:xfrm>
              <a:off x="8595843" y="2636697"/>
              <a:ext cx="864000" cy="351164"/>
            </a:xfrm>
            <a:prstGeom prst="rect">
              <a:avLst/>
            </a:prstGeom>
            <a:noFill/>
          </p:spPr>
          <p:txBody>
            <a:bodyPr wrap="square" tIns="107977" rtlCol="0" anchor="ctr">
              <a:spAutoFit/>
            </a:bodyPr>
            <a:lstStyle/>
            <a:p>
              <a:pPr algn="ctr"/>
              <a:r>
                <a:rPr lang="ja-JP" altLang="en-US" sz="1800" b="1" dirty="0">
                  <a:solidFill>
                    <a:schemeClr val="bg1"/>
                  </a:solidFill>
                  <a:latin typeface="メイリオ" panose="020B0604030504040204" pitchFamily="50" charset="-128"/>
                  <a:ea typeface="メイリオ" panose="020B0604030504040204" pitchFamily="50" charset="-128"/>
                </a:rPr>
                <a:t>義妹</a:t>
              </a:r>
            </a:p>
          </p:txBody>
        </p:sp>
      </p:grpSp>
      <p:grpSp>
        <p:nvGrpSpPr>
          <p:cNvPr id="101" name="グループ化 100">
            <a:extLst>
              <a:ext uri="{FF2B5EF4-FFF2-40B4-BE49-F238E27FC236}">
                <a16:creationId xmlns:a16="http://schemas.microsoft.com/office/drawing/2014/main" id="{C65BED39-1454-4CCF-8E24-570415206571}"/>
              </a:ext>
            </a:extLst>
          </p:cNvPr>
          <p:cNvGrpSpPr/>
          <p:nvPr/>
        </p:nvGrpSpPr>
        <p:grpSpPr bwMode="gray">
          <a:xfrm>
            <a:off x="4086147" y="5099876"/>
            <a:ext cx="1641760" cy="774000"/>
            <a:chOff x="8523843" y="2636697"/>
            <a:chExt cx="1008000" cy="628881"/>
          </a:xfrm>
        </p:grpSpPr>
        <p:sp>
          <p:nvSpPr>
            <p:cNvPr id="102" name="角丸四角形 76">
              <a:extLst>
                <a:ext uri="{FF2B5EF4-FFF2-40B4-BE49-F238E27FC236}">
                  <a16:creationId xmlns:a16="http://schemas.microsoft.com/office/drawing/2014/main" id="{FE70D625-4FA0-401A-8483-C7B853AFA156}"/>
                </a:ext>
              </a:extLst>
            </p:cNvPr>
            <p:cNvSpPr/>
            <p:nvPr/>
          </p:nvSpPr>
          <p:spPr bwMode="gray">
            <a:xfrm>
              <a:off x="8523843" y="2710315"/>
              <a:ext cx="1008000" cy="518888"/>
            </a:xfrm>
            <a:prstGeom prst="roundRect">
              <a:avLst>
                <a:gd name="adj" fmla="val 8068"/>
              </a:avLst>
            </a:prstGeom>
            <a:solidFill>
              <a:schemeClr val="bg1"/>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latin typeface="メイリオ" panose="020B0604030504040204" pitchFamily="50" charset="-128"/>
                <a:ea typeface="メイリオ" panose="020B0604030504040204" pitchFamily="50" charset="-128"/>
              </a:endParaRPr>
            </a:p>
          </p:txBody>
        </p:sp>
        <p:sp>
          <p:nvSpPr>
            <p:cNvPr id="103" name="テキスト ボックス 102">
              <a:extLst>
                <a:ext uri="{FF2B5EF4-FFF2-40B4-BE49-F238E27FC236}">
                  <a16:creationId xmlns:a16="http://schemas.microsoft.com/office/drawing/2014/main" id="{C62DACBD-E0AC-4ADE-83C5-DEBA20E44427}"/>
                </a:ext>
              </a:extLst>
            </p:cNvPr>
            <p:cNvSpPr txBox="1"/>
            <p:nvPr/>
          </p:nvSpPr>
          <p:spPr bwMode="gray">
            <a:xfrm>
              <a:off x="8577843" y="2914414"/>
              <a:ext cx="900000" cy="351164"/>
            </a:xfrm>
            <a:prstGeom prst="rect">
              <a:avLst/>
            </a:prstGeom>
            <a:noFill/>
          </p:spPr>
          <p:txBody>
            <a:bodyPr wrap="square" tIns="107977" rtlCol="0" anchor="ctr">
              <a:spAutoFit/>
            </a:bodyPr>
            <a:lstStyle/>
            <a:p>
              <a:pPr algn="ctr"/>
              <a:r>
                <a:rPr lang="ja-JP" altLang="en-US" sz="1800" b="1" dirty="0">
                  <a:solidFill>
                    <a:schemeClr val="tx1">
                      <a:lumMod val="85000"/>
                      <a:lumOff val="15000"/>
                    </a:schemeClr>
                  </a:solidFill>
                  <a:latin typeface="メイリオ" panose="020B0604030504040204" pitchFamily="50" charset="-128"/>
                  <a:ea typeface="メイリオ" panose="020B0604030504040204" pitchFamily="50" charset="-128"/>
                </a:rPr>
                <a:t>相続人</a:t>
              </a:r>
            </a:p>
          </p:txBody>
        </p:sp>
        <p:sp>
          <p:nvSpPr>
            <p:cNvPr id="174" name="四角形: 上の 2 つの角を丸める 173">
              <a:extLst>
                <a:ext uri="{FF2B5EF4-FFF2-40B4-BE49-F238E27FC236}">
                  <a16:creationId xmlns:a16="http://schemas.microsoft.com/office/drawing/2014/main" id="{36EF00E9-CDE3-4386-96E7-79152E62D932}"/>
                </a:ext>
              </a:extLst>
            </p:cNvPr>
            <p:cNvSpPr/>
            <p:nvPr/>
          </p:nvSpPr>
          <p:spPr bwMode="gray">
            <a:xfrm>
              <a:off x="8523843" y="2673554"/>
              <a:ext cx="1008000" cy="288000"/>
            </a:xfrm>
            <a:prstGeom prst="round2SameRect">
              <a:avLst/>
            </a:prstGeom>
            <a:solidFill>
              <a:srgbClr val="336699"/>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175" name="テキスト ボックス 174">
              <a:extLst>
                <a:ext uri="{FF2B5EF4-FFF2-40B4-BE49-F238E27FC236}">
                  <a16:creationId xmlns:a16="http://schemas.microsoft.com/office/drawing/2014/main" id="{853B745B-F266-4E69-8BE8-916B6A36DCFD}"/>
                </a:ext>
              </a:extLst>
            </p:cNvPr>
            <p:cNvSpPr txBox="1"/>
            <p:nvPr/>
          </p:nvSpPr>
          <p:spPr bwMode="gray">
            <a:xfrm>
              <a:off x="8595843" y="2636697"/>
              <a:ext cx="864000" cy="351164"/>
            </a:xfrm>
            <a:prstGeom prst="rect">
              <a:avLst/>
            </a:prstGeom>
            <a:noFill/>
          </p:spPr>
          <p:txBody>
            <a:bodyPr wrap="square" tIns="107977" rtlCol="0" anchor="ctr">
              <a:spAutoFit/>
            </a:bodyPr>
            <a:lstStyle/>
            <a:p>
              <a:pPr algn="ctr"/>
              <a:r>
                <a:rPr lang="ja-JP" altLang="en-US" sz="1800" b="1" dirty="0">
                  <a:solidFill>
                    <a:schemeClr val="bg1"/>
                  </a:solidFill>
                  <a:latin typeface="メイリオ" panose="020B0604030504040204" pitchFamily="50" charset="-128"/>
                  <a:ea typeface="メイリオ" panose="020B0604030504040204" pitchFamily="50" charset="-128"/>
                </a:rPr>
                <a:t>義弟</a:t>
              </a:r>
            </a:p>
          </p:txBody>
        </p:sp>
      </p:grpSp>
      <p:grpSp>
        <p:nvGrpSpPr>
          <p:cNvPr id="176" name="グループ化 175">
            <a:extLst>
              <a:ext uri="{FF2B5EF4-FFF2-40B4-BE49-F238E27FC236}">
                <a16:creationId xmlns:a16="http://schemas.microsoft.com/office/drawing/2014/main" id="{1B8AFB02-CB43-4030-9905-B1FCBE0E1B1F}"/>
              </a:ext>
            </a:extLst>
          </p:cNvPr>
          <p:cNvGrpSpPr/>
          <p:nvPr/>
        </p:nvGrpSpPr>
        <p:grpSpPr>
          <a:xfrm>
            <a:off x="2161985" y="5099881"/>
            <a:ext cx="1759030" cy="774000"/>
            <a:chOff x="3989768" y="5140717"/>
            <a:chExt cx="1080000" cy="628881"/>
          </a:xfrm>
        </p:grpSpPr>
        <p:sp>
          <p:nvSpPr>
            <p:cNvPr id="177" name="角丸四角形 76">
              <a:extLst>
                <a:ext uri="{FF2B5EF4-FFF2-40B4-BE49-F238E27FC236}">
                  <a16:creationId xmlns:a16="http://schemas.microsoft.com/office/drawing/2014/main" id="{4026340A-B8AA-4296-A23C-48572D8C5CE7}"/>
                </a:ext>
              </a:extLst>
            </p:cNvPr>
            <p:cNvSpPr/>
            <p:nvPr/>
          </p:nvSpPr>
          <p:spPr bwMode="gray">
            <a:xfrm>
              <a:off x="4025768" y="5214335"/>
              <a:ext cx="1008000" cy="518888"/>
            </a:xfrm>
            <a:prstGeom prst="roundRect">
              <a:avLst>
                <a:gd name="adj" fmla="val 8068"/>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latin typeface="メイリオ" panose="020B0604030504040204" pitchFamily="50" charset="-128"/>
                <a:ea typeface="メイリオ" panose="020B0604030504040204" pitchFamily="50" charset="-128"/>
              </a:endParaRPr>
            </a:p>
          </p:txBody>
        </p:sp>
        <p:sp>
          <p:nvSpPr>
            <p:cNvPr id="178" name="テキスト ボックス 177">
              <a:extLst>
                <a:ext uri="{FF2B5EF4-FFF2-40B4-BE49-F238E27FC236}">
                  <a16:creationId xmlns:a16="http://schemas.microsoft.com/office/drawing/2014/main" id="{0FA79A1B-7CC0-497E-A261-1B66EC91496F}"/>
                </a:ext>
              </a:extLst>
            </p:cNvPr>
            <p:cNvSpPr txBox="1"/>
            <p:nvPr/>
          </p:nvSpPr>
          <p:spPr bwMode="gray">
            <a:xfrm>
              <a:off x="3989768" y="5418434"/>
              <a:ext cx="1080000" cy="351164"/>
            </a:xfrm>
            <a:prstGeom prst="rect">
              <a:avLst/>
            </a:prstGeom>
            <a:noFill/>
          </p:spPr>
          <p:txBody>
            <a:bodyPr wrap="square" tIns="107977" rtlCol="0" anchor="ctr">
              <a:spAutoFit/>
            </a:bodyPr>
            <a:lstStyle/>
            <a:p>
              <a:pPr algn="ctr"/>
              <a:r>
                <a:rPr lang="ja-JP" altLang="en-US" sz="1800" b="1" dirty="0">
                  <a:solidFill>
                    <a:schemeClr val="tx1">
                      <a:lumMod val="85000"/>
                      <a:lumOff val="15000"/>
                    </a:schemeClr>
                  </a:solidFill>
                  <a:latin typeface="メイリオ" panose="020B0604030504040204" pitchFamily="50" charset="-128"/>
                  <a:ea typeface="メイリオ" panose="020B0604030504040204" pitchFamily="50" charset="-128"/>
                </a:rPr>
                <a:t>すでに死亡</a:t>
              </a:r>
            </a:p>
          </p:txBody>
        </p:sp>
        <p:sp>
          <p:nvSpPr>
            <p:cNvPr id="179" name="四角形: 上の 2 つの角を丸める 178">
              <a:extLst>
                <a:ext uri="{FF2B5EF4-FFF2-40B4-BE49-F238E27FC236}">
                  <a16:creationId xmlns:a16="http://schemas.microsoft.com/office/drawing/2014/main" id="{59519EE2-546C-4484-8FD7-6EA456DA7255}"/>
                </a:ext>
              </a:extLst>
            </p:cNvPr>
            <p:cNvSpPr/>
            <p:nvPr/>
          </p:nvSpPr>
          <p:spPr bwMode="gray">
            <a:xfrm>
              <a:off x="4025768" y="5177574"/>
              <a:ext cx="1008000" cy="288000"/>
            </a:xfrm>
            <a:prstGeom prst="round2Same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180" name="テキスト ボックス 179">
              <a:extLst>
                <a:ext uri="{FF2B5EF4-FFF2-40B4-BE49-F238E27FC236}">
                  <a16:creationId xmlns:a16="http://schemas.microsoft.com/office/drawing/2014/main" id="{CEBF11F0-751E-4042-97AA-F97E948DD900}"/>
                </a:ext>
              </a:extLst>
            </p:cNvPr>
            <p:cNvSpPr txBox="1"/>
            <p:nvPr/>
          </p:nvSpPr>
          <p:spPr bwMode="gray">
            <a:xfrm>
              <a:off x="4097768" y="5140717"/>
              <a:ext cx="864000" cy="351164"/>
            </a:xfrm>
            <a:prstGeom prst="rect">
              <a:avLst/>
            </a:prstGeom>
            <a:noFill/>
          </p:spPr>
          <p:txBody>
            <a:bodyPr wrap="square" tIns="107977" rtlCol="0" anchor="ctr">
              <a:spAutoFit/>
            </a:bodyPr>
            <a:lstStyle/>
            <a:p>
              <a:pPr algn="ctr"/>
              <a:r>
                <a:rPr lang="ja-JP" altLang="en-US" sz="1800" b="1" dirty="0">
                  <a:solidFill>
                    <a:schemeClr val="bg1"/>
                  </a:solidFill>
                  <a:latin typeface="メイリオ" panose="020B0604030504040204" pitchFamily="50" charset="-128"/>
                  <a:ea typeface="メイリオ" panose="020B0604030504040204" pitchFamily="50" charset="-128"/>
                </a:rPr>
                <a:t>夫</a:t>
              </a:r>
            </a:p>
          </p:txBody>
        </p:sp>
      </p:grpSp>
      <p:grpSp>
        <p:nvGrpSpPr>
          <p:cNvPr id="181" name="グループ化 180">
            <a:extLst>
              <a:ext uri="{FF2B5EF4-FFF2-40B4-BE49-F238E27FC236}">
                <a16:creationId xmlns:a16="http://schemas.microsoft.com/office/drawing/2014/main" id="{A55B93F9-7457-482A-97DC-D9052FD03BDA}"/>
              </a:ext>
            </a:extLst>
          </p:cNvPr>
          <p:cNvGrpSpPr/>
          <p:nvPr/>
        </p:nvGrpSpPr>
        <p:grpSpPr bwMode="gray">
          <a:xfrm>
            <a:off x="327609" y="5137379"/>
            <a:ext cx="1641760" cy="432197"/>
            <a:chOff x="1354992" y="1570732"/>
            <a:chExt cx="2695113" cy="801510"/>
          </a:xfrm>
        </p:grpSpPr>
        <p:sp>
          <p:nvSpPr>
            <p:cNvPr id="182" name="角丸四角形 76">
              <a:extLst>
                <a:ext uri="{FF2B5EF4-FFF2-40B4-BE49-F238E27FC236}">
                  <a16:creationId xmlns:a16="http://schemas.microsoft.com/office/drawing/2014/main" id="{D06D7E0E-D6BB-4F68-A2DF-9DC912D39A24}"/>
                </a:ext>
              </a:extLst>
            </p:cNvPr>
            <p:cNvSpPr/>
            <p:nvPr/>
          </p:nvSpPr>
          <p:spPr bwMode="gray">
            <a:xfrm>
              <a:off x="1354992" y="1576459"/>
              <a:ext cx="2695113" cy="762141"/>
            </a:xfrm>
            <a:prstGeom prst="roundRect">
              <a:avLst>
                <a:gd name="adj" fmla="val 19104"/>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183" name="テキスト ボックス 182">
              <a:extLst>
                <a:ext uri="{FF2B5EF4-FFF2-40B4-BE49-F238E27FC236}">
                  <a16:creationId xmlns:a16="http://schemas.microsoft.com/office/drawing/2014/main" id="{23584896-7BB2-478C-99B1-18E474AF2009}"/>
                </a:ext>
              </a:extLst>
            </p:cNvPr>
            <p:cNvSpPr txBox="1"/>
            <p:nvPr/>
          </p:nvSpPr>
          <p:spPr bwMode="gray">
            <a:xfrm>
              <a:off x="1489748" y="1570732"/>
              <a:ext cx="2425603" cy="801510"/>
            </a:xfrm>
            <a:prstGeom prst="rect">
              <a:avLst/>
            </a:prstGeom>
            <a:noFill/>
          </p:spPr>
          <p:txBody>
            <a:bodyPr wrap="square" tIns="107977" rtlCol="0" anchor="ctr">
              <a:spAutoFit/>
            </a:bodyPr>
            <a:lstStyle/>
            <a:p>
              <a:pPr algn="ctr"/>
              <a:r>
                <a:rPr lang="ja-JP" altLang="en-US" sz="1800" b="1" dirty="0">
                  <a:solidFill>
                    <a:schemeClr val="bg1"/>
                  </a:solidFill>
                  <a:latin typeface="メイリオ" panose="020B0604030504040204" pitchFamily="50" charset="-128"/>
                  <a:ea typeface="メイリオ" panose="020B0604030504040204" pitchFamily="50" charset="-128"/>
                </a:rPr>
                <a:t>妻</a:t>
              </a:r>
            </a:p>
          </p:txBody>
        </p:sp>
      </p:grpSp>
      <p:cxnSp>
        <p:nvCxnSpPr>
          <p:cNvPr id="186" name="コネクタ: カギ線 185">
            <a:extLst>
              <a:ext uri="{FF2B5EF4-FFF2-40B4-BE49-F238E27FC236}">
                <a16:creationId xmlns:a16="http://schemas.microsoft.com/office/drawing/2014/main" id="{E6FC5A23-46C8-48F3-9727-A4F09A1C09CB}"/>
              </a:ext>
            </a:extLst>
          </p:cNvPr>
          <p:cNvCxnSpPr>
            <a:cxnSpLocks/>
          </p:cNvCxnSpPr>
          <p:nvPr/>
        </p:nvCxnSpPr>
        <p:spPr>
          <a:xfrm rot="5400000" flipH="1" flipV="1">
            <a:off x="2237583" y="1046878"/>
            <a:ext cx="3617097" cy="5795285"/>
          </a:xfrm>
          <a:prstGeom prst="bentConnector4">
            <a:avLst>
              <a:gd name="adj1" fmla="val -26727"/>
              <a:gd name="adj2" fmla="val 120434"/>
            </a:avLst>
          </a:prstGeom>
          <a:ln w="381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87" name="グループ化 186">
            <a:extLst>
              <a:ext uri="{FF2B5EF4-FFF2-40B4-BE49-F238E27FC236}">
                <a16:creationId xmlns:a16="http://schemas.microsoft.com/office/drawing/2014/main" id="{200607F4-54D9-44C3-A4DE-12C8C1FA1E7A}"/>
              </a:ext>
            </a:extLst>
          </p:cNvPr>
          <p:cNvGrpSpPr>
            <a:grpSpLocks noChangeAspect="1"/>
          </p:cNvGrpSpPr>
          <p:nvPr/>
        </p:nvGrpSpPr>
        <p:grpSpPr bwMode="gray">
          <a:xfrm>
            <a:off x="815555" y="2210983"/>
            <a:ext cx="1232525" cy="1059563"/>
            <a:chOff x="1401580" y="1102646"/>
            <a:chExt cx="2425602" cy="1561923"/>
          </a:xfrm>
        </p:grpSpPr>
        <p:sp>
          <p:nvSpPr>
            <p:cNvPr id="188" name="角丸四角形 76">
              <a:extLst>
                <a:ext uri="{FF2B5EF4-FFF2-40B4-BE49-F238E27FC236}">
                  <a16:creationId xmlns:a16="http://schemas.microsoft.com/office/drawing/2014/main" id="{F69EC161-D64C-4E5E-A2B3-2A7B60938855}"/>
                </a:ext>
              </a:extLst>
            </p:cNvPr>
            <p:cNvSpPr/>
            <p:nvPr/>
          </p:nvSpPr>
          <p:spPr bwMode="gray">
            <a:xfrm>
              <a:off x="1602780" y="1102646"/>
              <a:ext cx="2083399" cy="1561923"/>
            </a:xfrm>
            <a:prstGeom prst="roundRect">
              <a:avLst>
                <a:gd name="adj" fmla="val 50000"/>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メイリオ" panose="020B0604030504040204" pitchFamily="50" charset="-128"/>
                <a:ea typeface="メイリオ" panose="020B0604030504040204" pitchFamily="50" charset="-128"/>
              </a:endParaRPr>
            </a:p>
          </p:txBody>
        </p:sp>
        <p:sp>
          <p:nvSpPr>
            <p:cNvPr id="189" name="テキスト ボックス 188">
              <a:extLst>
                <a:ext uri="{FF2B5EF4-FFF2-40B4-BE49-F238E27FC236}">
                  <a16:creationId xmlns:a16="http://schemas.microsoft.com/office/drawing/2014/main" id="{E233068F-DEF0-4BC9-901A-60CA53A9ADB7}"/>
                </a:ext>
              </a:extLst>
            </p:cNvPr>
            <p:cNvSpPr txBox="1"/>
            <p:nvPr/>
          </p:nvSpPr>
          <p:spPr bwMode="gray">
            <a:xfrm>
              <a:off x="1401580" y="1580455"/>
              <a:ext cx="2425602" cy="637110"/>
            </a:xfrm>
            <a:prstGeom prst="rect">
              <a:avLst/>
            </a:prstGeom>
            <a:noFill/>
          </p:spPr>
          <p:txBody>
            <a:bodyPr wrap="square" tIns="107977" rtlCol="0" anchor="ctr">
              <a:spAutoFit/>
            </a:bodyPr>
            <a:lstStyle/>
            <a:p>
              <a:pPr algn="ctr"/>
              <a:r>
                <a:rPr lang="ja-JP" altLang="en-US" sz="1800" b="1" dirty="0">
                  <a:solidFill>
                    <a:schemeClr val="bg1"/>
                  </a:solidFill>
                  <a:latin typeface="メイリオ" panose="020B0604030504040204" pitchFamily="50" charset="-128"/>
                  <a:ea typeface="メイリオ" panose="020B0604030504040204" pitchFamily="50" charset="-128"/>
                </a:rPr>
                <a:t>介護</a:t>
              </a:r>
            </a:p>
          </p:txBody>
        </p:sp>
      </p:grpSp>
      <p:grpSp>
        <p:nvGrpSpPr>
          <p:cNvPr id="193" name="グループ化 192">
            <a:extLst>
              <a:ext uri="{FF2B5EF4-FFF2-40B4-BE49-F238E27FC236}">
                <a16:creationId xmlns:a16="http://schemas.microsoft.com/office/drawing/2014/main" id="{937AEDA6-327C-4C02-B5E4-412C31B3FA3D}"/>
              </a:ext>
            </a:extLst>
          </p:cNvPr>
          <p:cNvGrpSpPr/>
          <p:nvPr/>
        </p:nvGrpSpPr>
        <p:grpSpPr>
          <a:xfrm>
            <a:off x="8184364" y="1990092"/>
            <a:ext cx="2150161" cy="2598573"/>
            <a:chOff x="8300379" y="2412484"/>
            <a:chExt cx="2150613" cy="2599119"/>
          </a:xfrm>
        </p:grpSpPr>
        <p:grpSp>
          <p:nvGrpSpPr>
            <p:cNvPr id="194" name="グループ化 193">
              <a:extLst>
                <a:ext uri="{FF2B5EF4-FFF2-40B4-BE49-F238E27FC236}">
                  <a16:creationId xmlns:a16="http://schemas.microsoft.com/office/drawing/2014/main" id="{E068A2A7-8770-45BC-A97C-689E1B1ABE88}"/>
                </a:ext>
              </a:extLst>
            </p:cNvPr>
            <p:cNvGrpSpPr/>
            <p:nvPr/>
          </p:nvGrpSpPr>
          <p:grpSpPr bwMode="gray">
            <a:xfrm>
              <a:off x="8601386" y="2412484"/>
              <a:ext cx="1849606" cy="2599119"/>
              <a:chOff x="1354992" y="1135675"/>
              <a:chExt cx="2695113" cy="1523889"/>
            </a:xfrm>
          </p:grpSpPr>
          <p:sp>
            <p:nvSpPr>
              <p:cNvPr id="199" name="角丸四角形 76">
                <a:extLst>
                  <a:ext uri="{FF2B5EF4-FFF2-40B4-BE49-F238E27FC236}">
                    <a16:creationId xmlns:a16="http://schemas.microsoft.com/office/drawing/2014/main" id="{30CBEF71-27AE-4179-BA40-C2124EE539EA}"/>
                  </a:ext>
                </a:extLst>
              </p:cNvPr>
              <p:cNvSpPr/>
              <p:nvPr/>
            </p:nvSpPr>
            <p:spPr bwMode="gray">
              <a:xfrm>
                <a:off x="1354992" y="1135675"/>
                <a:ext cx="2695113" cy="1523889"/>
              </a:xfrm>
              <a:prstGeom prst="roundRect">
                <a:avLst>
                  <a:gd name="adj" fmla="val 5005"/>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endParaRPr kumimoji="1" lang="ja-JP" altLang="en-US">
                  <a:latin typeface="メイリオ" panose="020B0604030504040204" pitchFamily="50" charset="-128"/>
                  <a:ea typeface="メイリオ" panose="020B0604030504040204" pitchFamily="50" charset="-128"/>
                </a:endParaRPr>
              </a:p>
            </p:txBody>
          </p:sp>
          <p:sp>
            <p:nvSpPr>
              <p:cNvPr id="200" name="テキスト ボックス 199">
                <a:extLst>
                  <a:ext uri="{FF2B5EF4-FFF2-40B4-BE49-F238E27FC236}">
                    <a16:creationId xmlns:a16="http://schemas.microsoft.com/office/drawing/2014/main" id="{1368AB88-C8FA-4F19-BC27-1EC255395154}"/>
                  </a:ext>
                </a:extLst>
              </p:cNvPr>
              <p:cNvSpPr txBox="1"/>
              <p:nvPr/>
            </p:nvSpPr>
            <p:spPr bwMode="gray">
              <a:xfrm>
                <a:off x="1483176" y="1229848"/>
                <a:ext cx="2391290" cy="1067015"/>
              </a:xfrm>
              <a:prstGeom prst="rect">
                <a:avLst/>
              </a:prstGeom>
              <a:noFill/>
            </p:spPr>
            <p:txBody>
              <a:bodyPr wrap="square" tIns="107977" rtlCol="0" anchor="ctr">
                <a:spAutoFit/>
              </a:bodyPr>
              <a:lstStyle/>
              <a:p>
                <a:pPr>
                  <a:lnSpc>
                    <a:spcPct val="130000"/>
                  </a:lnSpc>
                </a:pPr>
                <a:r>
                  <a:rPr lang="ja-JP" altLang="en-US" b="1" dirty="0">
                    <a:solidFill>
                      <a:schemeClr val="bg1"/>
                    </a:solidFill>
                    <a:latin typeface="メイリオ" panose="020B0604030504040204" pitchFamily="50" charset="-128"/>
                    <a:ea typeface="メイリオ" panose="020B0604030504040204" pitchFamily="50" charset="-128"/>
                  </a:rPr>
                  <a:t>義父の介護をしていた妻は、遺産を相続した義母・義弟・義妹に金銭を請求することができる。</a:t>
                </a:r>
              </a:p>
            </p:txBody>
          </p:sp>
        </p:grpSp>
        <p:sp>
          <p:nvSpPr>
            <p:cNvPr id="197" name="角丸四角形 76">
              <a:extLst>
                <a:ext uri="{FF2B5EF4-FFF2-40B4-BE49-F238E27FC236}">
                  <a16:creationId xmlns:a16="http://schemas.microsoft.com/office/drawing/2014/main" id="{F430C236-FBF7-4080-95A8-5B81140A894D}"/>
                </a:ext>
              </a:extLst>
            </p:cNvPr>
            <p:cNvSpPr/>
            <p:nvPr/>
          </p:nvSpPr>
          <p:spPr bwMode="gray">
            <a:xfrm>
              <a:off x="8719534" y="4450764"/>
              <a:ext cx="1620000" cy="40749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lang="ja-JP" altLang="en-US" sz="1600" b="1">
                  <a:solidFill>
                    <a:schemeClr val="tx1">
                      <a:lumMod val="85000"/>
                      <a:lumOff val="15000"/>
                    </a:schemeClr>
                  </a:solidFill>
                  <a:latin typeface="メイリオ" panose="020B0604030504040204" pitchFamily="50" charset="-128"/>
                  <a:ea typeface="メイリオ" panose="020B0604030504040204" pitchFamily="50" charset="-128"/>
                </a:rPr>
                <a:t>特別寄与料</a:t>
              </a:r>
            </a:p>
          </p:txBody>
        </p:sp>
        <p:sp>
          <p:nvSpPr>
            <p:cNvPr id="196" name="二等辺三角形 195">
              <a:extLst>
                <a:ext uri="{FF2B5EF4-FFF2-40B4-BE49-F238E27FC236}">
                  <a16:creationId xmlns:a16="http://schemas.microsoft.com/office/drawing/2014/main" id="{F16C30EF-C341-4170-A35E-995D64AD2A2B}"/>
                </a:ext>
              </a:extLst>
            </p:cNvPr>
            <p:cNvSpPr/>
            <p:nvPr/>
          </p:nvSpPr>
          <p:spPr bwMode="gray">
            <a:xfrm rot="16200000" flipH="1">
              <a:off x="8317964" y="3817934"/>
              <a:ext cx="390904" cy="426074"/>
            </a:xfrm>
            <a:prstGeom prst="triangle">
              <a:avLst>
                <a:gd name="adj" fmla="val 5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cxnSp>
        <p:nvCxnSpPr>
          <p:cNvPr id="201" name="直線コネクタ 200">
            <a:extLst>
              <a:ext uri="{FF2B5EF4-FFF2-40B4-BE49-F238E27FC236}">
                <a16:creationId xmlns:a16="http://schemas.microsoft.com/office/drawing/2014/main" id="{CF04DE4E-A723-485C-B5A4-31E411321E99}"/>
              </a:ext>
            </a:extLst>
          </p:cNvPr>
          <p:cNvCxnSpPr>
            <a:cxnSpLocks/>
          </p:cNvCxnSpPr>
          <p:nvPr/>
        </p:nvCxnSpPr>
        <p:spPr bwMode="gray">
          <a:xfrm flipH="1">
            <a:off x="1527728" y="4405967"/>
            <a:ext cx="1090515" cy="0"/>
          </a:xfrm>
          <a:prstGeom prst="line">
            <a:avLst/>
          </a:prstGeom>
          <a:ln w="3810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pic>
        <p:nvPicPr>
          <p:cNvPr id="65" name="図 11">
            <a:extLst>
              <a:ext uri="{FF2B5EF4-FFF2-40B4-BE49-F238E27FC236}">
                <a16:creationId xmlns:a16="http://schemas.microsoft.com/office/drawing/2014/main" id="{8475C209-EFAF-4E27-959C-CD61788FEBF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58283" y="1831468"/>
            <a:ext cx="739775"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図 13" descr="クリップアート が含まれている画像&#10;&#10;高い精度で生成された説明">
            <a:extLst>
              <a:ext uri="{FF2B5EF4-FFF2-40B4-BE49-F238E27FC236}">
                <a16:creationId xmlns:a16="http://schemas.microsoft.com/office/drawing/2014/main" id="{3E866783-AE15-444C-B614-8C60235CC377}"/>
              </a:ext>
            </a:extLst>
          </p:cNvPr>
          <p:cNvPicPr>
            <a:picLocks noChangeAspect="1" noChangeArrowheads="1"/>
          </p:cNvPicPr>
          <p:nvPr/>
        </p:nvPicPr>
        <p:blipFill>
          <a:blip r:embed="rId9">
            <a:grayscl/>
            <a:extLst>
              <a:ext uri="{BEBA8EAE-BF5A-486C-A8C5-ECC9F3942E4B}">
                <a14:imgProps xmlns:a14="http://schemas.microsoft.com/office/drawing/2010/main">
                  <a14:imgLayer r:embed="rId10">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7751" y2="1948"/>
                        <a14:foregroundMark x1="42584" y1="3247" x2="11962" y2="21429"/>
                        <a14:foregroundMark x1="19139" y1="16234" x2="478" y2="41883"/>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Removal>
                    </a14:imgEffect>
                  </a14:imgLayer>
                </a14:imgProps>
              </a:ext>
              <a:ext uri="{28A0092B-C50C-407E-A947-70E740481C1C}">
                <a14:useLocalDpi xmlns:a14="http://schemas.microsoft.com/office/drawing/2010/main" val="0"/>
              </a:ext>
            </a:extLst>
          </a:blip>
          <a:srcRect/>
          <a:stretch>
            <a:fillRect/>
          </a:stretch>
        </p:blipFill>
        <p:spPr bwMode="auto">
          <a:xfrm>
            <a:off x="3133300" y="1836423"/>
            <a:ext cx="701357" cy="85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 name="正方形/長方形 104">
            <a:extLst>
              <a:ext uri="{FF2B5EF4-FFF2-40B4-BE49-F238E27FC236}">
                <a16:creationId xmlns:a16="http://schemas.microsoft.com/office/drawing/2014/main" id="{FA3F1B5A-D342-48C5-ADA0-2DDA0FD74E91}"/>
              </a:ext>
            </a:extLst>
          </p:cNvPr>
          <p:cNvSpPr/>
          <p:nvPr/>
        </p:nvSpPr>
        <p:spPr>
          <a:xfrm>
            <a:off x="8399165" y="5088662"/>
            <a:ext cx="2015806" cy="1298753"/>
          </a:xfrm>
          <a:prstGeom prst="rect">
            <a:avLst/>
          </a:prstGeom>
        </p:spPr>
        <p:txBody>
          <a:bodyPr wrap="square">
            <a:spAutoFit/>
          </a:bodyPr>
          <a:lstStyle/>
          <a:p>
            <a:pPr>
              <a:lnSpc>
                <a:spcPct val="112000"/>
              </a:lnSpc>
            </a:pPr>
            <a:r>
              <a:rPr lang="ja-JP" altLang="en-US">
                <a:solidFill>
                  <a:schemeClr val="tx1">
                    <a:lumMod val="85000"/>
                    <a:lumOff val="15000"/>
                  </a:schemeClr>
                </a:solidFill>
                <a:latin typeface="メイリオ" panose="020B0604030504040204" pitchFamily="50" charset="-128"/>
                <a:ea typeface="メイリオ" panose="020B0604030504040204" pitchFamily="50" charset="-128"/>
              </a:rPr>
              <a:t>特別</a:t>
            </a:r>
            <a:r>
              <a:rPr lang="ja-JP" altLang="en-US" dirty="0">
                <a:solidFill>
                  <a:schemeClr val="tx1">
                    <a:lumMod val="85000"/>
                    <a:lumOff val="15000"/>
                  </a:schemeClr>
                </a:solidFill>
                <a:latin typeface="メイリオ" panose="020B0604030504040204" pitchFamily="50" charset="-128"/>
                <a:ea typeface="メイリオ" panose="020B0604030504040204" pitchFamily="50" charset="-128"/>
              </a:rPr>
              <a:t>寄与料を取得したものには相続税が課税される。</a:t>
            </a:r>
            <a:endParaRPr lang="en-US" altLang="ja-JP" dirty="0">
              <a:solidFill>
                <a:schemeClr val="tx1">
                  <a:lumMod val="85000"/>
                  <a:lumOff val="15000"/>
                </a:schemeClr>
              </a:solidFill>
              <a:latin typeface="メイリオ" panose="020B0604030504040204" pitchFamily="50" charset="-128"/>
              <a:ea typeface="メイリオ" panose="020B0604030504040204" pitchFamily="50" charset="-128"/>
            </a:endParaRPr>
          </a:p>
          <a:p>
            <a:pPr>
              <a:lnSpc>
                <a:spcPct val="112000"/>
              </a:lnSpc>
            </a:pPr>
            <a:r>
              <a:rPr lang="ja-JP" altLang="en-US" dirty="0">
                <a:solidFill>
                  <a:schemeClr val="tx1">
                    <a:lumMod val="85000"/>
                    <a:lumOff val="15000"/>
                  </a:schemeClr>
                </a:solidFill>
                <a:latin typeface="メイリオ" panose="020B0604030504040204" pitchFamily="50" charset="-128"/>
                <a:ea typeface="メイリオ" panose="020B0604030504040204" pitchFamily="50" charset="-128"/>
              </a:rPr>
              <a:t>支払うべき相続人からは寄与料分を控除。</a:t>
            </a:r>
          </a:p>
        </p:txBody>
      </p:sp>
      <p:grpSp>
        <p:nvGrpSpPr>
          <p:cNvPr id="15" name="グループ化 14">
            <a:extLst>
              <a:ext uri="{FF2B5EF4-FFF2-40B4-BE49-F238E27FC236}">
                <a16:creationId xmlns:a16="http://schemas.microsoft.com/office/drawing/2014/main" id="{271583E5-41EA-413A-9986-05352B0CF372}"/>
              </a:ext>
            </a:extLst>
          </p:cNvPr>
          <p:cNvGrpSpPr/>
          <p:nvPr/>
        </p:nvGrpSpPr>
        <p:grpSpPr>
          <a:xfrm>
            <a:off x="1148490" y="5663732"/>
            <a:ext cx="5648251" cy="556312"/>
            <a:chOff x="1148490" y="5663732"/>
            <a:chExt cx="5648251" cy="556312"/>
          </a:xfrm>
        </p:grpSpPr>
        <p:cxnSp>
          <p:nvCxnSpPr>
            <p:cNvPr id="185" name="コネクタ: カギ線 184">
              <a:extLst>
                <a:ext uri="{FF2B5EF4-FFF2-40B4-BE49-F238E27FC236}">
                  <a16:creationId xmlns:a16="http://schemas.microsoft.com/office/drawing/2014/main" id="{DD071B4E-8247-4EA6-BFD9-EB13949E743E}"/>
                </a:ext>
              </a:extLst>
            </p:cNvPr>
            <p:cNvCxnSpPr>
              <a:cxnSpLocks/>
            </p:cNvCxnSpPr>
            <p:nvPr/>
          </p:nvCxnSpPr>
          <p:spPr>
            <a:xfrm rot="16200000" flipH="1">
              <a:off x="3820468" y="2991754"/>
              <a:ext cx="304296" cy="5648251"/>
            </a:xfrm>
            <a:prstGeom prst="bentConnector3">
              <a:avLst>
                <a:gd name="adj1" fmla="val 211105"/>
              </a:avLst>
            </a:prstGeom>
            <a:ln w="381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35D149B-FC34-4176-A4A0-01B50DEC7AFC}"/>
                </a:ext>
              </a:extLst>
            </p:cNvPr>
            <p:cNvCxnSpPr>
              <a:endCxn id="103" idx="2"/>
            </p:cNvCxnSpPr>
            <p:nvPr/>
          </p:nvCxnSpPr>
          <p:spPr>
            <a:xfrm flipV="1">
              <a:off x="4906357" y="5873874"/>
              <a:ext cx="670" cy="346170"/>
            </a:xfrm>
            <a:prstGeom prst="straightConnector1">
              <a:avLst/>
            </a:prstGeom>
            <a:ln w="381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0" name="グループ化 189">
            <a:extLst>
              <a:ext uri="{FF2B5EF4-FFF2-40B4-BE49-F238E27FC236}">
                <a16:creationId xmlns:a16="http://schemas.microsoft.com/office/drawing/2014/main" id="{A88101A6-E94D-46CC-9F44-1EAA39FBBE93}"/>
              </a:ext>
            </a:extLst>
          </p:cNvPr>
          <p:cNvGrpSpPr/>
          <p:nvPr/>
        </p:nvGrpSpPr>
        <p:grpSpPr>
          <a:xfrm>
            <a:off x="1462316" y="5960589"/>
            <a:ext cx="2510299" cy="1114633"/>
            <a:chOff x="2429413" y="5766399"/>
            <a:chExt cx="2510826" cy="837915"/>
          </a:xfrm>
        </p:grpSpPr>
        <p:sp>
          <p:nvSpPr>
            <p:cNvPr id="191" name="星: 16 pt 190">
              <a:extLst>
                <a:ext uri="{FF2B5EF4-FFF2-40B4-BE49-F238E27FC236}">
                  <a16:creationId xmlns:a16="http://schemas.microsoft.com/office/drawing/2014/main" id="{1A49A32E-2011-471A-9B68-94DDA82F478A}"/>
                </a:ext>
              </a:extLst>
            </p:cNvPr>
            <p:cNvSpPr/>
            <p:nvPr/>
          </p:nvSpPr>
          <p:spPr>
            <a:xfrm>
              <a:off x="2429413" y="5766399"/>
              <a:ext cx="2510826" cy="837915"/>
            </a:xfrm>
            <a:prstGeom prst="star16">
              <a:avLst>
                <a:gd name="adj" fmla="val 40918"/>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92" name="テキスト ボックス 191">
              <a:extLst>
                <a:ext uri="{FF2B5EF4-FFF2-40B4-BE49-F238E27FC236}">
                  <a16:creationId xmlns:a16="http://schemas.microsoft.com/office/drawing/2014/main" id="{FDFFFBC3-6F2D-4C8B-B5A3-39C2A59DEE1E}"/>
                </a:ext>
              </a:extLst>
            </p:cNvPr>
            <p:cNvSpPr txBox="1"/>
            <p:nvPr/>
          </p:nvSpPr>
          <p:spPr bwMode="gray">
            <a:xfrm>
              <a:off x="2854467" y="5883509"/>
              <a:ext cx="1724826" cy="579301"/>
            </a:xfrm>
            <a:prstGeom prst="rect">
              <a:avLst/>
            </a:prstGeom>
            <a:noFill/>
          </p:spPr>
          <p:txBody>
            <a:bodyPr wrap="square" tIns="107977" rtlCol="0" anchor="ctr">
              <a:spAutoFit/>
            </a:bodyPr>
            <a:lstStyle/>
            <a:p>
              <a:pPr algn="ctr"/>
              <a:r>
                <a:rPr lang="ja-JP" altLang="en-US" sz="2000" b="1" dirty="0">
                  <a:solidFill>
                    <a:schemeClr val="bg1"/>
                  </a:solidFill>
                  <a:latin typeface="メイリオ" panose="020B0604030504040204" pitchFamily="50" charset="-128"/>
                  <a:ea typeface="メイリオ" panose="020B0604030504040204" pitchFamily="50" charset="-128"/>
                </a:rPr>
                <a:t>金銭請求権</a:t>
              </a:r>
              <a:endParaRPr lang="en-US" altLang="ja-JP" sz="2000" b="1" dirty="0">
                <a:solidFill>
                  <a:schemeClr val="bg1"/>
                </a:solidFill>
                <a:latin typeface="メイリオ" panose="020B0604030504040204" pitchFamily="50" charset="-128"/>
                <a:ea typeface="メイリオ" panose="020B0604030504040204" pitchFamily="50" charset="-128"/>
              </a:endParaRPr>
            </a:p>
            <a:p>
              <a:pPr algn="ctr"/>
              <a:r>
                <a:rPr lang="ja-JP" altLang="en-US" sz="2000" b="1" dirty="0">
                  <a:solidFill>
                    <a:schemeClr val="bg1"/>
                  </a:solidFill>
                  <a:latin typeface="メイリオ" panose="020B0604030504040204" pitchFamily="50" charset="-128"/>
                  <a:ea typeface="メイリオ" panose="020B0604030504040204" pitchFamily="50" charset="-128"/>
                </a:rPr>
                <a:t>相続税が課税</a:t>
              </a:r>
            </a:p>
          </p:txBody>
        </p:sp>
      </p:grpSp>
    </p:spTree>
    <p:extLst>
      <p:ext uri="{BB962C8B-B14F-4D97-AF65-F5344CB8AC3E}">
        <p14:creationId xmlns:p14="http://schemas.microsoft.com/office/powerpoint/2010/main" val="28741789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2" name="タイトル 1">
            <a:extLst>
              <a:ext uri="{FF2B5EF4-FFF2-40B4-BE49-F238E27FC236}">
                <a16:creationId xmlns:a16="http://schemas.microsoft.com/office/drawing/2014/main" id="{79C107C0-AFCD-45D9-BADF-08482E2673E1}"/>
              </a:ext>
            </a:extLst>
          </p:cNvPr>
          <p:cNvSpPr>
            <a:spLocks noGrp="1"/>
          </p:cNvSpPr>
          <p:nvPr>
            <p:ph type="title"/>
          </p:nvPr>
        </p:nvSpPr>
        <p:spPr/>
        <p:txBody>
          <a:bodyPr/>
          <a:lstStyle/>
          <a:p>
            <a:r>
              <a:rPr lang="ja-JP" altLang="en-US" b="1" i="0" u="none" strike="noStrike" cap="none" dirty="0">
                <a:solidFill>
                  <a:schemeClr val="lt1"/>
                </a:solidFill>
                <a:latin typeface="メイリオ" panose="020B0604030504040204" pitchFamily="50" charset="-128"/>
                <a:ea typeface="メイリオ" panose="020B0604030504040204" pitchFamily="50" charset="-128"/>
                <a:sym typeface="Meiryo"/>
              </a:rPr>
              <a:t>民事信託を活用した認知症対策</a:t>
            </a:r>
          </a:p>
        </p:txBody>
      </p:sp>
      <p:pic>
        <p:nvPicPr>
          <p:cNvPr id="62" name="図 61">
            <a:extLst>
              <a:ext uri="{FF2B5EF4-FFF2-40B4-BE49-F238E27FC236}">
                <a16:creationId xmlns:a16="http://schemas.microsoft.com/office/drawing/2014/main" id="{D2422447-5178-442A-AE7F-B2C80EA36F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1752" y="4596934"/>
            <a:ext cx="956467" cy="680790"/>
          </a:xfrm>
          <a:prstGeom prst="rect">
            <a:avLst/>
          </a:prstGeom>
        </p:spPr>
      </p:pic>
      <p:pic>
        <p:nvPicPr>
          <p:cNvPr id="63" name="Picture 2" descr="札束・お金のイラスト">
            <a:extLst>
              <a:ext uri="{FF2B5EF4-FFF2-40B4-BE49-F238E27FC236}">
                <a16:creationId xmlns:a16="http://schemas.microsoft.com/office/drawing/2014/main" id="{0FA55B0B-FC7A-4E42-8E5E-974F49DD5D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5664505" y="4471715"/>
            <a:ext cx="698392" cy="523018"/>
          </a:xfrm>
          <a:prstGeom prst="rect">
            <a:avLst/>
          </a:prstGeom>
          <a:noFill/>
          <a:extLst>
            <a:ext uri="{909E8E84-426E-40DD-AFC4-6F175D3DCCD1}">
              <a14:hiddenFill xmlns:a14="http://schemas.microsoft.com/office/drawing/2010/main">
                <a:solidFill>
                  <a:srgbClr val="FFFFFF"/>
                </a:solidFill>
              </a14:hiddenFill>
            </a:ext>
          </a:extLst>
        </p:spPr>
      </p:pic>
      <p:sp>
        <p:nvSpPr>
          <p:cNvPr id="64" name="テキスト ボックス 63">
            <a:extLst>
              <a:ext uri="{FF2B5EF4-FFF2-40B4-BE49-F238E27FC236}">
                <a16:creationId xmlns:a16="http://schemas.microsoft.com/office/drawing/2014/main" id="{A9390C85-AE4D-41C0-B2BF-63202FD3BD14}"/>
              </a:ext>
            </a:extLst>
          </p:cNvPr>
          <p:cNvSpPr txBox="1"/>
          <p:nvPr/>
        </p:nvSpPr>
        <p:spPr>
          <a:xfrm>
            <a:off x="4360247" y="5375319"/>
            <a:ext cx="1614756" cy="302301"/>
          </a:xfrm>
          <a:prstGeom prst="rect">
            <a:avLst/>
          </a:prstGeom>
          <a:noFill/>
        </p:spPr>
        <p:txBody>
          <a:bodyPr wrap="square" lIns="91942" tIns="45971" rIns="91942" bIns="45971">
            <a:spAutoFit/>
          </a:bodyPr>
          <a:lstStyle/>
          <a:p>
            <a:pPr algn="ctr" defTabSz="438815" eaLnBrk="0" fontAlgn="base" hangingPunct="0">
              <a:spcBef>
                <a:spcPct val="0"/>
              </a:spcBef>
              <a:spcAft>
                <a:spcPct val="0"/>
              </a:spcAft>
              <a:buClrTx/>
              <a:defRPr/>
            </a:pPr>
            <a:r>
              <a:rPr kumimoji="1" lang="ja-JP" altLang="en-US" sz="1361" b="1" kern="1200" dirty="0">
                <a:solidFill>
                  <a:prstClr val="black"/>
                </a:solidFill>
                <a:latin typeface="メイリオ" panose="020B0604030504040204" pitchFamily="50" charset="-128"/>
                <a:ea typeface="メイリオ" pitchFamily="50" charset="-128"/>
                <a:cs typeface="メイリオ" pitchFamily="50" charset="-128"/>
              </a:rPr>
              <a:t>自宅や所有不動産</a:t>
            </a:r>
          </a:p>
        </p:txBody>
      </p:sp>
      <p:sp>
        <p:nvSpPr>
          <p:cNvPr id="65" name="テキスト ボックス 64">
            <a:extLst>
              <a:ext uri="{FF2B5EF4-FFF2-40B4-BE49-F238E27FC236}">
                <a16:creationId xmlns:a16="http://schemas.microsoft.com/office/drawing/2014/main" id="{244DE17B-74D1-41D1-A02C-FDA4DA1DB170}"/>
              </a:ext>
            </a:extLst>
          </p:cNvPr>
          <p:cNvSpPr txBox="1"/>
          <p:nvPr/>
        </p:nvSpPr>
        <p:spPr>
          <a:xfrm>
            <a:off x="5444138" y="4907779"/>
            <a:ext cx="1210892" cy="302301"/>
          </a:xfrm>
          <a:prstGeom prst="rect">
            <a:avLst/>
          </a:prstGeom>
          <a:noFill/>
        </p:spPr>
        <p:txBody>
          <a:bodyPr wrap="square" lIns="91942" tIns="45971" rIns="91942" bIns="45971">
            <a:spAutoFit/>
          </a:bodyPr>
          <a:lstStyle/>
          <a:p>
            <a:pPr algn="ctr" defTabSz="438815" eaLnBrk="0" fontAlgn="base" hangingPunct="0">
              <a:spcBef>
                <a:spcPct val="0"/>
              </a:spcBef>
              <a:spcAft>
                <a:spcPct val="0"/>
              </a:spcAft>
              <a:buClrTx/>
              <a:defRPr/>
            </a:pPr>
            <a:r>
              <a:rPr kumimoji="1" lang="ja-JP" altLang="en-US" sz="1361" b="1" kern="1200" dirty="0">
                <a:solidFill>
                  <a:prstClr val="black"/>
                </a:solidFill>
                <a:latin typeface="メイリオ" panose="020B0604030504040204" pitchFamily="50" charset="-128"/>
                <a:ea typeface="メイリオ" pitchFamily="50" charset="-128"/>
                <a:cs typeface="メイリオ" pitchFamily="50" charset="-128"/>
              </a:rPr>
              <a:t>信託財産</a:t>
            </a:r>
          </a:p>
        </p:txBody>
      </p:sp>
      <p:sp>
        <p:nvSpPr>
          <p:cNvPr id="66" name="テキスト ボックス 65">
            <a:extLst>
              <a:ext uri="{FF2B5EF4-FFF2-40B4-BE49-F238E27FC236}">
                <a16:creationId xmlns:a16="http://schemas.microsoft.com/office/drawing/2014/main" id="{04AB150B-C67A-48E8-AB7C-A2F67D91EA34}"/>
              </a:ext>
            </a:extLst>
          </p:cNvPr>
          <p:cNvSpPr txBox="1"/>
          <p:nvPr/>
        </p:nvSpPr>
        <p:spPr>
          <a:xfrm>
            <a:off x="9085422" y="2066713"/>
            <a:ext cx="1523082" cy="646838"/>
          </a:xfrm>
          <a:prstGeom prst="rect">
            <a:avLst/>
          </a:prstGeom>
          <a:noFill/>
        </p:spPr>
        <p:txBody>
          <a:bodyPr wrap="square" lIns="91943" tIns="45971" rIns="91943" bIns="45971">
            <a:spAutoFit/>
          </a:bodyPr>
          <a:lstStyle/>
          <a:p>
            <a:pPr defTabSz="438881" eaLnBrk="0" fontAlgn="base" hangingPunct="0">
              <a:spcBef>
                <a:spcPct val="0"/>
              </a:spcBef>
              <a:spcAft>
                <a:spcPct val="0"/>
              </a:spcAft>
              <a:buClrTx/>
              <a:defRPr/>
            </a:pPr>
            <a:r>
              <a:rPr kumimoji="1" lang="en-US" altLang="ja-JP" sz="12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a:t>
            </a:r>
            <a:r>
              <a:rPr kumimoji="1" lang="ja-JP" altLang="en-US" sz="12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監督は</a:t>
            </a:r>
            <a:r>
              <a:rPr kumimoji="1" lang="ja-JP" altLang="en-US" sz="1200" kern="1200">
                <a:solidFill>
                  <a:prstClr val="black">
                    <a:lumMod val="85000"/>
                    <a:lumOff val="15000"/>
                  </a:prstClr>
                </a:solidFill>
                <a:latin typeface="メイリオ" panose="020B0604030504040204" pitchFamily="50" charset="-128"/>
                <a:ea typeface="メイリオ" pitchFamily="50" charset="-128"/>
                <a:cs typeface="メイリオ" pitchFamily="50" charset="-128"/>
              </a:rPr>
              <a:t>司法書士 </a:t>
            </a:r>
            <a:endParaRPr kumimoji="1" lang="en-US" altLang="ja-JP" sz="1200" kern="120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a:p>
            <a:pPr defTabSz="438881" eaLnBrk="0" fontAlgn="base" hangingPunct="0">
              <a:spcBef>
                <a:spcPct val="0"/>
              </a:spcBef>
              <a:spcAft>
                <a:spcPct val="0"/>
              </a:spcAft>
              <a:buClrTx/>
              <a:defRPr/>
            </a:pPr>
            <a:r>
              <a:rPr kumimoji="1" lang="ja-JP" altLang="en-US" sz="1200" kern="1200">
                <a:solidFill>
                  <a:prstClr val="black">
                    <a:lumMod val="85000"/>
                    <a:lumOff val="15000"/>
                  </a:prstClr>
                </a:solidFill>
                <a:latin typeface="メイリオ" panose="020B0604030504040204" pitchFamily="50" charset="-128"/>
                <a:ea typeface="メイリオ" pitchFamily="50" charset="-128"/>
                <a:cs typeface="メイリオ" pitchFamily="50" charset="-128"/>
              </a:rPr>
              <a:t>　など専門家また</a:t>
            </a:r>
            <a:endParaRPr kumimoji="1" lang="en-US" altLang="ja-JP" sz="1200" kern="120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a:p>
            <a:pPr defTabSz="438881" eaLnBrk="0" fontAlgn="base" hangingPunct="0">
              <a:spcBef>
                <a:spcPct val="0"/>
              </a:spcBef>
              <a:spcAft>
                <a:spcPct val="0"/>
              </a:spcAft>
              <a:buClrTx/>
              <a:defRPr/>
            </a:pPr>
            <a:r>
              <a:rPr kumimoji="1" lang="ja-JP" altLang="en-US" sz="1200" kern="1200">
                <a:solidFill>
                  <a:prstClr val="black">
                    <a:lumMod val="85000"/>
                    <a:lumOff val="15000"/>
                  </a:prstClr>
                </a:solidFill>
                <a:latin typeface="メイリオ" panose="020B0604030504040204" pitchFamily="50" charset="-128"/>
                <a:ea typeface="メイリオ" pitchFamily="50" charset="-128"/>
                <a:cs typeface="メイリオ" pitchFamily="50" charset="-128"/>
              </a:rPr>
              <a:t>　は</a:t>
            </a:r>
            <a:r>
              <a:rPr kumimoji="1" lang="ja-JP" altLang="en-US" sz="12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家族でも可能</a:t>
            </a:r>
            <a:endParaRPr kumimoji="1" lang="en-US" altLang="ja-JP" sz="12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sp>
        <p:nvSpPr>
          <p:cNvPr id="71" name="テキスト ボックス 70">
            <a:extLst>
              <a:ext uri="{FF2B5EF4-FFF2-40B4-BE49-F238E27FC236}">
                <a16:creationId xmlns:a16="http://schemas.microsoft.com/office/drawing/2014/main" id="{A81F3CBF-6BE1-4EA7-984A-DC55416569DF}"/>
              </a:ext>
            </a:extLst>
          </p:cNvPr>
          <p:cNvSpPr txBox="1"/>
          <p:nvPr/>
        </p:nvSpPr>
        <p:spPr>
          <a:xfrm>
            <a:off x="539849" y="3528049"/>
            <a:ext cx="2310027" cy="462172"/>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200" b="1" kern="1200" dirty="0">
                <a:solidFill>
                  <a:srgbClr val="4472C4"/>
                </a:solidFill>
                <a:latin typeface="メイリオ" panose="020B0604030504040204" pitchFamily="50" charset="-128"/>
                <a:ea typeface="メイリオ" pitchFamily="50" charset="-128"/>
                <a:cs typeface="メイリオ" pitchFamily="50" charset="-128"/>
              </a:rPr>
              <a:t>財産の所有者、</a:t>
            </a:r>
            <a:endParaRPr kumimoji="1" lang="en-US" altLang="ja-JP" sz="1200" b="1" kern="1200" dirty="0">
              <a:solidFill>
                <a:srgbClr val="4472C4"/>
              </a:solidFill>
              <a:latin typeface="メイリオ" panose="020B0604030504040204" pitchFamily="50" charset="-128"/>
              <a:ea typeface="メイリオ" pitchFamily="50" charset="-128"/>
              <a:cs typeface="メイリオ" pitchFamily="50" charset="-128"/>
            </a:endParaRPr>
          </a:p>
          <a:p>
            <a:pPr algn="ctr" defTabSz="438881" eaLnBrk="0" fontAlgn="base" hangingPunct="0">
              <a:spcBef>
                <a:spcPct val="0"/>
              </a:spcBef>
              <a:spcAft>
                <a:spcPct val="0"/>
              </a:spcAft>
              <a:buClrTx/>
              <a:defRPr/>
            </a:pPr>
            <a:r>
              <a:rPr kumimoji="1" lang="ja-JP" altLang="en-US" sz="1200" b="1" kern="1200" dirty="0">
                <a:solidFill>
                  <a:srgbClr val="4472C4"/>
                </a:solidFill>
                <a:latin typeface="メイリオ" panose="020B0604030504040204" pitchFamily="50" charset="-128"/>
                <a:ea typeface="メイリオ" pitchFamily="50" charset="-128"/>
                <a:cs typeface="メイリオ" pitchFamily="50" charset="-128"/>
              </a:rPr>
              <a:t>財産を預ける人</a:t>
            </a:r>
            <a:endParaRPr kumimoji="1" lang="en-US" altLang="ja-JP" sz="1200" b="1" kern="1200" dirty="0">
              <a:solidFill>
                <a:srgbClr val="4472C4"/>
              </a:solidFill>
              <a:latin typeface="メイリオ" panose="020B0604030504040204" pitchFamily="50" charset="-128"/>
              <a:ea typeface="メイリオ" pitchFamily="50" charset="-128"/>
              <a:cs typeface="メイリオ" pitchFamily="50" charset="-128"/>
            </a:endParaRPr>
          </a:p>
        </p:txBody>
      </p:sp>
      <p:sp>
        <p:nvSpPr>
          <p:cNvPr id="105" name="矢印: 下 104">
            <a:extLst>
              <a:ext uri="{FF2B5EF4-FFF2-40B4-BE49-F238E27FC236}">
                <a16:creationId xmlns:a16="http://schemas.microsoft.com/office/drawing/2014/main" id="{09B115AD-1C2A-46BB-97ED-6E27E2987DCB}"/>
              </a:ext>
            </a:extLst>
          </p:cNvPr>
          <p:cNvSpPr/>
          <p:nvPr/>
        </p:nvSpPr>
        <p:spPr>
          <a:xfrm flipH="1">
            <a:off x="4316845" y="3924311"/>
            <a:ext cx="1684749" cy="596938"/>
          </a:xfrm>
          <a:prstGeom prst="downArrow">
            <a:avLst>
              <a:gd name="adj1" fmla="val 60172"/>
              <a:gd name="adj2" fmla="val 5000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a:solidFill>
                <a:prstClr val="white"/>
              </a:solidFill>
              <a:latin typeface="Segoe UI"/>
              <a:ea typeface="メイリオ"/>
            </a:endParaRPr>
          </a:p>
        </p:txBody>
      </p:sp>
      <p:sp>
        <p:nvSpPr>
          <p:cNvPr id="106" name="テキスト ボックス 105">
            <a:extLst>
              <a:ext uri="{FF2B5EF4-FFF2-40B4-BE49-F238E27FC236}">
                <a16:creationId xmlns:a16="http://schemas.microsoft.com/office/drawing/2014/main" id="{2F095DC4-E350-49F2-A8FF-09B42A56CBFE}"/>
              </a:ext>
            </a:extLst>
          </p:cNvPr>
          <p:cNvSpPr txBox="1"/>
          <p:nvPr/>
        </p:nvSpPr>
        <p:spPr>
          <a:xfrm>
            <a:off x="3998805" y="3528049"/>
            <a:ext cx="2310027" cy="462172"/>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200" b="1" kern="1200" dirty="0">
                <a:solidFill>
                  <a:srgbClr val="FF9900"/>
                </a:solidFill>
                <a:latin typeface="メイリオ" panose="020B0604030504040204" pitchFamily="50" charset="-128"/>
                <a:ea typeface="メイリオ" pitchFamily="50" charset="-128"/>
                <a:cs typeface="メイリオ" pitchFamily="50" charset="-128"/>
              </a:rPr>
              <a:t>財産を預かり、</a:t>
            </a:r>
            <a:endParaRPr kumimoji="1" lang="en-US" altLang="ja-JP" sz="1200" b="1" kern="1200" dirty="0">
              <a:solidFill>
                <a:srgbClr val="FF9900"/>
              </a:solidFill>
              <a:latin typeface="メイリオ" panose="020B0604030504040204" pitchFamily="50" charset="-128"/>
              <a:ea typeface="メイリオ" pitchFamily="50" charset="-128"/>
              <a:cs typeface="メイリオ" pitchFamily="50" charset="-128"/>
            </a:endParaRPr>
          </a:p>
          <a:p>
            <a:pPr algn="ctr" defTabSz="438881" eaLnBrk="0" fontAlgn="base" hangingPunct="0">
              <a:spcBef>
                <a:spcPct val="0"/>
              </a:spcBef>
              <a:spcAft>
                <a:spcPct val="0"/>
              </a:spcAft>
              <a:buClrTx/>
              <a:defRPr/>
            </a:pPr>
            <a:r>
              <a:rPr kumimoji="1" lang="ja-JP" altLang="en-US" sz="1200" b="1" kern="1200" dirty="0">
                <a:solidFill>
                  <a:srgbClr val="FF9900"/>
                </a:solidFill>
                <a:latin typeface="メイリオ" panose="020B0604030504040204" pitchFamily="50" charset="-128"/>
                <a:ea typeface="メイリオ" pitchFamily="50" charset="-128"/>
                <a:cs typeface="メイリオ" pitchFamily="50" charset="-128"/>
              </a:rPr>
              <a:t>管理・運用・処分する人</a:t>
            </a:r>
            <a:endParaRPr kumimoji="1" lang="en-US" altLang="ja-JP" sz="1200" b="1" kern="1200" dirty="0">
              <a:solidFill>
                <a:srgbClr val="FF9900"/>
              </a:solidFill>
              <a:latin typeface="メイリオ" panose="020B0604030504040204" pitchFamily="50" charset="-128"/>
              <a:ea typeface="メイリオ" pitchFamily="50" charset="-128"/>
              <a:cs typeface="メイリオ" pitchFamily="50" charset="-128"/>
            </a:endParaRPr>
          </a:p>
        </p:txBody>
      </p:sp>
      <p:sp>
        <p:nvSpPr>
          <p:cNvPr id="111" name="テキスト ボックス 110">
            <a:extLst>
              <a:ext uri="{FF2B5EF4-FFF2-40B4-BE49-F238E27FC236}">
                <a16:creationId xmlns:a16="http://schemas.microsoft.com/office/drawing/2014/main" id="{88F8B02C-6411-457C-8728-B44FC2AC983F}"/>
              </a:ext>
            </a:extLst>
          </p:cNvPr>
          <p:cNvSpPr txBox="1"/>
          <p:nvPr/>
        </p:nvSpPr>
        <p:spPr>
          <a:xfrm>
            <a:off x="7371690" y="3528049"/>
            <a:ext cx="2717806" cy="462172"/>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200" b="1" kern="1200" dirty="0">
                <a:solidFill>
                  <a:srgbClr val="C55A11"/>
                </a:solidFill>
                <a:latin typeface="メイリオ" panose="020B0604030504040204" pitchFamily="50" charset="-128"/>
                <a:ea typeface="メイリオ" pitchFamily="50" charset="-128"/>
                <a:cs typeface="メイリオ" pitchFamily="50" charset="-128"/>
              </a:rPr>
              <a:t>財産の運用・</a:t>
            </a:r>
            <a:r>
              <a:rPr kumimoji="1" lang="ja-JP" altLang="en-US" sz="1200" b="1" kern="1200">
                <a:solidFill>
                  <a:srgbClr val="C55A11"/>
                </a:solidFill>
                <a:latin typeface="メイリオ" panose="020B0604030504040204" pitchFamily="50" charset="-128"/>
                <a:ea typeface="メイリオ" pitchFamily="50" charset="-128"/>
                <a:cs typeface="メイリオ" pitchFamily="50" charset="-128"/>
              </a:rPr>
              <a:t>処分で利益を得る</a:t>
            </a:r>
            <a:endParaRPr kumimoji="1" lang="en-US" altLang="ja-JP" sz="1200" b="1" kern="1200">
              <a:solidFill>
                <a:srgbClr val="C55A11"/>
              </a:solidFill>
              <a:latin typeface="メイリオ" panose="020B0604030504040204" pitchFamily="50" charset="-128"/>
              <a:ea typeface="メイリオ" pitchFamily="50" charset="-128"/>
              <a:cs typeface="メイリオ" pitchFamily="50" charset="-128"/>
            </a:endParaRPr>
          </a:p>
          <a:p>
            <a:pPr algn="ctr" defTabSz="438881" eaLnBrk="0" fontAlgn="base" hangingPunct="0">
              <a:spcBef>
                <a:spcPct val="0"/>
              </a:spcBef>
              <a:spcAft>
                <a:spcPct val="0"/>
              </a:spcAft>
              <a:buClrTx/>
              <a:defRPr/>
            </a:pPr>
            <a:r>
              <a:rPr kumimoji="1" lang="ja-JP" altLang="en-US" sz="1200" b="1" kern="1200">
                <a:solidFill>
                  <a:srgbClr val="C55A11"/>
                </a:solidFill>
                <a:latin typeface="メイリオ" panose="020B0604030504040204" pitchFamily="50" charset="-128"/>
                <a:ea typeface="メイリオ" pitchFamily="50" charset="-128"/>
                <a:cs typeface="メイリオ" pitchFamily="50" charset="-128"/>
              </a:rPr>
              <a:t>権利</a:t>
            </a:r>
            <a:r>
              <a:rPr kumimoji="1" lang="ja-JP" altLang="en-US" sz="1200" b="1" kern="1200" dirty="0">
                <a:solidFill>
                  <a:srgbClr val="C55A11"/>
                </a:solidFill>
                <a:latin typeface="メイリオ" panose="020B0604030504040204" pitchFamily="50" charset="-128"/>
                <a:ea typeface="メイリオ" pitchFamily="50" charset="-128"/>
                <a:cs typeface="メイリオ" pitchFamily="50" charset="-128"/>
              </a:rPr>
              <a:t>（</a:t>
            </a:r>
            <a:r>
              <a:rPr kumimoji="1" lang="ja-JP" altLang="en-US" sz="1200" b="1" kern="1200">
                <a:solidFill>
                  <a:srgbClr val="C55A11"/>
                </a:solidFill>
                <a:latin typeface="メイリオ" panose="020B0604030504040204" pitchFamily="50" charset="-128"/>
                <a:ea typeface="メイリオ" pitchFamily="50" charset="-128"/>
                <a:cs typeface="メイリオ" pitchFamily="50" charset="-128"/>
              </a:rPr>
              <a:t>受益権）を</a:t>
            </a:r>
            <a:r>
              <a:rPr kumimoji="1" lang="ja-JP" altLang="en-US" sz="1200" b="1" kern="1200" dirty="0">
                <a:solidFill>
                  <a:srgbClr val="C55A11"/>
                </a:solidFill>
                <a:latin typeface="メイリオ" panose="020B0604030504040204" pitchFamily="50" charset="-128"/>
                <a:ea typeface="メイリオ" pitchFamily="50" charset="-128"/>
                <a:cs typeface="メイリオ" pitchFamily="50" charset="-128"/>
              </a:rPr>
              <a:t>有する人</a:t>
            </a:r>
            <a:endParaRPr kumimoji="1" lang="en-US" altLang="ja-JP" sz="1200" b="1" kern="1200" dirty="0">
              <a:solidFill>
                <a:srgbClr val="C55A11"/>
              </a:solidFill>
              <a:latin typeface="メイリオ" panose="020B0604030504040204" pitchFamily="50" charset="-128"/>
              <a:ea typeface="メイリオ" pitchFamily="50" charset="-128"/>
              <a:cs typeface="メイリオ" pitchFamily="50" charset="-128"/>
            </a:endParaRPr>
          </a:p>
        </p:txBody>
      </p:sp>
      <p:sp>
        <p:nvSpPr>
          <p:cNvPr id="112" name="テキスト ボックス 111">
            <a:extLst>
              <a:ext uri="{FF2B5EF4-FFF2-40B4-BE49-F238E27FC236}">
                <a16:creationId xmlns:a16="http://schemas.microsoft.com/office/drawing/2014/main" id="{736FFE1B-F2FF-4EA0-8EE0-6B95104000FF}"/>
              </a:ext>
            </a:extLst>
          </p:cNvPr>
          <p:cNvSpPr txBox="1"/>
          <p:nvPr/>
        </p:nvSpPr>
        <p:spPr bwMode="auto">
          <a:xfrm>
            <a:off x="2609049" y="3053614"/>
            <a:ext cx="1610019" cy="375994"/>
          </a:xfrm>
          <a:prstGeom prst="rect">
            <a:avLst/>
          </a:prstGeom>
          <a:noFill/>
        </p:spPr>
        <p:txBody>
          <a:bodyPr wrap="square" lIns="91943" tIns="45971" rIns="91943" bIns="45971" anchor="ctr">
            <a:spAutoFit/>
          </a:bodyPr>
          <a:lstStyle/>
          <a:p>
            <a:pPr algn="ctr" defTabSz="438881" eaLnBrk="0" fontAlgn="base" hangingPunct="0">
              <a:lnSpc>
                <a:spcPct val="120000"/>
              </a:lnSpc>
              <a:spcBef>
                <a:spcPct val="0"/>
              </a:spcBef>
              <a:spcAft>
                <a:spcPct val="0"/>
              </a:spcAft>
              <a:buClrTx/>
              <a:defRPr/>
            </a:pPr>
            <a:r>
              <a:rPr kumimoji="1" lang="ja-JP" altLang="en-US" sz="1600" b="1" kern="1200" dirty="0">
                <a:solidFill>
                  <a:srgbClr val="699824"/>
                </a:solidFill>
                <a:latin typeface="メイリオ" panose="020B0604030504040204" pitchFamily="50" charset="-128"/>
                <a:ea typeface="メイリオ" pitchFamily="50" charset="-128"/>
                <a:cs typeface="メイリオ" pitchFamily="50" charset="-128"/>
              </a:rPr>
              <a:t>遺言・信託契約</a:t>
            </a:r>
          </a:p>
        </p:txBody>
      </p:sp>
      <p:cxnSp>
        <p:nvCxnSpPr>
          <p:cNvPr id="113" name="直線矢印コネクタ 112">
            <a:extLst>
              <a:ext uri="{FF2B5EF4-FFF2-40B4-BE49-F238E27FC236}">
                <a16:creationId xmlns:a16="http://schemas.microsoft.com/office/drawing/2014/main" id="{09A043FC-74D1-4AEC-970C-D6D4655A85D8}"/>
              </a:ext>
            </a:extLst>
          </p:cNvPr>
          <p:cNvCxnSpPr>
            <a:cxnSpLocks/>
          </p:cNvCxnSpPr>
          <p:nvPr/>
        </p:nvCxnSpPr>
        <p:spPr bwMode="gray">
          <a:xfrm>
            <a:off x="2609049" y="2959644"/>
            <a:ext cx="1540320" cy="0"/>
          </a:xfrm>
          <a:prstGeom prst="straightConnector1">
            <a:avLst/>
          </a:prstGeom>
          <a:ln w="762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4" name="テキスト ボックス 113">
            <a:extLst>
              <a:ext uri="{FF2B5EF4-FFF2-40B4-BE49-F238E27FC236}">
                <a16:creationId xmlns:a16="http://schemas.microsoft.com/office/drawing/2014/main" id="{4291B36E-0819-47A3-A75D-7BDABD66C227}"/>
              </a:ext>
            </a:extLst>
          </p:cNvPr>
          <p:cNvSpPr txBox="1"/>
          <p:nvPr/>
        </p:nvSpPr>
        <p:spPr bwMode="auto">
          <a:xfrm>
            <a:off x="5987078" y="2498735"/>
            <a:ext cx="1750020" cy="375994"/>
          </a:xfrm>
          <a:prstGeom prst="rect">
            <a:avLst/>
          </a:prstGeom>
          <a:noFill/>
        </p:spPr>
        <p:txBody>
          <a:bodyPr wrap="square" lIns="91943" tIns="45971" rIns="91943" bIns="45971" anchor="ctr">
            <a:spAutoFit/>
          </a:bodyPr>
          <a:lstStyle/>
          <a:p>
            <a:pPr algn="ctr" defTabSz="438881" eaLnBrk="0" fontAlgn="base" hangingPunct="0">
              <a:lnSpc>
                <a:spcPct val="120000"/>
              </a:lnSpc>
              <a:spcBef>
                <a:spcPct val="0"/>
              </a:spcBef>
              <a:spcAft>
                <a:spcPct val="0"/>
              </a:spcAft>
              <a:buClrTx/>
              <a:defRPr/>
            </a:pPr>
            <a:r>
              <a:rPr kumimoji="1" lang="ja-JP" altLang="en-US" sz="1600" b="1" kern="1200" dirty="0">
                <a:solidFill>
                  <a:srgbClr val="699824"/>
                </a:solidFill>
                <a:latin typeface="メイリオ" panose="020B0604030504040204" pitchFamily="50" charset="-128"/>
                <a:ea typeface="メイリオ" pitchFamily="50" charset="-128"/>
                <a:cs typeface="メイリオ" pitchFamily="50" charset="-128"/>
              </a:rPr>
              <a:t>監視・監督権</a:t>
            </a:r>
          </a:p>
        </p:txBody>
      </p:sp>
      <p:cxnSp>
        <p:nvCxnSpPr>
          <p:cNvPr id="115" name="直線矢印コネクタ 114">
            <a:extLst>
              <a:ext uri="{FF2B5EF4-FFF2-40B4-BE49-F238E27FC236}">
                <a16:creationId xmlns:a16="http://schemas.microsoft.com/office/drawing/2014/main" id="{F53C3F0F-A607-4726-9997-7920C4A6C59D}"/>
              </a:ext>
            </a:extLst>
          </p:cNvPr>
          <p:cNvCxnSpPr>
            <a:cxnSpLocks/>
          </p:cNvCxnSpPr>
          <p:nvPr/>
        </p:nvCxnSpPr>
        <p:spPr bwMode="gray">
          <a:xfrm>
            <a:off x="6146800" y="2916085"/>
            <a:ext cx="1584000" cy="0"/>
          </a:xfrm>
          <a:prstGeom prst="straightConnector1">
            <a:avLst/>
          </a:prstGeom>
          <a:ln w="76200">
            <a:solidFill>
              <a:schemeClr val="accent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16" name="テキスト ボックス 115">
            <a:extLst>
              <a:ext uri="{FF2B5EF4-FFF2-40B4-BE49-F238E27FC236}">
                <a16:creationId xmlns:a16="http://schemas.microsoft.com/office/drawing/2014/main" id="{D1018248-967B-4A29-953C-63CE355D4C23}"/>
              </a:ext>
            </a:extLst>
          </p:cNvPr>
          <p:cNvSpPr txBox="1"/>
          <p:nvPr/>
        </p:nvSpPr>
        <p:spPr bwMode="auto">
          <a:xfrm>
            <a:off x="5986022" y="3217750"/>
            <a:ext cx="1750020" cy="375994"/>
          </a:xfrm>
          <a:prstGeom prst="rect">
            <a:avLst/>
          </a:prstGeom>
          <a:noFill/>
        </p:spPr>
        <p:txBody>
          <a:bodyPr wrap="square" lIns="91943" tIns="45971" rIns="91943" bIns="45971" anchor="ctr">
            <a:spAutoFit/>
          </a:bodyPr>
          <a:lstStyle/>
          <a:p>
            <a:pPr algn="ctr" defTabSz="438881" eaLnBrk="0" fontAlgn="base" hangingPunct="0">
              <a:lnSpc>
                <a:spcPct val="120000"/>
              </a:lnSpc>
              <a:spcBef>
                <a:spcPct val="0"/>
              </a:spcBef>
              <a:spcAft>
                <a:spcPct val="0"/>
              </a:spcAft>
              <a:buClrTx/>
              <a:defRPr/>
            </a:pPr>
            <a:r>
              <a:rPr kumimoji="1" lang="ja-JP" altLang="en-US" sz="1600" b="1" kern="1200" dirty="0">
                <a:solidFill>
                  <a:srgbClr val="699824"/>
                </a:solidFill>
                <a:latin typeface="メイリオ" panose="020B0604030504040204" pitchFamily="50" charset="-128"/>
                <a:ea typeface="メイリオ" pitchFamily="50" charset="-128"/>
                <a:cs typeface="メイリオ" pitchFamily="50" charset="-128"/>
              </a:rPr>
              <a:t>受益権</a:t>
            </a:r>
          </a:p>
        </p:txBody>
      </p:sp>
      <p:cxnSp>
        <p:nvCxnSpPr>
          <p:cNvPr id="117" name="直線矢印コネクタ 116">
            <a:extLst>
              <a:ext uri="{FF2B5EF4-FFF2-40B4-BE49-F238E27FC236}">
                <a16:creationId xmlns:a16="http://schemas.microsoft.com/office/drawing/2014/main" id="{1109679D-C806-4ACD-9829-942A94BD63A0}"/>
              </a:ext>
            </a:extLst>
          </p:cNvPr>
          <p:cNvCxnSpPr>
            <a:cxnSpLocks/>
          </p:cNvCxnSpPr>
          <p:nvPr/>
        </p:nvCxnSpPr>
        <p:spPr bwMode="gray">
          <a:xfrm>
            <a:off x="6146800" y="3168142"/>
            <a:ext cx="1584000" cy="0"/>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8" name="円弧 117">
            <a:extLst>
              <a:ext uri="{FF2B5EF4-FFF2-40B4-BE49-F238E27FC236}">
                <a16:creationId xmlns:a16="http://schemas.microsoft.com/office/drawing/2014/main" id="{6D06823B-C02D-4A1C-AFDC-53BCBF95A181}"/>
              </a:ext>
            </a:extLst>
          </p:cNvPr>
          <p:cNvSpPr/>
          <p:nvPr/>
        </p:nvSpPr>
        <p:spPr>
          <a:xfrm flipH="1" flipV="1">
            <a:off x="1693400" y="2766786"/>
            <a:ext cx="5076553" cy="2217438"/>
          </a:xfrm>
          <a:prstGeom prst="arc">
            <a:avLst>
              <a:gd name="adj1" fmla="val 15771778"/>
              <a:gd name="adj2" fmla="val 21564159"/>
            </a:avLst>
          </a:prstGeom>
          <a:ln w="76200">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888980" eaLnBrk="0" fontAlgn="base" hangingPunct="0">
              <a:spcBef>
                <a:spcPct val="0"/>
              </a:spcBef>
              <a:spcAft>
                <a:spcPct val="0"/>
              </a:spcAft>
              <a:buClrTx/>
            </a:pPr>
            <a:endParaRPr kumimoji="1" lang="ja-JP" altLang="en-US" sz="1750" kern="1200">
              <a:solidFill>
                <a:prstClr val="black"/>
              </a:solidFill>
              <a:latin typeface="Segoe UI"/>
              <a:ea typeface="メイリオ"/>
            </a:endParaRPr>
          </a:p>
        </p:txBody>
      </p:sp>
      <p:sp>
        <p:nvSpPr>
          <p:cNvPr id="119" name="テキスト ボックス 118">
            <a:extLst>
              <a:ext uri="{FF2B5EF4-FFF2-40B4-BE49-F238E27FC236}">
                <a16:creationId xmlns:a16="http://schemas.microsoft.com/office/drawing/2014/main" id="{633A33F8-FF8E-40F6-B2D3-F160AA1C7B6E}"/>
              </a:ext>
            </a:extLst>
          </p:cNvPr>
          <p:cNvSpPr txBox="1"/>
          <p:nvPr/>
        </p:nvSpPr>
        <p:spPr bwMode="auto">
          <a:xfrm>
            <a:off x="1322651" y="4674355"/>
            <a:ext cx="1610019" cy="380163"/>
          </a:xfrm>
          <a:prstGeom prst="rect">
            <a:avLst/>
          </a:prstGeom>
          <a:noFill/>
        </p:spPr>
        <p:txBody>
          <a:bodyPr wrap="square" lIns="91943" tIns="45971" rIns="91943" bIns="45971" anchor="ctr">
            <a:spAutoFit/>
          </a:bodyPr>
          <a:lstStyle/>
          <a:p>
            <a:pPr algn="ctr" defTabSz="438881" eaLnBrk="0" fontAlgn="base" hangingPunct="0">
              <a:lnSpc>
                <a:spcPct val="120000"/>
              </a:lnSpc>
              <a:spcBef>
                <a:spcPct val="0"/>
              </a:spcBef>
              <a:spcAft>
                <a:spcPct val="0"/>
              </a:spcAft>
              <a:buClrTx/>
              <a:defRPr/>
            </a:pPr>
            <a:r>
              <a:rPr kumimoji="1" lang="ja-JP" altLang="en-US" sz="1600" b="1" kern="1200" dirty="0">
                <a:solidFill>
                  <a:srgbClr val="699824"/>
                </a:solidFill>
                <a:latin typeface="メイリオ" panose="020B0604030504040204" pitchFamily="50" charset="-128"/>
                <a:ea typeface="メイリオ" pitchFamily="50" charset="-128"/>
                <a:cs typeface="メイリオ" pitchFamily="50" charset="-128"/>
              </a:rPr>
              <a:t>移転</a:t>
            </a:r>
          </a:p>
        </p:txBody>
      </p:sp>
      <p:sp>
        <p:nvSpPr>
          <p:cNvPr id="120" name="テキスト ボックス 119">
            <a:extLst>
              <a:ext uri="{FF2B5EF4-FFF2-40B4-BE49-F238E27FC236}">
                <a16:creationId xmlns:a16="http://schemas.microsoft.com/office/drawing/2014/main" id="{FFD61A31-8815-46FB-948F-E7B893B36E42}"/>
              </a:ext>
            </a:extLst>
          </p:cNvPr>
          <p:cNvSpPr txBox="1"/>
          <p:nvPr/>
        </p:nvSpPr>
        <p:spPr>
          <a:xfrm>
            <a:off x="4468401" y="4021691"/>
            <a:ext cx="1345817" cy="368236"/>
          </a:xfrm>
          <a:prstGeom prst="rect">
            <a:avLst/>
          </a:prstGeom>
          <a:noFill/>
        </p:spPr>
        <p:txBody>
          <a:bodyPr wrap="square" lIns="91943" tIns="45971" rIns="91943" bIns="45971">
            <a:spAutoFit/>
          </a:bodyPr>
          <a:lstStyle/>
          <a:p>
            <a:pPr algn="ctr" defTabSz="438881" eaLnBrk="0" fontAlgn="base" hangingPunct="0">
              <a:lnSpc>
                <a:spcPct val="120000"/>
              </a:lnSpc>
              <a:spcBef>
                <a:spcPct val="0"/>
              </a:spcBef>
              <a:spcAft>
                <a:spcPct val="0"/>
              </a:spcAft>
              <a:buClrTx/>
              <a:defRPr/>
            </a:pPr>
            <a:r>
              <a:rPr kumimoji="1" lang="ja-JP" altLang="en-US" sz="1556" b="1" kern="1200" dirty="0">
                <a:solidFill>
                  <a:prstClr val="white"/>
                </a:solidFill>
                <a:latin typeface="メイリオ" panose="020B0604030504040204" pitchFamily="50" charset="-128"/>
                <a:ea typeface="メイリオ" pitchFamily="50" charset="-128"/>
                <a:cs typeface="メイリオ" pitchFamily="50" charset="-128"/>
              </a:rPr>
              <a:t>管理処分</a:t>
            </a:r>
            <a:endParaRPr kumimoji="1" lang="en-US" altLang="ja-JP" sz="1556" b="1" kern="1200" dirty="0">
              <a:solidFill>
                <a:prstClr val="white"/>
              </a:solidFill>
              <a:latin typeface="メイリオ" panose="020B0604030504040204" pitchFamily="50" charset="-128"/>
              <a:ea typeface="メイリオ" pitchFamily="50" charset="-128"/>
              <a:cs typeface="メイリオ" pitchFamily="50" charset="-128"/>
            </a:endParaRPr>
          </a:p>
        </p:txBody>
      </p:sp>
      <p:sp>
        <p:nvSpPr>
          <p:cNvPr id="121" name="正方形/長方形 120">
            <a:extLst>
              <a:ext uri="{FF2B5EF4-FFF2-40B4-BE49-F238E27FC236}">
                <a16:creationId xmlns:a16="http://schemas.microsoft.com/office/drawing/2014/main" id="{5064434F-BEB8-488A-B52B-302C381EDAAA}"/>
              </a:ext>
            </a:extLst>
          </p:cNvPr>
          <p:cNvSpPr/>
          <p:nvPr/>
        </p:nvSpPr>
        <p:spPr>
          <a:xfrm>
            <a:off x="581025" y="5757149"/>
            <a:ext cx="9678188" cy="1071893"/>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22" name="四角形: 角を丸くする 121">
            <a:extLst>
              <a:ext uri="{FF2B5EF4-FFF2-40B4-BE49-F238E27FC236}">
                <a16:creationId xmlns:a16="http://schemas.microsoft.com/office/drawing/2014/main" id="{A5628DAD-3327-42F9-830A-1AD067393D64}"/>
              </a:ext>
            </a:extLst>
          </p:cNvPr>
          <p:cNvSpPr/>
          <p:nvPr/>
        </p:nvSpPr>
        <p:spPr bwMode="auto">
          <a:xfrm>
            <a:off x="447948" y="5527407"/>
            <a:ext cx="1383983" cy="398610"/>
          </a:xfrm>
          <a:prstGeom prst="roundRect">
            <a:avLst/>
          </a:prstGeom>
          <a:ln/>
        </p:spPr>
        <p:style>
          <a:lnRef idx="3">
            <a:schemeClr val="lt1"/>
          </a:lnRef>
          <a:fillRef idx="1">
            <a:schemeClr val="accent4"/>
          </a:fillRef>
          <a:effectRef idx="1">
            <a:schemeClr val="accent4"/>
          </a:effectRef>
          <a:fontRef idx="minor">
            <a:schemeClr val="lt1"/>
          </a:fontRef>
        </p:style>
        <p:txBody>
          <a:bodyPr tIns="108000" anchor="ctr"/>
          <a:lstStyle/>
          <a:p>
            <a:pPr algn="ctr">
              <a:defRPr/>
            </a:pPr>
            <a:r>
              <a:rPr lang="ja-JP" altLang="en-US" sz="1600" b="1" dirty="0">
                <a:solidFill>
                  <a:srgbClr val="094122"/>
                </a:solidFill>
                <a:latin typeface="メイリオ" panose="020B0604030504040204" pitchFamily="50" charset="-128"/>
                <a:ea typeface="メイリオ" panose="020B0604030504040204" pitchFamily="50" charset="-128"/>
              </a:rPr>
              <a:t>ポイント</a:t>
            </a:r>
          </a:p>
        </p:txBody>
      </p:sp>
      <p:sp>
        <p:nvSpPr>
          <p:cNvPr id="123" name="テキスト ボックス 122">
            <a:extLst>
              <a:ext uri="{FF2B5EF4-FFF2-40B4-BE49-F238E27FC236}">
                <a16:creationId xmlns:a16="http://schemas.microsoft.com/office/drawing/2014/main" id="{1216B07F-3D92-4AD2-B881-C93347B2EF1B}"/>
              </a:ext>
            </a:extLst>
          </p:cNvPr>
          <p:cNvSpPr txBox="1"/>
          <p:nvPr/>
        </p:nvSpPr>
        <p:spPr>
          <a:xfrm>
            <a:off x="903086" y="5992618"/>
            <a:ext cx="8901138" cy="743280"/>
          </a:xfrm>
          <a:prstGeom prst="rect">
            <a:avLst/>
          </a:prstGeom>
          <a:noFill/>
        </p:spPr>
        <p:txBody>
          <a:bodyPr wrap="square" rtlCol="0">
            <a:spAutoFit/>
          </a:bodyPr>
          <a:lstStyle/>
          <a:p>
            <a:pPr defTabSz="888980" eaLnBrk="0" fontAlgn="base" hangingPunct="0">
              <a:lnSpc>
                <a:spcPct val="120000"/>
              </a:lnSpc>
              <a:spcBef>
                <a:spcPct val="0"/>
              </a:spcBef>
              <a:spcAft>
                <a:spcPct val="0"/>
              </a:spcAft>
              <a:buClrTx/>
            </a:pPr>
            <a:r>
              <a:rPr kumimoji="1" lang="ja-JP" altLang="en-US" sz="1800" kern="1200" dirty="0">
                <a:solidFill>
                  <a:prstClr val="black">
                    <a:lumMod val="85000"/>
                    <a:lumOff val="15000"/>
                  </a:prstClr>
                </a:solidFill>
                <a:latin typeface="メイリオ"/>
                <a:ea typeface="メイリオ"/>
                <a:cs typeface="+mn-cs"/>
              </a:rPr>
              <a:t>遺言書や贈与、後見人などと併用して使用することができます。民事信託の設計は非常にむずかしく、組成後のトラブルになるので、必ず専門家に相談してください。</a:t>
            </a:r>
          </a:p>
        </p:txBody>
      </p:sp>
      <p:pic>
        <p:nvPicPr>
          <p:cNvPr id="50" name="図 2">
            <a:extLst>
              <a:ext uri="{FF2B5EF4-FFF2-40B4-BE49-F238E27FC236}">
                <a16:creationId xmlns:a16="http://schemas.microsoft.com/office/drawing/2014/main" id="{8F1A6CAE-F1A5-490B-AF1F-F011A13E90C8}"/>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5650" b="99718" l="8759" r="88686">
                        <a14:foregroundMark x1="63139" y1="11299" x2="32847" y2="15819"/>
                        <a14:foregroundMark x1="68248" y1="11299" x2="81387" y2="20056"/>
                        <a14:foregroundMark x1="70803" y1="12994" x2="82847" y2="30508"/>
                        <a14:foregroundMark x1="70073" y1="7062" x2="65328" y2="5932"/>
                        <a14:foregroundMark x1="45985" y1="73164" x2="32482" y2="83333"/>
                        <a14:foregroundMark x1="53285" y1="77119" x2="66788" y2="82486"/>
                        <a14:foregroundMark x1="52920" y1="82768" x2="49270" y2="93503"/>
                        <a14:foregroundMark x1="54745" y1="75989" x2="73358" y2="84181"/>
                        <a14:foregroundMark x1="68978" y1="80508" x2="82847" y2="93503"/>
                        <a14:foregroundMark x1="73723" y1="89831" x2="82847" y2="98588"/>
                        <a14:foregroundMark x1="45255" y1="92090" x2="38321" y2="99718"/>
                        <a14:foregroundMark x1="32847" y1="95763" x2="66423" y2="94915"/>
                        <a14:foregroundMark x1="40876" y1="74011" x2="40876" y2="74011"/>
                        <a14:foregroundMark x1="42701" y1="72316" x2="42701" y2="72316"/>
                        <a14:foregroundMark x1="39781" y1="72316" x2="39781" y2="72316"/>
                        <a14:foregroundMark x1="58759" y1="72316" x2="58759" y2="72316"/>
                        <a14:foregroundMark x1="43066" y1="71186" x2="43066" y2="71186"/>
                      </a14:backgroundRemoval>
                    </a14:imgEffect>
                  </a14:imgLayer>
                </a14:imgProps>
              </a:ext>
              <a:ext uri="{28A0092B-C50C-407E-A947-70E740481C1C}">
                <a14:useLocalDpi xmlns:a14="http://schemas.microsoft.com/office/drawing/2010/main" val="0"/>
              </a:ext>
            </a:extLst>
          </a:blip>
          <a:srcRect t="-1" b="9267"/>
          <a:stretch/>
        </p:blipFill>
        <p:spPr bwMode="auto">
          <a:xfrm>
            <a:off x="4752002" y="1905689"/>
            <a:ext cx="771342" cy="903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図 13" descr="クリップアート が含まれている画像&#10;&#10;高い精度で生成された説明">
            <a:extLst>
              <a:ext uri="{FF2B5EF4-FFF2-40B4-BE49-F238E27FC236}">
                <a16:creationId xmlns:a16="http://schemas.microsoft.com/office/drawing/2014/main" id="{78C6DC4C-158A-41D1-84AC-AD59E5E17E97}"/>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7751" y2="1948"/>
                        <a14:foregroundMark x1="42584" y1="3247" x2="11962" y2="21429"/>
                        <a14:foregroundMark x1="19139" y1="16234" x2="478" y2="41883"/>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Removal>
                    </a14:imgEffect>
                  </a14:imgLayer>
                </a14:imgProps>
              </a:ext>
              <a:ext uri="{28A0092B-C50C-407E-A947-70E740481C1C}">
                <a14:useLocalDpi xmlns:a14="http://schemas.microsoft.com/office/drawing/2010/main" val="0"/>
              </a:ext>
            </a:extLst>
          </a:blip>
          <a:srcRect/>
          <a:stretch>
            <a:fillRect/>
          </a:stretch>
        </p:blipFill>
        <p:spPr bwMode="auto">
          <a:xfrm>
            <a:off x="1322651" y="1930091"/>
            <a:ext cx="690672" cy="84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図 13" descr="クリップアート が含まれている画像&#10;&#10;高い精度で生成された説明">
            <a:extLst>
              <a:ext uri="{FF2B5EF4-FFF2-40B4-BE49-F238E27FC236}">
                <a16:creationId xmlns:a16="http://schemas.microsoft.com/office/drawing/2014/main" id="{79AF67E1-BC64-45B1-9B79-51E0757222CE}"/>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7751" y2="1948"/>
                        <a14:foregroundMark x1="42584" y1="3247" x2="11962" y2="21429"/>
                        <a14:foregroundMark x1="19139" y1="16234" x2="478" y2="41883"/>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Removal>
                    </a14:imgEffect>
                  </a14:imgLayer>
                </a14:imgProps>
              </a:ext>
              <a:ext uri="{28A0092B-C50C-407E-A947-70E740481C1C}">
                <a14:useLocalDpi xmlns:a14="http://schemas.microsoft.com/office/drawing/2010/main" val="0"/>
              </a:ext>
            </a:extLst>
          </a:blip>
          <a:srcRect/>
          <a:stretch>
            <a:fillRect/>
          </a:stretch>
        </p:blipFill>
        <p:spPr bwMode="auto">
          <a:xfrm>
            <a:off x="8394750" y="1930091"/>
            <a:ext cx="690672" cy="84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 name="グループ化 37">
            <a:extLst>
              <a:ext uri="{FF2B5EF4-FFF2-40B4-BE49-F238E27FC236}">
                <a16:creationId xmlns:a16="http://schemas.microsoft.com/office/drawing/2014/main" id="{7F715911-F5A8-4845-B7E5-DC65CBB7BA88}"/>
              </a:ext>
            </a:extLst>
          </p:cNvPr>
          <p:cNvGrpSpPr/>
          <p:nvPr/>
        </p:nvGrpSpPr>
        <p:grpSpPr bwMode="gray">
          <a:xfrm>
            <a:off x="855236" y="2741715"/>
            <a:ext cx="1641760" cy="774000"/>
            <a:chOff x="8523843" y="2636697"/>
            <a:chExt cx="1008000" cy="628881"/>
          </a:xfrm>
        </p:grpSpPr>
        <p:sp>
          <p:nvSpPr>
            <p:cNvPr id="39" name="角丸四角形 76">
              <a:extLst>
                <a:ext uri="{FF2B5EF4-FFF2-40B4-BE49-F238E27FC236}">
                  <a16:creationId xmlns:a16="http://schemas.microsoft.com/office/drawing/2014/main" id="{4630FF19-EC03-4E86-A5A2-DE5BAC5AB97F}"/>
                </a:ext>
              </a:extLst>
            </p:cNvPr>
            <p:cNvSpPr/>
            <p:nvPr/>
          </p:nvSpPr>
          <p:spPr bwMode="gray">
            <a:xfrm>
              <a:off x="8523843" y="2710315"/>
              <a:ext cx="1008000" cy="518888"/>
            </a:xfrm>
            <a:prstGeom prst="roundRect">
              <a:avLst>
                <a:gd name="adj" fmla="val 8068"/>
              </a:avLst>
            </a:prstGeom>
            <a:solidFill>
              <a:schemeClr val="bg1"/>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latin typeface="メイリオ" panose="020B0604030504040204" pitchFamily="50" charset="-128"/>
                <a:ea typeface="メイリオ" panose="020B0604030504040204" pitchFamily="50" charset="-128"/>
              </a:endParaRPr>
            </a:p>
          </p:txBody>
        </p:sp>
        <p:sp>
          <p:nvSpPr>
            <p:cNvPr id="40" name="テキスト ボックス 39">
              <a:extLst>
                <a:ext uri="{FF2B5EF4-FFF2-40B4-BE49-F238E27FC236}">
                  <a16:creationId xmlns:a16="http://schemas.microsoft.com/office/drawing/2014/main" id="{1F9B31E5-B802-4A8F-9D9A-A4D27885B250}"/>
                </a:ext>
              </a:extLst>
            </p:cNvPr>
            <p:cNvSpPr txBox="1"/>
            <p:nvPr/>
          </p:nvSpPr>
          <p:spPr bwMode="gray">
            <a:xfrm>
              <a:off x="8577843" y="2914414"/>
              <a:ext cx="900000" cy="351164"/>
            </a:xfrm>
            <a:prstGeom prst="rect">
              <a:avLst/>
            </a:prstGeom>
            <a:noFill/>
          </p:spPr>
          <p:txBody>
            <a:bodyPr wrap="square" tIns="107977" rtlCol="0" anchor="ctr">
              <a:spAutoFit/>
            </a:bodyPr>
            <a:lstStyle/>
            <a:p>
              <a:pPr algn="ctr"/>
              <a:r>
                <a:rPr lang="ja-JP" altLang="en-US" sz="1800" b="1">
                  <a:solidFill>
                    <a:schemeClr val="tx1">
                      <a:lumMod val="85000"/>
                      <a:lumOff val="15000"/>
                    </a:schemeClr>
                  </a:solidFill>
                  <a:latin typeface="メイリオ" panose="020B0604030504040204" pitchFamily="50" charset="-128"/>
                  <a:ea typeface="メイリオ" panose="020B0604030504040204" pitchFamily="50" charset="-128"/>
                </a:rPr>
                <a:t>父</a:t>
              </a:r>
              <a:endParaRPr lang="ja-JP" altLang="en-US" sz="1800" b="1" dirty="0">
                <a:solidFill>
                  <a:schemeClr val="tx1">
                    <a:lumMod val="85000"/>
                    <a:lumOff val="15000"/>
                  </a:schemeClr>
                </a:solidFill>
                <a:latin typeface="メイリオ" panose="020B0604030504040204" pitchFamily="50" charset="-128"/>
                <a:ea typeface="メイリオ" panose="020B0604030504040204" pitchFamily="50" charset="-128"/>
              </a:endParaRPr>
            </a:p>
          </p:txBody>
        </p:sp>
        <p:sp>
          <p:nvSpPr>
            <p:cNvPr id="41" name="四角形: 上の 2 つの角を丸める 40">
              <a:extLst>
                <a:ext uri="{FF2B5EF4-FFF2-40B4-BE49-F238E27FC236}">
                  <a16:creationId xmlns:a16="http://schemas.microsoft.com/office/drawing/2014/main" id="{77AFC522-BB5E-411D-9CD3-B19E826C3BA7}"/>
                </a:ext>
              </a:extLst>
            </p:cNvPr>
            <p:cNvSpPr/>
            <p:nvPr/>
          </p:nvSpPr>
          <p:spPr bwMode="gray">
            <a:xfrm>
              <a:off x="8523843" y="2673554"/>
              <a:ext cx="1008000" cy="288000"/>
            </a:xfrm>
            <a:prstGeom prst="round2Same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0B8AEE99-99D9-4969-B882-8A9A94BD2212}"/>
                </a:ext>
              </a:extLst>
            </p:cNvPr>
            <p:cNvSpPr txBox="1"/>
            <p:nvPr/>
          </p:nvSpPr>
          <p:spPr bwMode="gray">
            <a:xfrm>
              <a:off x="8595843" y="2636697"/>
              <a:ext cx="864000" cy="351164"/>
            </a:xfrm>
            <a:prstGeom prst="rect">
              <a:avLst/>
            </a:prstGeom>
            <a:noFill/>
          </p:spPr>
          <p:txBody>
            <a:bodyPr wrap="square" tIns="107977" rtlCol="0" anchor="ctr">
              <a:spAutoFit/>
            </a:bodyPr>
            <a:lstStyle/>
            <a:p>
              <a:pPr algn="ctr"/>
              <a:r>
                <a:rPr lang="ja-JP" altLang="en-US" sz="1800" b="1">
                  <a:solidFill>
                    <a:schemeClr val="bg1"/>
                  </a:solidFill>
                  <a:latin typeface="メイリオ" panose="020B0604030504040204" pitchFamily="50" charset="-128"/>
                  <a:ea typeface="メイリオ" panose="020B0604030504040204" pitchFamily="50" charset="-128"/>
                </a:rPr>
                <a:t>委託者</a:t>
              </a:r>
              <a:endParaRPr lang="ja-JP" altLang="en-US" sz="1800" b="1" dirty="0">
                <a:solidFill>
                  <a:schemeClr val="bg1"/>
                </a:solidFill>
                <a:latin typeface="メイリオ" panose="020B0604030504040204" pitchFamily="50" charset="-128"/>
                <a:ea typeface="メイリオ" panose="020B0604030504040204" pitchFamily="50" charset="-128"/>
              </a:endParaRPr>
            </a:p>
          </p:txBody>
        </p:sp>
      </p:grpSp>
      <p:grpSp>
        <p:nvGrpSpPr>
          <p:cNvPr id="43" name="グループ化 42">
            <a:extLst>
              <a:ext uri="{FF2B5EF4-FFF2-40B4-BE49-F238E27FC236}">
                <a16:creationId xmlns:a16="http://schemas.microsoft.com/office/drawing/2014/main" id="{57961942-1638-4784-8BCA-ECBD20F50080}"/>
              </a:ext>
            </a:extLst>
          </p:cNvPr>
          <p:cNvGrpSpPr/>
          <p:nvPr/>
        </p:nvGrpSpPr>
        <p:grpSpPr bwMode="gray">
          <a:xfrm>
            <a:off x="4329105" y="2741715"/>
            <a:ext cx="1641760" cy="774000"/>
            <a:chOff x="8523843" y="2636697"/>
            <a:chExt cx="1008000" cy="628881"/>
          </a:xfrm>
        </p:grpSpPr>
        <p:sp>
          <p:nvSpPr>
            <p:cNvPr id="44" name="角丸四角形 76">
              <a:extLst>
                <a:ext uri="{FF2B5EF4-FFF2-40B4-BE49-F238E27FC236}">
                  <a16:creationId xmlns:a16="http://schemas.microsoft.com/office/drawing/2014/main" id="{1C8149E9-581F-42DA-B832-BFDBD6E45F0D}"/>
                </a:ext>
              </a:extLst>
            </p:cNvPr>
            <p:cNvSpPr/>
            <p:nvPr/>
          </p:nvSpPr>
          <p:spPr bwMode="gray">
            <a:xfrm>
              <a:off x="8523843" y="2710315"/>
              <a:ext cx="1008000" cy="518888"/>
            </a:xfrm>
            <a:prstGeom prst="roundRect">
              <a:avLst>
                <a:gd name="adj" fmla="val 8068"/>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latin typeface="メイリオ" panose="020B0604030504040204" pitchFamily="50" charset="-128"/>
                <a:ea typeface="メイリオ" panose="020B0604030504040204" pitchFamily="50" charset="-128"/>
              </a:endParaRPr>
            </a:p>
          </p:txBody>
        </p:sp>
        <p:sp>
          <p:nvSpPr>
            <p:cNvPr id="45" name="テキスト ボックス 44">
              <a:extLst>
                <a:ext uri="{FF2B5EF4-FFF2-40B4-BE49-F238E27FC236}">
                  <a16:creationId xmlns:a16="http://schemas.microsoft.com/office/drawing/2014/main" id="{7E7B9733-F15F-4F29-A27B-04015FBA897D}"/>
                </a:ext>
              </a:extLst>
            </p:cNvPr>
            <p:cNvSpPr txBox="1"/>
            <p:nvPr/>
          </p:nvSpPr>
          <p:spPr bwMode="gray">
            <a:xfrm>
              <a:off x="8577843" y="2914414"/>
              <a:ext cx="900000" cy="351164"/>
            </a:xfrm>
            <a:prstGeom prst="rect">
              <a:avLst/>
            </a:prstGeom>
            <a:noFill/>
          </p:spPr>
          <p:txBody>
            <a:bodyPr wrap="square" tIns="107977" rtlCol="0" anchor="ctr">
              <a:spAutoFit/>
            </a:bodyPr>
            <a:lstStyle/>
            <a:p>
              <a:pPr algn="ctr"/>
              <a:r>
                <a:rPr lang="ja-JP" altLang="en-US" sz="1800" b="1">
                  <a:solidFill>
                    <a:schemeClr val="tx1">
                      <a:lumMod val="85000"/>
                      <a:lumOff val="15000"/>
                    </a:schemeClr>
                  </a:solidFill>
                  <a:latin typeface="メイリオ" panose="020B0604030504040204" pitchFamily="50" charset="-128"/>
                  <a:ea typeface="メイリオ" panose="020B0604030504040204" pitchFamily="50" charset="-128"/>
                </a:rPr>
                <a:t>息子</a:t>
              </a:r>
              <a:endParaRPr lang="ja-JP" altLang="en-US" sz="1800" b="1" dirty="0">
                <a:solidFill>
                  <a:schemeClr val="tx1">
                    <a:lumMod val="85000"/>
                    <a:lumOff val="15000"/>
                  </a:schemeClr>
                </a:solidFill>
                <a:latin typeface="メイリオ" panose="020B0604030504040204" pitchFamily="50" charset="-128"/>
                <a:ea typeface="メイリオ" panose="020B0604030504040204" pitchFamily="50" charset="-128"/>
              </a:endParaRPr>
            </a:p>
          </p:txBody>
        </p:sp>
        <p:sp>
          <p:nvSpPr>
            <p:cNvPr id="46" name="四角形: 上の 2 つの角を丸める 45">
              <a:extLst>
                <a:ext uri="{FF2B5EF4-FFF2-40B4-BE49-F238E27FC236}">
                  <a16:creationId xmlns:a16="http://schemas.microsoft.com/office/drawing/2014/main" id="{DB44DA8E-2187-407A-AEB8-AC0FF39F797A}"/>
                </a:ext>
              </a:extLst>
            </p:cNvPr>
            <p:cNvSpPr/>
            <p:nvPr/>
          </p:nvSpPr>
          <p:spPr bwMode="gray">
            <a:xfrm>
              <a:off x="8523843" y="2673554"/>
              <a:ext cx="1008000" cy="288000"/>
            </a:xfrm>
            <a:prstGeom prst="round2Same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C396AC98-8FAB-429D-93B6-CB66E5B2AB3A}"/>
                </a:ext>
              </a:extLst>
            </p:cNvPr>
            <p:cNvSpPr txBox="1"/>
            <p:nvPr/>
          </p:nvSpPr>
          <p:spPr bwMode="gray">
            <a:xfrm>
              <a:off x="8595843" y="2636697"/>
              <a:ext cx="864000" cy="351164"/>
            </a:xfrm>
            <a:prstGeom prst="rect">
              <a:avLst/>
            </a:prstGeom>
            <a:noFill/>
          </p:spPr>
          <p:txBody>
            <a:bodyPr wrap="square" tIns="107977" rtlCol="0" anchor="ctr">
              <a:spAutoFit/>
            </a:bodyPr>
            <a:lstStyle/>
            <a:p>
              <a:pPr algn="ctr"/>
              <a:r>
                <a:rPr lang="ja-JP" altLang="en-US" sz="1800" b="1">
                  <a:solidFill>
                    <a:schemeClr val="bg1"/>
                  </a:solidFill>
                  <a:latin typeface="メイリオ" panose="020B0604030504040204" pitchFamily="50" charset="-128"/>
                  <a:ea typeface="メイリオ" panose="020B0604030504040204" pitchFamily="50" charset="-128"/>
                </a:rPr>
                <a:t>受託者</a:t>
              </a:r>
              <a:endParaRPr lang="ja-JP" altLang="en-US" sz="1800" b="1" dirty="0">
                <a:solidFill>
                  <a:schemeClr val="bg1"/>
                </a:solidFill>
                <a:latin typeface="メイリオ" panose="020B0604030504040204" pitchFamily="50" charset="-128"/>
                <a:ea typeface="メイリオ" panose="020B0604030504040204" pitchFamily="50" charset="-128"/>
              </a:endParaRPr>
            </a:p>
          </p:txBody>
        </p:sp>
      </p:grpSp>
      <p:grpSp>
        <p:nvGrpSpPr>
          <p:cNvPr id="48" name="グループ化 47">
            <a:extLst>
              <a:ext uri="{FF2B5EF4-FFF2-40B4-BE49-F238E27FC236}">
                <a16:creationId xmlns:a16="http://schemas.microsoft.com/office/drawing/2014/main" id="{77934687-3A88-4862-B4F7-9F263F062DAB}"/>
              </a:ext>
            </a:extLst>
          </p:cNvPr>
          <p:cNvGrpSpPr/>
          <p:nvPr/>
        </p:nvGrpSpPr>
        <p:grpSpPr bwMode="gray">
          <a:xfrm>
            <a:off x="7928511" y="2741715"/>
            <a:ext cx="1641760" cy="774000"/>
            <a:chOff x="8523843" y="2636697"/>
            <a:chExt cx="1008000" cy="628881"/>
          </a:xfrm>
        </p:grpSpPr>
        <p:sp>
          <p:nvSpPr>
            <p:cNvPr id="49" name="角丸四角形 76">
              <a:extLst>
                <a:ext uri="{FF2B5EF4-FFF2-40B4-BE49-F238E27FC236}">
                  <a16:creationId xmlns:a16="http://schemas.microsoft.com/office/drawing/2014/main" id="{C4A6228A-5DFE-4BF4-A97B-6A32099F18DA}"/>
                </a:ext>
              </a:extLst>
            </p:cNvPr>
            <p:cNvSpPr/>
            <p:nvPr/>
          </p:nvSpPr>
          <p:spPr bwMode="gray">
            <a:xfrm>
              <a:off x="8523843" y="2710315"/>
              <a:ext cx="1008000" cy="518888"/>
            </a:xfrm>
            <a:prstGeom prst="roundRect">
              <a:avLst>
                <a:gd name="adj" fmla="val 8068"/>
              </a:avLst>
            </a:prstGeom>
            <a:solidFill>
              <a:schemeClr val="bg1"/>
            </a:solidFill>
            <a:ln>
              <a:solidFill>
                <a:srgbClr val="C55A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latin typeface="メイリオ" panose="020B0604030504040204" pitchFamily="50" charset="-128"/>
                <a:ea typeface="メイリオ" panose="020B0604030504040204" pitchFamily="50" charset="-128"/>
              </a:endParaRPr>
            </a:p>
          </p:txBody>
        </p:sp>
        <p:sp>
          <p:nvSpPr>
            <p:cNvPr id="53" name="テキスト ボックス 52">
              <a:extLst>
                <a:ext uri="{FF2B5EF4-FFF2-40B4-BE49-F238E27FC236}">
                  <a16:creationId xmlns:a16="http://schemas.microsoft.com/office/drawing/2014/main" id="{B90D7708-85E6-42A7-A647-6D02748EE3AB}"/>
                </a:ext>
              </a:extLst>
            </p:cNvPr>
            <p:cNvSpPr txBox="1"/>
            <p:nvPr/>
          </p:nvSpPr>
          <p:spPr bwMode="gray">
            <a:xfrm>
              <a:off x="8577843" y="2914414"/>
              <a:ext cx="900000" cy="351164"/>
            </a:xfrm>
            <a:prstGeom prst="rect">
              <a:avLst/>
            </a:prstGeom>
            <a:noFill/>
          </p:spPr>
          <p:txBody>
            <a:bodyPr wrap="square" tIns="107977" rtlCol="0" anchor="ctr">
              <a:spAutoFit/>
            </a:bodyPr>
            <a:lstStyle/>
            <a:p>
              <a:pPr algn="ctr"/>
              <a:r>
                <a:rPr lang="ja-JP" altLang="en-US" sz="1800" b="1">
                  <a:solidFill>
                    <a:schemeClr val="tx1">
                      <a:lumMod val="85000"/>
                      <a:lumOff val="15000"/>
                    </a:schemeClr>
                  </a:solidFill>
                  <a:latin typeface="メイリオ" panose="020B0604030504040204" pitchFamily="50" charset="-128"/>
                  <a:ea typeface="メイリオ" panose="020B0604030504040204" pitchFamily="50" charset="-128"/>
                </a:rPr>
                <a:t>父</a:t>
              </a:r>
              <a:endParaRPr lang="ja-JP" altLang="en-US" sz="1800" b="1" dirty="0">
                <a:solidFill>
                  <a:schemeClr val="tx1">
                    <a:lumMod val="85000"/>
                    <a:lumOff val="15000"/>
                  </a:schemeClr>
                </a:solidFill>
                <a:latin typeface="メイリオ" panose="020B0604030504040204" pitchFamily="50" charset="-128"/>
                <a:ea typeface="メイリオ" panose="020B0604030504040204" pitchFamily="50" charset="-128"/>
              </a:endParaRPr>
            </a:p>
          </p:txBody>
        </p:sp>
        <p:sp>
          <p:nvSpPr>
            <p:cNvPr id="54" name="四角形: 上の 2 つの角を丸める 53">
              <a:extLst>
                <a:ext uri="{FF2B5EF4-FFF2-40B4-BE49-F238E27FC236}">
                  <a16:creationId xmlns:a16="http://schemas.microsoft.com/office/drawing/2014/main" id="{BBFE694C-D3CC-4A56-A526-9A430C1D55DF}"/>
                </a:ext>
              </a:extLst>
            </p:cNvPr>
            <p:cNvSpPr/>
            <p:nvPr/>
          </p:nvSpPr>
          <p:spPr bwMode="gray">
            <a:xfrm>
              <a:off x="8523843" y="2673554"/>
              <a:ext cx="1008000" cy="288000"/>
            </a:xfrm>
            <a:prstGeom prst="round2SameRect">
              <a:avLst/>
            </a:prstGeom>
            <a:solidFill>
              <a:srgbClr val="C55A11"/>
            </a:solidFill>
            <a:ln>
              <a:solidFill>
                <a:srgbClr val="C55A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メイリオ" panose="020B0604030504040204" pitchFamily="50" charset="-128"/>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B98F2371-791E-4807-8A61-21A480AEFCAE}"/>
                </a:ext>
              </a:extLst>
            </p:cNvPr>
            <p:cNvSpPr txBox="1"/>
            <p:nvPr/>
          </p:nvSpPr>
          <p:spPr bwMode="gray">
            <a:xfrm>
              <a:off x="8595843" y="2636697"/>
              <a:ext cx="864000" cy="351164"/>
            </a:xfrm>
            <a:prstGeom prst="rect">
              <a:avLst/>
            </a:prstGeom>
            <a:noFill/>
          </p:spPr>
          <p:txBody>
            <a:bodyPr wrap="square" tIns="107977" rtlCol="0" anchor="ctr">
              <a:spAutoFit/>
            </a:bodyPr>
            <a:lstStyle/>
            <a:p>
              <a:pPr algn="ctr"/>
              <a:r>
                <a:rPr lang="ja-JP" altLang="en-US" sz="1800" b="1">
                  <a:solidFill>
                    <a:schemeClr val="bg1"/>
                  </a:solidFill>
                  <a:latin typeface="メイリオ" panose="020B0604030504040204" pitchFamily="50" charset="-128"/>
                  <a:ea typeface="メイリオ" panose="020B0604030504040204" pitchFamily="50" charset="-128"/>
                </a:rPr>
                <a:t>受益者</a:t>
              </a:r>
              <a:endParaRPr lang="ja-JP" altLang="en-US" sz="1800" b="1" dirty="0">
                <a:solidFill>
                  <a:schemeClr val="bg1"/>
                </a:solidFill>
                <a:latin typeface="メイリオ" panose="020B0604030504040204" pitchFamily="50" charset="-128"/>
                <a:ea typeface="メイリオ" panose="020B0604030504040204" pitchFamily="50" charset="-128"/>
              </a:endParaRPr>
            </a:p>
          </p:txBody>
        </p:sp>
      </p:grpSp>
      <p:sp>
        <p:nvSpPr>
          <p:cNvPr id="3" name="テキスト プレースホルダー 3">
            <a:extLst>
              <a:ext uri="{FF2B5EF4-FFF2-40B4-BE49-F238E27FC236}">
                <a16:creationId xmlns:a16="http://schemas.microsoft.com/office/drawing/2014/main" id="{57D95D06-61FF-DA0F-A7A5-3A623B19357D}"/>
              </a:ext>
            </a:extLst>
          </p:cNvPr>
          <p:cNvSpPr>
            <a:spLocks noGrp="1"/>
          </p:cNvSpPr>
          <p:nvPr>
            <p:ph type="body" sz="quarter" idx="10"/>
          </p:nvPr>
        </p:nvSpPr>
        <p:spPr>
          <a:xfrm>
            <a:off x="575373" y="977782"/>
            <a:ext cx="9539288" cy="759812"/>
          </a:xfrm>
        </p:spPr>
        <p:txBody>
          <a:bodyPr>
            <a:noAutofit/>
          </a:bodyPr>
          <a:lstStyle/>
          <a:p>
            <a:r>
              <a:rPr lang="ja-JP" altLang="en-US" dirty="0"/>
              <a:t>民事信託とは「委託者」が特定の目的のために、保有する預貯金や不動産などの財産の管理・処分を「受託者」に任せ、その利益などを「受益者」が受け取る家族間の契約です。</a:t>
            </a:r>
            <a:endParaRPr lang="en-US" altLang="zh-CN" dirty="0"/>
          </a:p>
        </p:txBody>
      </p:sp>
    </p:spTree>
    <p:extLst>
      <p:ext uri="{BB962C8B-B14F-4D97-AF65-F5344CB8AC3E}">
        <p14:creationId xmlns:p14="http://schemas.microsoft.com/office/powerpoint/2010/main" val="80519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3" name="タイトル 2">
            <a:extLst>
              <a:ext uri="{FF2B5EF4-FFF2-40B4-BE49-F238E27FC236}">
                <a16:creationId xmlns:a16="http://schemas.microsoft.com/office/drawing/2014/main" id="{69CBC15A-E297-4DA1-BFB4-46BF9C19E529}"/>
              </a:ext>
            </a:extLst>
          </p:cNvPr>
          <p:cNvSpPr>
            <a:spLocks noGrp="1"/>
          </p:cNvSpPr>
          <p:nvPr>
            <p:ph type="title"/>
          </p:nvPr>
        </p:nvSpPr>
        <p:spPr>
          <a:xfrm>
            <a:off x="899206" y="266700"/>
            <a:ext cx="9221787" cy="633490"/>
          </a:xfrm>
        </p:spPr>
        <p:txBody>
          <a:bodyPr/>
          <a:lstStyle/>
          <a:p>
            <a:r>
              <a:rPr lang="ja-JP" altLang="en-US" dirty="0">
                <a:sym typeface="Meiryo"/>
              </a:rPr>
              <a:t>講師紹介</a:t>
            </a:r>
            <a:endParaRPr lang="ja-JP" altLang="en-US" dirty="0"/>
          </a:p>
        </p:txBody>
      </p:sp>
      <p:sp>
        <p:nvSpPr>
          <p:cNvPr id="2" name="Google Shape;44;p3">
            <a:extLst>
              <a:ext uri="{FF2B5EF4-FFF2-40B4-BE49-F238E27FC236}">
                <a16:creationId xmlns:a16="http://schemas.microsoft.com/office/drawing/2014/main" id="{6908E00F-4CDB-732B-4111-049A133ED3B8}"/>
              </a:ext>
            </a:extLst>
          </p:cNvPr>
          <p:cNvSpPr txBox="1"/>
          <p:nvPr/>
        </p:nvSpPr>
        <p:spPr>
          <a:xfrm>
            <a:off x="881410" y="1259557"/>
            <a:ext cx="7141792" cy="1296144"/>
          </a:xfrm>
          <a:prstGeom prst="rect">
            <a:avLst/>
          </a:prstGeom>
          <a:noFill/>
          <a:ln>
            <a:noFill/>
          </a:ln>
        </p:spPr>
        <p:txBody>
          <a:bodyPr spcFirstLastPara="1" wrap="square" lIns="89518" tIns="44747" rIns="89518" bIns="44747" anchor="t" anchorCtr="0">
            <a:noAutofit/>
          </a:bodyPr>
          <a:lstStyle/>
          <a:p>
            <a:pPr>
              <a:lnSpc>
                <a:spcPct val="104166"/>
              </a:lnSpc>
              <a:buClr>
                <a:schemeClr val="dk1"/>
              </a:buClr>
              <a:buSzPts val="2800"/>
            </a:pPr>
            <a:r>
              <a:rPr lang="ja-JP" altLang="en-US" sz="4400" b="1" dirty="0">
                <a:solidFill>
                  <a:schemeClr val="dk1"/>
                </a:solidFill>
                <a:latin typeface="Meiryo"/>
                <a:ea typeface="Meiryo"/>
                <a:cs typeface="Meiryo"/>
                <a:sym typeface="Meiryo"/>
              </a:rPr>
              <a:t>●● ●●</a:t>
            </a:r>
            <a:endParaRPr lang="en-US" altLang="ja-JP" sz="4400" b="1" dirty="0">
              <a:solidFill>
                <a:schemeClr val="dk1"/>
              </a:solidFill>
              <a:latin typeface="Meiryo"/>
              <a:ea typeface="Meiryo"/>
              <a:cs typeface="Meiryo"/>
              <a:sym typeface="Meiryo"/>
            </a:endParaRPr>
          </a:p>
          <a:p>
            <a:pPr>
              <a:lnSpc>
                <a:spcPct val="104166"/>
              </a:lnSpc>
              <a:buClr>
                <a:schemeClr val="dk1"/>
              </a:buClr>
              <a:buSzPts val="2800"/>
            </a:pPr>
            <a:r>
              <a:rPr lang="zh-TW" altLang="en-US" sz="2800" b="1" dirty="0">
                <a:solidFill>
                  <a:schemeClr val="dk1"/>
                </a:solidFill>
                <a:latin typeface="Meiryo"/>
                <a:ea typeface="Meiryo"/>
                <a:cs typeface="Meiryo"/>
                <a:sym typeface="Meiryo"/>
              </a:rPr>
              <a:t>●●●●事務所　代表</a:t>
            </a:r>
            <a:endParaRPr lang="zh-TW" altLang="en-US" sz="2400" b="1" dirty="0">
              <a:solidFill>
                <a:schemeClr val="dk1"/>
              </a:solidFill>
              <a:latin typeface="Meiryo"/>
              <a:ea typeface="Meiryo"/>
              <a:cs typeface="Meiryo"/>
              <a:sym typeface="Meiryo"/>
            </a:endParaRPr>
          </a:p>
          <a:p>
            <a:pPr>
              <a:lnSpc>
                <a:spcPct val="104166"/>
              </a:lnSpc>
              <a:buClr>
                <a:schemeClr val="dk1"/>
              </a:buClr>
              <a:buSzPts val="2800"/>
            </a:pPr>
            <a:endParaRPr sz="2800" b="1" dirty="0">
              <a:solidFill>
                <a:schemeClr val="dk1"/>
              </a:solidFill>
              <a:latin typeface="Meiryo"/>
              <a:ea typeface="Meiryo"/>
              <a:cs typeface="Meiryo"/>
              <a:sym typeface="Meiryo"/>
            </a:endParaRPr>
          </a:p>
        </p:txBody>
      </p:sp>
      <p:sp>
        <p:nvSpPr>
          <p:cNvPr id="4" name="Google Shape;47;p3">
            <a:extLst>
              <a:ext uri="{FF2B5EF4-FFF2-40B4-BE49-F238E27FC236}">
                <a16:creationId xmlns:a16="http://schemas.microsoft.com/office/drawing/2014/main" id="{4B6447EB-5CBC-F017-7F8F-A387B3DD5A59}"/>
              </a:ext>
            </a:extLst>
          </p:cNvPr>
          <p:cNvSpPr/>
          <p:nvPr/>
        </p:nvSpPr>
        <p:spPr>
          <a:xfrm>
            <a:off x="7479311" y="1624592"/>
            <a:ext cx="2427425" cy="3151955"/>
          </a:xfrm>
          <a:prstGeom prst="rect">
            <a:avLst/>
          </a:prstGeom>
          <a:solidFill>
            <a:schemeClr val="bg1">
              <a:lumMod val="85000"/>
            </a:schemeClr>
          </a:solidFill>
          <a:ln w="12700" cap="flat" cmpd="sng">
            <a:noFill/>
            <a:prstDash val="solid"/>
            <a:miter lim="800000"/>
            <a:headEnd type="none" w="sm" len="sm"/>
            <a:tailEnd type="none" w="sm" len="sm"/>
          </a:ln>
        </p:spPr>
        <p:txBody>
          <a:bodyPr spcFirstLastPara="1" wrap="square" lIns="89518" tIns="44747" rIns="89518" bIns="44747" anchor="ctr" anchorCtr="0">
            <a:noAutofit/>
          </a:bodyPr>
          <a:lstStyle/>
          <a:p>
            <a:pPr algn="ctr"/>
            <a:r>
              <a:rPr lang="ja-JP" altLang="en-US" sz="2350">
                <a:solidFill>
                  <a:schemeClr val="lt1"/>
                </a:solidFill>
                <a:latin typeface="Meiryo"/>
                <a:ea typeface="Meiryo"/>
                <a:cs typeface="Meiryo"/>
                <a:sym typeface="Meiryo"/>
              </a:rPr>
              <a:t>講師写真</a:t>
            </a:r>
            <a:endParaRPr sz="1888"/>
          </a:p>
        </p:txBody>
      </p:sp>
      <p:sp>
        <p:nvSpPr>
          <p:cNvPr id="5" name="Google Shape;30;p1">
            <a:extLst>
              <a:ext uri="{FF2B5EF4-FFF2-40B4-BE49-F238E27FC236}">
                <a16:creationId xmlns:a16="http://schemas.microsoft.com/office/drawing/2014/main" id="{C47A330E-1577-D569-5412-6C0CA91F35CB}"/>
              </a:ext>
            </a:extLst>
          </p:cNvPr>
          <p:cNvSpPr/>
          <p:nvPr/>
        </p:nvSpPr>
        <p:spPr>
          <a:xfrm>
            <a:off x="894369" y="2914958"/>
            <a:ext cx="1208404" cy="480212"/>
          </a:xfrm>
          <a:prstGeom prst="roundRect">
            <a:avLst>
              <a:gd name="adj" fmla="val 16667"/>
            </a:avLst>
          </a:prstGeom>
          <a:solidFill>
            <a:srgbClr val="094122"/>
          </a:solidFill>
          <a:ln w="25400" cap="rnd" cmpd="sng">
            <a:noFill/>
            <a:prstDash val="solid"/>
            <a:round/>
            <a:headEnd type="none" w="sm" len="sm"/>
            <a:tailEnd type="none" w="sm" len="sm"/>
          </a:ln>
        </p:spPr>
        <p:txBody>
          <a:bodyPr spcFirstLastPara="1" wrap="square" lIns="89518" tIns="105748" rIns="89518" bIns="44747" anchor="ctr" anchorCtr="0">
            <a:noAutofit/>
          </a:bodyPr>
          <a:lstStyle/>
          <a:p>
            <a:pPr algn="ctr">
              <a:buClr>
                <a:srgbClr val="000000"/>
              </a:buClr>
              <a:buSzPts val="3200"/>
            </a:pPr>
            <a:r>
              <a:rPr lang="ja-JP" altLang="en-US" sz="1958" b="1">
                <a:solidFill>
                  <a:schemeClr val="lt1"/>
                </a:solidFill>
                <a:latin typeface="Meiryo"/>
                <a:ea typeface="Meiryo"/>
                <a:cs typeface="Meiryo"/>
                <a:sym typeface="Meiryo"/>
              </a:rPr>
              <a:t>経 歴</a:t>
            </a:r>
            <a:endParaRPr lang="ja-JP" altLang="en-US" sz="1029">
              <a:solidFill>
                <a:srgbClr val="000000"/>
              </a:solidFill>
              <a:latin typeface="Meiryo"/>
              <a:ea typeface="Meiryo"/>
              <a:cs typeface="Meiryo"/>
              <a:sym typeface="Meiryo"/>
            </a:endParaRPr>
          </a:p>
        </p:txBody>
      </p:sp>
      <p:graphicFrame>
        <p:nvGraphicFramePr>
          <p:cNvPr id="6" name="表 10">
            <a:extLst>
              <a:ext uri="{FF2B5EF4-FFF2-40B4-BE49-F238E27FC236}">
                <a16:creationId xmlns:a16="http://schemas.microsoft.com/office/drawing/2014/main" id="{30D7D586-2CCA-5A53-558F-B7E82203F0B3}"/>
              </a:ext>
            </a:extLst>
          </p:cNvPr>
          <p:cNvGraphicFramePr>
            <a:graphicFrameLocks noGrp="1"/>
          </p:cNvGraphicFramePr>
          <p:nvPr>
            <p:extLst>
              <p:ext uri="{D42A27DB-BD31-4B8C-83A1-F6EECF244321}">
                <p14:modId xmlns:p14="http://schemas.microsoft.com/office/powerpoint/2010/main" val="3298269162"/>
              </p:ext>
            </p:extLst>
          </p:nvPr>
        </p:nvGraphicFramePr>
        <p:xfrm>
          <a:off x="866510" y="3635821"/>
          <a:ext cx="6348653" cy="3051270"/>
        </p:xfrm>
        <a:graphic>
          <a:graphicData uri="http://schemas.openxmlformats.org/drawingml/2006/table">
            <a:tbl>
              <a:tblPr firstRow="1" bandRow="1">
                <a:tableStyleId>{5C22544A-7EE6-4342-B048-85BDC9FD1C3A}</a:tableStyleId>
              </a:tblPr>
              <a:tblGrid>
                <a:gridCol w="2224453">
                  <a:extLst>
                    <a:ext uri="{9D8B030D-6E8A-4147-A177-3AD203B41FA5}">
                      <a16:colId xmlns:a16="http://schemas.microsoft.com/office/drawing/2014/main" val="3662738365"/>
                    </a:ext>
                  </a:extLst>
                </a:gridCol>
                <a:gridCol w="4124200">
                  <a:extLst>
                    <a:ext uri="{9D8B030D-6E8A-4147-A177-3AD203B41FA5}">
                      <a16:colId xmlns:a16="http://schemas.microsoft.com/office/drawing/2014/main" val="2680709231"/>
                    </a:ext>
                  </a:extLst>
                </a:gridCol>
              </a:tblGrid>
              <a:tr h="508545">
                <a:tc>
                  <a:txBody>
                    <a:bodyPr/>
                    <a:lstStyle/>
                    <a:p>
                      <a:pPr algn="ctr"/>
                      <a:r>
                        <a:rPr lang="ja-JP" altLang="ja-JP" sz="2000" b="0" i="0" u="none" strike="noStrike" cap="none" dirty="0">
                          <a:solidFill>
                            <a:srgbClr val="3F3F3F"/>
                          </a:solidFill>
                          <a:latin typeface="Meiryo"/>
                          <a:ea typeface="Meiryo"/>
                          <a:cs typeface="Meiryo"/>
                          <a:sym typeface="Meiryo"/>
                        </a:rPr>
                        <a:t>ＸＸＸＸ年</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2000" b="0" i="0" u="none" strike="noStrike" cap="none">
                          <a:solidFill>
                            <a:srgbClr val="3F3F3F"/>
                          </a:solidFill>
                          <a:latin typeface="Meiryo"/>
                          <a:ea typeface="Meiryo"/>
                          <a:cs typeface="Meiryo"/>
                          <a:sym typeface="Meiryo"/>
                        </a:rPr>
                        <a:t>●●大学卒</a:t>
                      </a:r>
                      <a:endParaRPr lang="ja-JP" altLang="en-US" sz="1200" b="0" i="0" u="none" strike="noStrike" cap="none">
                        <a:solidFill>
                          <a:srgbClr val="000000"/>
                        </a:solidFill>
                        <a:latin typeface="Meiryo"/>
                        <a:ea typeface="Meiryo"/>
                        <a:cs typeface="Meiryo"/>
                        <a:sym typeface="Meiryo"/>
                      </a:endParaRPr>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8052430"/>
                  </a:ext>
                </a:extLst>
              </a:tr>
              <a:tr h="508545">
                <a:tc>
                  <a:txBody>
                    <a:bodyPr/>
                    <a:lstStyle/>
                    <a:p>
                      <a:pPr algn="ctr"/>
                      <a:r>
                        <a:rPr lang="ja-JP" altLang="ja-JP" sz="2000" b="0" i="0" u="none" strike="noStrike" cap="none" dirty="0">
                          <a:solidFill>
                            <a:srgbClr val="3F3F3F"/>
                          </a:solidFill>
                          <a:latin typeface="Meiryo"/>
                          <a:ea typeface="Meiryo"/>
                          <a:cs typeface="Meiryo"/>
                          <a:sym typeface="Meiryo"/>
                        </a:rPr>
                        <a:t>ＸＸＸＸ年</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b="0" i="0" u="none" strike="noStrike" cap="none">
                          <a:solidFill>
                            <a:srgbClr val="3F3F3F"/>
                          </a:solidFill>
                          <a:latin typeface="Meiryo"/>
                          <a:ea typeface="Meiryo"/>
                          <a:cs typeface="Meiryo"/>
                          <a:sym typeface="Meiryo"/>
                        </a:rPr>
                        <a:t>●●●●事務所　入所</a:t>
                      </a:r>
                      <a:endParaRPr kumimoji="1" lang="ja-JP" altLang="en-US" sz="200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5326998"/>
                  </a:ext>
                </a:extLst>
              </a:tr>
              <a:tr h="508545">
                <a:tc>
                  <a:txBody>
                    <a:bodyPr/>
                    <a:lstStyle/>
                    <a:p>
                      <a:pPr algn="ctr"/>
                      <a:r>
                        <a:rPr lang="ja-JP" altLang="ja-JP" sz="2000" b="0" i="0" u="none" strike="noStrike" cap="none" dirty="0">
                          <a:solidFill>
                            <a:srgbClr val="3F3F3F"/>
                          </a:solidFill>
                          <a:latin typeface="Meiryo"/>
                          <a:ea typeface="Meiryo"/>
                          <a:cs typeface="Meiryo"/>
                          <a:sym typeface="Meiryo"/>
                        </a:rPr>
                        <a:t>ＸＸＸＸ年</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a:solidFill>
                            <a:srgbClr val="3F3F3F"/>
                          </a:solidFill>
                          <a:latin typeface="Meiryo"/>
                          <a:ea typeface="Meiryo"/>
                          <a:cs typeface="Meiryo"/>
                          <a:sym typeface="Meiryo"/>
                        </a:rPr>
                        <a:t>●●●●事務所</a:t>
                      </a:r>
                      <a:r>
                        <a:rPr lang="ja-JP" altLang="ja-JP" sz="2000" b="0" i="0" u="none" strike="noStrike" cap="none">
                          <a:solidFill>
                            <a:srgbClr val="3F3F3F"/>
                          </a:solidFill>
                          <a:latin typeface="Meiryo"/>
                          <a:ea typeface="Meiryo"/>
                          <a:cs typeface="Meiryo"/>
                          <a:sym typeface="Meiryo"/>
                        </a:rPr>
                        <a:t>　開業</a:t>
                      </a:r>
                      <a:endParaRPr kumimoji="1" lang="ja-JP" altLang="en-US" sz="200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65059103"/>
                  </a:ext>
                </a:extLst>
              </a:tr>
              <a:tr h="508545">
                <a:tc>
                  <a:txBody>
                    <a:bodyPr/>
                    <a:lstStyle/>
                    <a:p>
                      <a:pPr algn="ct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74520803"/>
                  </a:ext>
                </a:extLst>
              </a:tr>
              <a:tr h="508545">
                <a:tc>
                  <a:txBody>
                    <a:bodyPr/>
                    <a:lstStyle/>
                    <a:p>
                      <a:pPr algn="ctr"/>
                      <a:r>
                        <a:rPr lang="ja-JP" altLang="ja-JP" sz="2000" b="0" i="0" u="none" strike="noStrike" cap="none" dirty="0">
                          <a:solidFill>
                            <a:srgbClr val="3F3F3F"/>
                          </a:solidFill>
                          <a:latin typeface="Meiryo"/>
                          <a:ea typeface="Meiryo"/>
                          <a:cs typeface="Meiryo"/>
                          <a:sym typeface="Meiryo"/>
                        </a:rPr>
                        <a:t>家族構成　　　　</a:t>
                      </a:r>
                      <a:endParaRPr kumimoji="1" lang="ja-JP" altLang="en-US" sz="2000" dirty="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r>
                        <a:rPr lang="ja-JP" altLang="ja-JP" sz="2000" b="0" i="0" u="none" strike="noStrike" cap="none" dirty="0">
                          <a:solidFill>
                            <a:srgbClr val="3F3F3F"/>
                          </a:solidFill>
                          <a:latin typeface="Meiryo"/>
                          <a:ea typeface="Meiryo"/>
                          <a:cs typeface="Meiryo"/>
                          <a:sym typeface="Meiryo"/>
                        </a:rPr>
                        <a:t>ＸＸ、ＸＸ　2名</a:t>
                      </a:r>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6181756"/>
                  </a:ext>
                </a:extLst>
              </a:tr>
              <a:tr h="508545">
                <a:tc>
                  <a:txBody>
                    <a:bodyPr/>
                    <a:lstStyle/>
                    <a:p>
                      <a:pPr algn="ctr"/>
                      <a:r>
                        <a:rPr lang="ja-JP" altLang="ja-JP" sz="2000" b="0" i="0" u="none" strike="noStrike" cap="none">
                          <a:solidFill>
                            <a:srgbClr val="3F3F3F"/>
                          </a:solidFill>
                          <a:latin typeface="Meiryo"/>
                          <a:ea typeface="Meiryo"/>
                          <a:cs typeface="Meiryo"/>
                          <a:sym typeface="Meiryo"/>
                        </a:rPr>
                        <a:t>休日の過ごし方　</a:t>
                      </a:r>
                      <a:endParaRPr kumimoji="1" lang="ja-JP" altLang="en-US" sz="2000"/>
                    </a:p>
                  </a:txBody>
                  <a:tcPr marL="89533" marR="89533" marT="44766" marB="44766" anchor="ctr">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solidFill>
                      <a:schemeClr val="bg1">
                        <a:lumMod val="95000"/>
                      </a:schemeClr>
                    </a:solidFill>
                  </a:tcPr>
                </a:tc>
                <a:tc>
                  <a:txBody>
                    <a:bodyPr/>
                    <a:lstStyle/>
                    <a:p>
                      <a:r>
                        <a:rPr lang="ja-JP" altLang="ja-JP" sz="2000" b="0" i="0" u="none" strike="noStrike" cap="none" dirty="0">
                          <a:solidFill>
                            <a:srgbClr val="3F3F3F"/>
                          </a:solidFill>
                          <a:latin typeface="Meiryo"/>
                          <a:ea typeface="Meiryo"/>
                          <a:cs typeface="Meiryo"/>
                          <a:sym typeface="Meiryo"/>
                        </a:rPr>
                        <a:t>ＸＸＸＸ</a:t>
                      </a:r>
                      <a:endParaRPr kumimoji="1" lang="ja-JP" altLang="en-US" sz="2000" dirty="0"/>
                    </a:p>
                  </a:txBody>
                  <a:tcPr marL="89533" marR="89533" marT="44766" marB="44766" anchor="ct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074873178"/>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2" name="タイトル 1">
            <a:extLst>
              <a:ext uri="{FF2B5EF4-FFF2-40B4-BE49-F238E27FC236}">
                <a16:creationId xmlns:a16="http://schemas.microsoft.com/office/drawing/2014/main" id="{DFBB5E3A-4113-494C-A938-600644693CB8}"/>
              </a:ext>
            </a:extLst>
          </p:cNvPr>
          <p:cNvSpPr>
            <a:spLocks noGrp="1"/>
          </p:cNvSpPr>
          <p:nvPr>
            <p:ph type="title"/>
          </p:nvPr>
        </p:nvSpPr>
        <p:spPr>
          <a:xfrm>
            <a:off x="899206" y="266700"/>
            <a:ext cx="9221787" cy="633490"/>
          </a:xfrm>
        </p:spPr>
        <p:txBody>
          <a:bodyPr/>
          <a:lstStyle/>
          <a:p>
            <a:r>
              <a:rPr lang="ja-JP" altLang="en-US" dirty="0">
                <a:sym typeface="Meiryo"/>
              </a:rPr>
              <a:t>使いやすい節税対策①「贈与」の活用</a:t>
            </a:r>
            <a:endParaRPr lang="ja-JP" altLang="en-US" dirty="0"/>
          </a:p>
        </p:txBody>
      </p:sp>
      <p:sp>
        <p:nvSpPr>
          <p:cNvPr id="4" name="テキスト プレースホルダー 3">
            <a:extLst>
              <a:ext uri="{FF2B5EF4-FFF2-40B4-BE49-F238E27FC236}">
                <a16:creationId xmlns:a16="http://schemas.microsoft.com/office/drawing/2014/main" id="{15CC4795-8B45-4F95-A0FE-223C68F420B2}"/>
              </a:ext>
            </a:extLst>
          </p:cNvPr>
          <p:cNvSpPr>
            <a:spLocks noGrp="1"/>
          </p:cNvSpPr>
          <p:nvPr>
            <p:ph type="body" sz="quarter" idx="10"/>
          </p:nvPr>
        </p:nvSpPr>
        <p:spPr>
          <a:xfrm>
            <a:off x="581705" y="976390"/>
            <a:ext cx="9539288" cy="5761037"/>
          </a:xfrm>
        </p:spPr>
        <p:txBody>
          <a:bodyPr/>
          <a:lstStyle/>
          <a:p>
            <a:r>
              <a:rPr lang="ja-JP" altLang="en-US" dirty="0"/>
              <a:t>生前贈与の最も大きな目的といえるのは、将来の相続税対策です。相続が発生すると亡くなった人の持っていた財産の額に応じて相続税が課税されます。あらかじめ配偶者や子、孫などに財産を贈与しておくことにより、相続が発生したときの財産を減らしておき相続税を抑えることができます。</a:t>
            </a:r>
            <a:endParaRPr lang="en-US" altLang="zh-CN" dirty="0"/>
          </a:p>
        </p:txBody>
      </p:sp>
      <p:sp>
        <p:nvSpPr>
          <p:cNvPr id="11" name="テキスト ボックス 15">
            <a:extLst>
              <a:ext uri="{FF2B5EF4-FFF2-40B4-BE49-F238E27FC236}">
                <a16:creationId xmlns:a16="http://schemas.microsoft.com/office/drawing/2014/main" id="{C984ED5F-799B-4645-8943-E44F6FFDE833}"/>
              </a:ext>
            </a:extLst>
          </p:cNvPr>
          <p:cNvSpPr txBox="1">
            <a:spLocks noChangeArrowheads="1"/>
          </p:cNvSpPr>
          <p:nvPr/>
        </p:nvSpPr>
        <p:spPr bwMode="auto">
          <a:xfrm>
            <a:off x="1074669" y="3378660"/>
            <a:ext cx="9046324" cy="140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00025" indent="-200025" defTabSz="755650">
              <a:lnSpc>
                <a:spcPct val="90000"/>
              </a:lnSpc>
              <a:spcBef>
                <a:spcPts val="875"/>
              </a:spcBef>
              <a:buFont typeface="Arial" panose="020B0604020202020204" pitchFamily="34" charset="0"/>
              <a:buChar char="•"/>
              <a:defRPr kumimoji="1" sz="2400">
                <a:solidFill>
                  <a:schemeClr val="tx1"/>
                </a:solidFill>
                <a:latin typeface="游ゴシック" panose="020B0400000000000000" pitchFamily="50" charset="-128"/>
              </a:defRPr>
            </a:lvl1pPr>
            <a:lvl2pPr marL="566738" indent="-188913" defTabSz="755650">
              <a:lnSpc>
                <a:spcPct val="90000"/>
              </a:lnSpc>
              <a:spcBef>
                <a:spcPts val="438"/>
              </a:spcBef>
              <a:buFont typeface="Arial" panose="020B0604020202020204" pitchFamily="34" charset="0"/>
              <a:buChar char="•"/>
              <a:defRPr kumimoji="1" sz="2100">
                <a:solidFill>
                  <a:schemeClr val="tx1"/>
                </a:solidFill>
                <a:latin typeface="游ゴシック" panose="020B0400000000000000" pitchFamily="50" charset="-128"/>
              </a:defRPr>
            </a:lvl2pPr>
            <a:lvl3pPr marL="944563" indent="-188913" defTabSz="755650">
              <a:lnSpc>
                <a:spcPct val="90000"/>
              </a:lnSpc>
              <a:spcBef>
                <a:spcPts val="438"/>
              </a:spcBef>
              <a:buFont typeface="Arial" panose="020B0604020202020204" pitchFamily="34" charset="0"/>
              <a:buChar char="•"/>
              <a:defRPr kumimoji="1" sz="1700">
                <a:solidFill>
                  <a:schemeClr val="tx1"/>
                </a:solidFill>
                <a:latin typeface="游ゴシック" panose="020B0400000000000000" pitchFamily="50" charset="-128"/>
              </a:defRPr>
            </a:lvl3pPr>
            <a:lvl4pPr marL="1322388"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4pPr>
            <a:lvl5pPr marL="1700213" indent="-188913" defTabSz="755650">
              <a:lnSpc>
                <a:spcPct val="90000"/>
              </a:lnSpc>
              <a:spcBef>
                <a:spcPts val="438"/>
              </a:spcBef>
              <a:buFont typeface="Arial" panose="020B0604020202020204" pitchFamily="34" charset="0"/>
              <a:buChar char="•"/>
              <a:defRPr kumimoji="1" sz="1500">
                <a:solidFill>
                  <a:schemeClr val="tx1"/>
                </a:solidFill>
                <a:latin typeface="游ゴシック" panose="020B0400000000000000" pitchFamily="50" charset="-128"/>
              </a:defRPr>
            </a:lvl5pPr>
            <a:lvl6pPr marL="21574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6pPr>
            <a:lvl7pPr marL="26146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7pPr>
            <a:lvl8pPr marL="30718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8pPr>
            <a:lvl9pPr marL="3529013" indent="-188913" defTabSz="755650" eaLnBrk="0" fontAlgn="base" hangingPunct="0">
              <a:lnSpc>
                <a:spcPct val="90000"/>
              </a:lnSpc>
              <a:spcBef>
                <a:spcPts val="438"/>
              </a:spcBef>
              <a:spcAft>
                <a:spcPct val="0"/>
              </a:spcAft>
              <a:buFont typeface="Arial" panose="020B0604020202020204" pitchFamily="34" charset="0"/>
              <a:buChar char="•"/>
              <a:defRPr kumimoji="1" sz="1500">
                <a:solidFill>
                  <a:schemeClr val="tx1"/>
                </a:solidFill>
                <a:latin typeface="游ゴシック" panose="020B0400000000000000" pitchFamily="50" charset="-128"/>
              </a:defRPr>
            </a:lvl9pPr>
          </a:lstStyle>
          <a:p>
            <a:pPr marL="457200" indent="-457200" eaLnBrk="1" hangingPunct="1">
              <a:lnSpc>
                <a:spcPct val="100000"/>
              </a:lnSpc>
              <a:spcBef>
                <a:spcPts val="825"/>
              </a:spcBef>
              <a:buFont typeface="+mj-ea"/>
              <a:buAutoNum type="circleNumDbPlain"/>
            </a:pPr>
            <a:r>
              <a:rPr kumimoji="0" lang="ja-JP" altLang="en-US" b="1" dirty="0">
                <a:latin typeface="メイリオ" panose="020B0604030504040204" pitchFamily="50" charset="-128"/>
                <a:ea typeface="メイリオ" panose="020B0604030504040204" pitchFamily="50" charset="-128"/>
              </a:rPr>
              <a:t>相続財産を減らす相続税対策</a:t>
            </a:r>
          </a:p>
          <a:p>
            <a:pPr marL="457200" indent="-457200" eaLnBrk="1" hangingPunct="1">
              <a:lnSpc>
                <a:spcPct val="100000"/>
              </a:lnSpc>
              <a:spcBef>
                <a:spcPts val="825"/>
              </a:spcBef>
              <a:buFont typeface="+mj-ea"/>
              <a:buAutoNum type="circleNumDbPlain"/>
            </a:pPr>
            <a:r>
              <a:rPr kumimoji="0" lang="ja-JP" altLang="en-US" b="1" dirty="0">
                <a:latin typeface="メイリオ" panose="020B0604030504040204" pitchFamily="50" charset="-128"/>
                <a:ea typeface="メイリオ" panose="020B0604030504040204" pitchFamily="50" charset="-128"/>
              </a:rPr>
              <a:t>遺産分割に自分の意思を反映し、相続時のトラブル防止対策</a:t>
            </a:r>
          </a:p>
          <a:p>
            <a:pPr marL="457200" indent="-457200" eaLnBrk="1" hangingPunct="1">
              <a:lnSpc>
                <a:spcPct val="100000"/>
              </a:lnSpc>
              <a:spcBef>
                <a:spcPts val="825"/>
              </a:spcBef>
              <a:buFont typeface="+mj-ea"/>
              <a:buAutoNum type="circleNumDbPlain"/>
            </a:pPr>
            <a:r>
              <a:rPr kumimoji="0" lang="ja-JP" altLang="en-US" b="1" dirty="0">
                <a:latin typeface="メイリオ" panose="020B0604030504040204" pitchFamily="50" charset="-128"/>
                <a:ea typeface="メイリオ" panose="020B0604030504040204" pitchFamily="50" charset="-128"/>
              </a:rPr>
              <a:t>今後、価値上昇が見込める不動産や株式などを贈与し、節税</a:t>
            </a:r>
          </a:p>
        </p:txBody>
      </p:sp>
      <p:sp>
        <p:nvSpPr>
          <p:cNvPr id="12" name="四角形: 角を丸くする 11">
            <a:extLst>
              <a:ext uri="{FF2B5EF4-FFF2-40B4-BE49-F238E27FC236}">
                <a16:creationId xmlns:a16="http://schemas.microsoft.com/office/drawing/2014/main" id="{75D7E9E2-200D-4719-B1CE-AFA355AA75A4}"/>
              </a:ext>
            </a:extLst>
          </p:cNvPr>
          <p:cNvSpPr/>
          <p:nvPr/>
        </p:nvSpPr>
        <p:spPr bwMode="auto">
          <a:xfrm>
            <a:off x="808037" y="2760193"/>
            <a:ext cx="2951163" cy="431800"/>
          </a:xfrm>
          <a:prstGeom prst="roundRect">
            <a:avLst/>
          </a:prstGeom>
          <a:solidFill>
            <a:srgbClr val="E6E6E6"/>
          </a:solidFill>
          <a:ln w="28575">
            <a:solidFill>
              <a:srgbClr val="094122"/>
            </a:solidFill>
          </a:ln>
        </p:spPr>
        <p:style>
          <a:lnRef idx="2">
            <a:schemeClr val="accent1">
              <a:shade val="50000"/>
            </a:schemeClr>
          </a:lnRef>
          <a:fillRef idx="1">
            <a:schemeClr val="accent1"/>
          </a:fillRef>
          <a:effectRef idx="0">
            <a:schemeClr val="accent1"/>
          </a:effectRef>
          <a:fontRef idx="minor">
            <a:schemeClr val="lt1"/>
          </a:fontRef>
        </p:style>
        <p:txBody>
          <a:bodyPr tIns="108000" anchor="ctr"/>
          <a:lstStyle/>
          <a:p>
            <a:pPr algn="ctr">
              <a:defRPr/>
            </a:pPr>
            <a:r>
              <a:rPr lang="ja-JP" altLang="en-US" sz="2000" b="1">
                <a:solidFill>
                  <a:srgbClr val="094122"/>
                </a:solidFill>
                <a:latin typeface="メイリオ" panose="020B0604030504040204" pitchFamily="50" charset="-128"/>
                <a:ea typeface="メイリオ" panose="020B0604030504040204" pitchFamily="50" charset="-128"/>
              </a:rPr>
              <a:t>生前贈与のメリット</a:t>
            </a:r>
          </a:p>
        </p:txBody>
      </p:sp>
      <p:sp>
        <p:nvSpPr>
          <p:cNvPr id="3" name="テキスト ボックス 2">
            <a:extLst>
              <a:ext uri="{FF2B5EF4-FFF2-40B4-BE49-F238E27FC236}">
                <a16:creationId xmlns:a16="http://schemas.microsoft.com/office/drawing/2014/main" id="{8F21265D-5440-4AA1-92D5-760B5DB67F74}"/>
              </a:ext>
            </a:extLst>
          </p:cNvPr>
          <p:cNvSpPr txBox="1"/>
          <p:nvPr/>
        </p:nvSpPr>
        <p:spPr>
          <a:xfrm>
            <a:off x="581705" y="5299135"/>
            <a:ext cx="9539288" cy="923330"/>
          </a:xfrm>
          <a:prstGeom prst="rect">
            <a:avLst/>
          </a:prstGeom>
          <a:noFill/>
        </p:spPr>
        <p:txBody>
          <a:bodyPr wrap="square" rtlCol="0">
            <a:spAutoFit/>
          </a:bodyPr>
          <a:lstStyle/>
          <a:p>
            <a:r>
              <a:rPr kumimoji="1" lang="ja-JP" altLang="en-US" sz="1800" dirty="0">
                <a:latin typeface="メイリオ" panose="020B0604030504040204" pitchFamily="50" charset="-128"/>
                <a:ea typeface="メイリオ" panose="020B0604030504040204" pitchFamily="50" charset="-128"/>
              </a:rPr>
              <a:t>贈与には、年間</a:t>
            </a:r>
            <a:r>
              <a:rPr kumimoji="1" lang="en-US" altLang="ja-JP" sz="1800" dirty="0">
                <a:latin typeface="メイリオ" panose="020B0604030504040204" pitchFamily="50" charset="-128"/>
                <a:ea typeface="メイリオ" panose="020B0604030504040204" pitchFamily="50" charset="-128"/>
              </a:rPr>
              <a:t>110</a:t>
            </a:r>
            <a:r>
              <a:rPr kumimoji="1" lang="ja-JP" altLang="en-US" sz="1800" dirty="0">
                <a:latin typeface="メイリオ" panose="020B0604030504040204" pitchFamily="50" charset="-128"/>
                <a:ea typeface="メイリオ" panose="020B0604030504040204" pitchFamily="50" charset="-128"/>
              </a:rPr>
              <a:t>万円の控除が認められる「</a:t>
            </a:r>
            <a:r>
              <a:rPr kumimoji="1" lang="ja-JP" altLang="en-US" sz="1800" dirty="0">
                <a:solidFill>
                  <a:srgbClr val="FF0000"/>
                </a:solidFill>
                <a:latin typeface="メイリオ" panose="020B0604030504040204" pitchFamily="50" charset="-128"/>
                <a:ea typeface="メイリオ" panose="020B0604030504040204" pitchFamily="50" charset="-128"/>
              </a:rPr>
              <a:t>暦年贈与</a:t>
            </a:r>
            <a:r>
              <a:rPr kumimoji="1" lang="ja-JP" altLang="en-US" sz="1800" dirty="0">
                <a:latin typeface="メイリオ" panose="020B0604030504040204" pitchFamily="50" charset="-128"/>
                <a:ea typeface="メイリオ" panose="020B0604030504040204" pitchFamily="50" charset="-128"/>
              </a:rPr>
              <a:t>」や、</a:t>
            </a:r>
            <a:r>
              <a:rPr kumimoji="1" lang="en-US" altLang="ja-JP" sz="1800" dirty="0">
                <a:latin typeface="メイリオ" panose="020B0604030504040204" pitchFamily="50" charset="-128"/>
                <a:ea typeface="メイリオ" panose="020B0604030504040204" pitchFamily="50" charset="-128"/>
              </a:rPr>
              <a:t>2,500</a:t>
            </a:r>
            <a:r>
              <a:rPr kumimoji="1" lang="ja-JP" altLang="en-US" sz="1800" dirty="0">
                <a:latin typeface="メイリオ" panose="020B0604030504040204" pitchFamily="50" charset="-128"/>
                <a:ea typeface="メイリオ" panose="020B0604030504040204" pitchFamily="50" charset="-128"/>
              </a:rPr>
              <a:t>万円まで贈与税が非課税になる「</a:t>
            </a:r>
            <a:r>
              <a:rPr kumimoji="1" lang="ja-JP" altLang="en-US" sz="1800" dirty="0">
                <a:solidFill>
                  <a:srgbClr val="FF0000"/>
                </a:solidFill>
                <a:latin typeface="メイリオ" panose="020B0604030504040204" pitchFamily="50" charset="-128"/>
                <a:ea typeface="メイリオ" panose="020B0604030504040204" pitchFamily="50" charset="-128"/>
              </a:rPr>
              <a:t>相続時精算課税制度</a:t>
            </a:r>
            <a:r>
              <a:rPr kumimoji="1" lang="ja-JP" altLang="en-US" sz="1800" dirty="0">
                <a:latin typeface="メイリオ" panose="020B0604030504040204" pitchFamily="50" charset="-128"/>
                <a:ea typeface="メイリオ" panose="020B0604030504040204" pitchFamily="50" charset="-128"/>
              </a:rPr>
              <a:t>」、条件が揃えば一定額まで非課税の「</a:t>
            </a:r>
            <a:r>
              <a:rPr kumimoji="1" lang="ja-JP" altLang="en-US" sz="1800" dirty="0">
                <a:solidFill>
                  <a:srgbClr val="FF0000"/>
                </a:solidFill>
                <a:latin typeface="メイリオ" panose="020B0604030504040204" pitchFamily="50" charset="-128"/>
                <a:ea typeface="メイリオ" panose="020B0604030504040204" pitchFamily="50" charset="-128"/>
              </a:rPr>
              <a:t>特例</a:t>
            </a:r>
            <a:r>
              <a:rPr kumimoji="1" lang="ja-JP" altLang="en-US" sz="1800" dirty="0">
                <a:latin typeface="メイリオ" panose="020B0604030504040204" pitchFamily="50" charset="-128"/>
                <a:ea typeface="メイリオ" panose="020B0604030504040204" pitchFamily="50" charset="-128"/>
              </a:rPr>
              <a:t>」などさまざまな方法があります。このあと一部をご紹介していきます。</a:t>
            </a:r>
            <a:endParaRPr kumimoji="1" lang="en-US" altLang="ja-JP" sz="1800" dirty="0">
              <a:latin typeface="メイリオ" panose="020B0604030504040204" pitchFamily="50" charset="-128"/>
              <a:ea typeface="メイリオ" panose="020B0604030504040204" pitchFamily="50"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2" name="タイトル 1">
            <a:extLst>
              <a:ext uri="{FF2B5EF4-FFF2-40B4-BE49-F238E27FC236}">
                <a16:creationId xmlns:a16="http://schemas.microsoft.com/office/drawing/2014/main" id="{BC341D49-7A47-4289-9FE8-46BB0DE2D758}"/>
              </a:ext>
            </a:extLst>
          </p:cNvPr>
          <p:cNvSpPr>
            <a:spLocks noGrp="1"/>
          </p:cNvSpPr>
          <p:nvPr>
            <p:ph type="title"/>
          </p:nvPr>
        </p:nvSpPr>
        <p:spPr>
          <a:xfrm>
            <a:off x="899206" y="266700"/>
            <a:ext cx="9221787" cy="633490"/>
          </a:xfrm>
        </p:spPr>
        <p:txBody>
          <a:bodyPr/>
          <a:lstStyle/>
          <a:p>
            <a:r>
              <a:rPr lang="ja-JP" altLang="en-US" dirty="0">
                <a:sym typeface="Meiryo"/>
              </a:rPr>
              <a:t>使いやすい節税対策①「贈与」の活用</a:t>
            </a:r>
            <a:endParaRPr lang="ja-JP" altLang="en-US" dirty="0"/>
          </a:p>
        </p:txBody>
      </p:sp>
      <p:sp>
        <p:nvSpPr>
          <p:cNvPr id="13" name="テキスト プレースホルダー 12">
            <a:extLst>
              <a:ext uri="{FF2B5EF4-FFF2-40B4-BE49-F238E27FC236}">
                <a16:creationId xmlns:a16="http://schemas.microsoft.com/office/drawing/2014/main" id="{3C83B98B-61BF-42EC-9831-47B0D3A55621}"/>
              </a:ext>
            </a:extLst>
          </p:cNvPr>
          <p:cNvSpPr>
            <a:spLocks noGrp="1"/>
          </p:cNvSpPr>
          <p:nvPr>
            <p:ph type="body" sz="quarter" idx="10"/>
          </p:nvPr>
        </p:nvSpPr>
        <p:spPr>
          <a:xfrm>
            <a:off x="581705" y="976390"/>
            <a:ext cx="9539288" cy="5761037"/>
          </a:xfrm>
        </p:spPr>
        <p:txBody>
          <a:bodyPr/>
          <a:lstStyle/>
          <a:p>
            <a:r>
              <a:rPr lang="ja-JP" altLang="en-US" dirty="0"/>
              <a:t>相続税は、「超過累進税率」といって、亡くなった人の財産の評価額が高ければ高いほど税率が高くなる仕組みとなっています。贈与税も同様に、贈与した財産の評価額が高ければ高いほど税率が高くなる仕組みとなっています。この仕組みをうまく利用すると、相続税の節税を図ることができます。具体的な数字をもとに比較してみます。贈与税の基礎控除は年間</a:t>
            </a:r>
            <a:r>
              <a:rPr lang="en-US" altLang="ja-JP" dirty="0"/>
              <a:t>110</a:t>
            </a:r>
            <a:r>
              <a:rPr lang="ja-JP" altLang="en-US" dirty="0"/>
              <a:t>万円までです。</a:t>
            </a:r>
            <a:endParaRPr lang="en-US" altLang="ja-JP" dirty="0"/>
          </a:p>
        </p:txBody>
      </p:sp>
      <p:sp>
        <p:nvSpPr>
          <p:cNvPr id="3" name="正方形/長方形 2">
            <a:extLst>
              <a:ext uri="{FF2B5EF4-FFF2-40B4-BE49-F238E27FC236}">
                <a16:creationId xmlns:a16="http://schemas.microsoft.com/office/drawing/2014/main" id="{2FFE7989-BA21-4385-AEAE-0663A7490AC2}"/>
              </a:ext>
            </a:extLst>
          </p:cNvPr>
          <p:cNvSpPr>
            <a:spLocks noChangeArrowheads="1"/>
          </p:cNvSpPr>
          <p:nvPr/>
        </p:nvSpPr>
        <p:spPr bwMode="auto">
          <a:xfrm>
            <a:off x="696379" y="2763814"/>
            <a:ext cx="78914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b="1" dirty="0">
                <a:latin typeface="メイリオ" panose="020B0604030504040204" pitchFamily="50" charset="-128"/>
                <a:ea typeface="メイリオ" panose="020B0604030504040204" pitchFamily="50" charset="-128"/>
              </a:rPr>
              <a:t>例）税制改正後（平成</a:t>
            </a:r>
            <a:r>
              <a:rPr lang="en-US" altLang="ja-JP" b="1" dirty="0">
                <a:latin typeface="メイリオ" panose="020B0604030504040204" pitchFamily="50" charset="-128"/>
                <a:ea typeface="メイリオ" panose="020B0604030504040204" pitchFamily="50" charset="-128"/>
              </a:rPr>
              <a:t>27</a:t>
            </a:r>
            <a:r>
              <a:rPr lang="ja-JP" altLang="en-US" b="1" dirty="0">
                <a:latin typeface="メイリオ" panose="020B0604030504040204" pitchFamily="50" charset="-128"/>
                <a:ea typeface="メイリオ" panose="020B0604030504040204" pitchFamily="50" charset="-128"/>
              </a:rPr>
              <a:t>年以後）、相続人</a:t>
            </a:r>
            <a:r>
              <a:rPr lang="en-US" altLang="ja-JP" b="1" dirty="0">
                <a:latin typeface="メイリオ" panose="020B0604030504040204" pitchFamily="50" charset="-128"/>
                <a:ea typeface="メイリオ" panose="020B0604030504040204" pitchFamily="50" charset="-128"/>
              </a:rPr>
              <a:t>2</a:t>
            </a:r>
            <a:r>
              <a:rPr lang="ja-JP" altLang="en-US" b="1" dirty="0">
                <a:latin typeface="メイリオ" panose="020B0604030504040204" pitchFamily="50" charset="-128"/>
                <a:ea typeface="メイリオ" panose="020B0604030504040204" pitchFamily="50" charset="-128"/>
              </a:rPr>
              <a:t>名、資産</a:t>
            </a:r>
            <a:r>
              <a:rPr lang="en-US" altLang="ja-JP" b="1" dirty="0">
                <a:latin typeface="メイリオ" panose="020B0604030504040204" pitchFamily="50" charset="-128"/>
                <a:ea typeface="メイリオ" panose="020B0604030504040204" pitchFamily="50" charset="-128"/>
              </a:rPr>
              <a:t>1</a:t>
            </a:r>
            <a:r>
              <a:rPr lang="ja-JP" altLang="en-US" b="1" dirty="0">
                <a:latin typeface="メイリオ" panose="020B0604030504040204" pitchFamily="50" charset="-128"/>
                <a:ea typeface="メイリオ" panose="020B0604030504040204" pitchFamily="50" charset="-128"/>
              </a:rPr>
              <a:t>億</a:t>
            </a:r>
            <a:r>
              <a:rPr lang="en-US" altLang="ja-JP" b="1" dirty="0">
                <a:latin typeface="メイリオ" panose="020B0604030504040204" pitchFamily="50" charset="-128"/>
                <a:ea typeface="メイリオ" panose="020B0604030504040204" pitchFamily="50" charset="-128"/>
              </a:rPr>
              <a:t>5,000</a:t>
            </a:r>
            <a:r>
              <a:rPr lang="ja-JP" altLang="en-US" b="1" dirty="0">
                <a:latin typeface="メイリオ" panose="020B0604030504040204" pitchFamily="50" charset="-128"/>
                <a:ea typeface="メイリオ" panose="020B0604030504040204" pitchFamily="50" charset="-128"/>
              </a:rPr>
              <a:t>万円の場合</a:t>
            </a:r>
            <a:endParaRPr lang="en-US" altLang="ja-JP" b="1" dirty="0">
              <a:latin typeface="メイリオ" panose="020B0604030504040204" pitchFamily="50" charset="-128"/>
              <a:ea typeface="メイリオ" panose="020B0604030504040204" pitchFamily="50" charset="-128"/>
            </a:endParaRPr>
          </a:p>
        </p:txBody>
      </p:sp>
      <p:graphicFrame>
        <p:nvGraphicFramePr>
          <p:cNvPr id="4" name="表 3">
            <a:extLst>
              <a:ext uri="{FF2B5EF4-FFF2-40B4-BE49-F238E27FC236}">
                <a16:creationId xmlns:a16="http://schemas.microsoft.com/office/drawing/2014/main" id="{B47F8822-F928-43B0-80D1-5BF03D43ED8F}"/>
              </a:ext>
            </a:extLst>
          </p:cNvPr>
          <p:cNvGraphicFramePr>
            <a:graphicFrameLocks noGrp="1"/>
          </p:cNvGraphicFramePr>
          <p:nvPr>
            <p:extLst>
              <p:ext uri="{D42A27DB-BD31-4B8C-83A1-F6EECF244321}">
                <p14:modId xmlns:p14="http://schemas.microsoft.com/office/powerpoint/2010/main" val="1496226208"/>
              </p:ext>
            </p:extLst>
          </p:nvPr>
        </p:nvGraphicFramePr>
        <p:xfrm>
          <a:off x="1071149" y="3419837"/>
          <a:ext cx="8353423" cy="720000"/>
        </p:xfrm>
        <a:graphic>
          <a:graphicData uri="http://schemas.openxmlformats.org/drawingml/2006/table">
            <a:tbl>
              <a:tblPr firstRow="1" bandRow="1">
                <a:tableStyleId>{5C22544A-7EE6-4342-B048-85BDC9FD1C3A}</a:tableStyleId>
              </a:tblPr>
              <a:tblGrid>
                <a:gridCol w="1382221">
                  <a:extLst>
                    <a:ext uri="{9D8B030D-6E8A-4147-A177-3AD203B41FA5}">
                      <a16:colId xmlns:a16="http://schemas.microsoft.com/office/drawing/2014/main" val="20000"/>
                    </a:ext>
                  </a:extLst>
                </a:gridCol>
                <a:gridCol w="1382221">
                  <a:extLst>
                    <a:ext uri="{9D8B030D-6E8A-4147-A177-3AD203B41FA5}">
                      <a16:colId xmlns:a16="http://schemas.microsoft.com/office/drawing/2014/main" val="20001"/>
                    </a:ext>
                  </a:extLst>
                </a:gridCol>
                <a:gridCol w="1141835">
                  <a:extLst>
                    <a:ext uri="{9D8B030D-6E8A-4147-A177-3AD203B41FA5}">
                      <a16:colId xmlns:a16="http://schemas.microsoft.com/office/drawing/2014/main" val="20002"/>
                    </a:ext>
                  </a:extLst>
                </a:gridCol>
                <a:gridCol w="1201931">
                  <a:extLst>
                    <a:ext uri="{9D8B030D-6E8A-4147-A177-3AD203B41FA5}">
                      <a16:colId xmlns:a16="http://schemas.microsoft.com/office/drawing/2014/main" val="20003"/>
                    </a:ext>
                  </a:extLst>
                </a:gridCol>
                <a:gridCol w="921481">
                  <a:extLst>
                    <a:ext uri="{9D8B030D-6E8A-4147-A177-3AD203B41FA5}">
                      <a16:colId xmlns:a16="http://schemas.microsoft.com/office/drawing/2014/main" val="20004"/>
                    </a:ext>
                  </a:extLst>
                </a:gridCol>
                <a:gridCol w="1161867">
                  <a:extLst>
                    <a:ext uri="{9D8B030D-6E8A-4147-A177-3AD203B41FA5}">
                      <a16:colId xmlns:a16="http://schemas.microsoft.com/office/drawing/2014/main" val="20005"/>
                    </a:ext>
                  </a:extLst>
                </a:gridCol>
                <a:gridCol w="1161867">
                  <a:extLst>
                    <a:ext uri="{9D8B030D-6E8A-4147-A177-3AD203B41FA5}">
                      <a16:colId xmlns:a16="http://schemas.microsoft.com/office/drawing/2014/main" val="20006"/>
                    </a:ext>
                  </a:extLst>
                </a:gridCol>
              </a:tblGrid>
              <a:tr h="360000">
                <a:tc>
                  <a:txBody>
                    <a:bodyPr/>
                    <a:lstStyle/>
                    <a:p>
                      <a:pPr algn="ctr"/>
                      <a:r>
                        <a:rPr kumimoji="1" lang="ja-JP" altLang="en-US" sz="1400" dirty="0">
                          <a:latin typeface="メイリオ" panose="020B0604030504040204" pitchFamily="50" charset="-128"/>
                          <a:ea typeface="メイリオ" panose="020B0604030504040204" pitchFamily="50" charset="-128"/>
                        </a:rPr>
                        <a:t>税目</a:t>
                      </a:r>
                    </a:p>
                  </a:txBody>
                  <a:tcPr marL="91445" marR="91445" marT="45681" marB="45681" anchor="ctr">
                    <a:solidFill>
                      <a:srgbClr val="41B16C"/>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財産額</a:t>
                      </a:r>
                    </a:p>
                  </a:txBody>
                  <a:tcPr marL="91445" marR="91445" marT="45681" marB="45681" anchor="ctr">
                    <a:solidFill>
                      <a:srgbClr val="41B16C"/>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基礎控除</a:t>
                      </a:r>
                    </a:p>
                  </a:txBody>
                  <a:tcPr marL="91445" marR="91445" marT="45681" marB="45681" anchor="ctr">
                    <a:solidFill>
                      <a:srgbClr val="41B16C"/>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課税対象額</a:t>
                      </a:r>
                    </a:p>
                  </a:txBody>
                  <a:tcPr marL="91445" marR="91445" marT="45681" marB="45681" anchor="ctr">
                    <a:solidFill>
                      <a:srgbClr val="41B16C"/>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税率</a:t>
                      </a:r>
                    </a:p>
                  </a:txBody>
                  <a:tcPr marL="91445" marR="91445" marT="45681" marB="45681" anchor="ctr">
                    <a:solidFill>
                      <a:srgbClr val="41B16C"/>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控除</a:t>
                      </a:r>
                    </a:p>
                  </a:txBody>
                  <a:tcPr marL="91445" marR="91445" marT="45681" marB="45681" anchor="ctr">
                    <a:solidFill>
                      <a:srgbClr val="41B16C"/>
                    </a:solidFill>
                  </a:tcPr>
                </a:tc>
                <a:tc>
                  <a:txBody>
                    <a:bodyPr/>
                    <a:lstStyle/>
                    <a:p>
                      <a:pPr algn="ctr"/>
                      <a:r>
                        <a:rPr kumimoji="1" lang="ja-JP" altLang="en-US" sz="1400" dirty="0">
                          <a:latin typeface="メイリオ" panose="020B0604030504040204" pitchFamily="50" charset="-128"/>
                          <a:ea typeface="メイリオ" panose="020B0604030504040204" pitchFamily="50" charset="-128"/>
                        </a:rPr>
                        <a:t>税額</a:t>
                      </a:r>
                    </a:p>
                  </a:txBody>
                  <a:tcPr marL="91445" marR="91445" marT="45681" marB="45681" anchor="ctr">
                    <a:solidFill>
                      <a:srgbClr val="41B16C"/>
                    </a:solidFill>
                  </a:tcPr>
                </a:tc>
                <a:extLst>
                  <a:ext uri="{0D108BD9-81ED-4DB2-BD59-A6C34878D82A}">
                    <a16:rowId xmlns:a16="http://schemas.microsoft.com/office/drawing/2014/main" val="10000"/>
                  </a:ext>
                </a:extLst>
              </a:tr>
              <a:tr h="360000">
                <a:tc>
                  <a:txBody>
                    <a:bodyPr/>
                    <a:lstStyle/>
                    <a:p>
                      <a:pPr algn="ctr"/>
                      <a:r>
                        <a:rPr kumimoji="1" lang="ja-JP" altLang="en-US" sz="1400" dirty="0">
                          <a:latin typeface="メイリオ" panose="020B0604030504040204" pitchFamily="50" charset="-128"/>
                          <a:ea typeface="メイリオ" panose="020B0604030504040204" pitchFamily="50" charset="-128"/>
                        </a:rPr>
                        <a:t>相続税</a:t>
                      </a:r>
                    </a:p>
                  </a:txBody>
                  <a:tcPr marL="91445" marR="91445" marT="45681" marB="45681" anchor="ctr">
                    <a:solidFill>
                      <a:schemeClr val="bg1">
                        <a:lumMod val="85000"/>
                      </a:schemeClr>
                    </a:solidFill>
                  </a:tcPr>
                </a:tc>
                <a:tc>
                  <a:txBody>
                    <a:bodyPr/>
                    <a:lstStyle/>
                    <a:p>
                      <a:pPr algn="ctr"/>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億</a:t>
                      </a:r>
                      <a:r>
                        <a:rPr kumimoji="1" lang="en-US" altLang="ja-JP" sz="1400" dirty="0">
                          <a:latin typeface="メイリオ" panose="020B0604030504040204" pitchFamily="50" charset="-128"/>
                          <a:ea typeface="メイリオ" panose="020B0604030504040204" pitchFamily="50" charset="-128"/>
                        </a:rPr>
                        <a:t>5,000</a:t>
                      </a:r>
                      <a:r>
                        <a:rPr kumimoji="1" lang="ja-JP" altLang="en-US" sz="1400" dirty="0">
                          <a:latin typeface="メイリオ" panose="020B0604030504040204" pitchFamily="50" charset="-128"/>
                          <a:ea typeface="メイリオ" panose="020B0604030504040204" pitchFamily="50" charset="-128"/>
                        </a:rPr>
                        <a:t>万円</a:t>
                      </a:r>
                    </a:p>
                  </a:txBody>
                  <a:tcPr marL="91445" marR="91445" marT="45681" marB="45681" anchor="ctr">
                    <a:solidFill>
                      <a:schemeClr val="bg1">
                        <a:lumMod val="85000"/>
                      </a:schemeClr>
                    </a:solidFill>
                  </a:tcPr>
                </a:tc>
                <a:tc>
                  <a:txBody>
                    <a:bodyPr/>
                    <a:lstStyle/>
                    <a:p>
                      <a:pPr algn="ctr"/>
                      <a:r>
                        <a:rPr kumimoji="1" lang="en-US" altLang="ja-JP" sz="1400" dirty="0">
                          <a:latin typeface="メイリオ" panose="020B0604030504040204" pitchFamily="50" charset="-128"/>
                          <a:ea typeface="メイリオ" panose="020B0604030504040204" pitchFamily="50" charset="-128"/>
                        </a:rPr>
                        <a:t>4,200</a:t>
                      </a:r>
                      <a:r>
                        <a:rPr kumimoji="1" lang="ja-JP" altLang="en-US" sz="1400" dirty="0">
                          <a:latin typeface="メイリオ" panose="020B0604030504040204" pitchFamily="50" charset="-128"/>
                          <a:ea typeface="メイリオ" panose="020B0604030504040204" pitchFamily="50" charset="-128"/>
                        </a:rPr>
                        <a:t>万円</a:t>
                      </a:r>
                    </a:p>
                  </a:txBody>
                  <a:tcPr marL="91445" marR="91445" marT="45681" marB="45681" anchor="ctr">
                    <a:solidFill>
                      <a:schemeClr val="bg1">
                        <a:lumMod val="85000"/>
                      </a:schemeClr>
                    </a:solidFill>
                  </a:tcPr>
                </a:tc>
                <a:tc>
                  <a:txBody>
                    <a:bodyPr/>
                    <a:lstStyle/>
                    <a:p>
                      <a:pPr algn="ctr"/>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億</a:t>
                      </a:r>
                      <a:r>
                        <a:rPr kumimoji="1" lang="en-US" altLang="ja-JP" sz="1400" dirty="0">
                          <a:latin typeface="メイリオ" panose="020B0604030504040204" pitchFamily="50" charset="-128"/>
                          <a:ea typeface="メイリオ" panose="020B0604030504040204" pitchFamily="50" charset="-128"/>
                        </a:rPr>
                        <a:t>800</a:t>
                      </a:r>
                      <a:r>
                        <a:rPr kumimoji="1" lang="ja-JP" altLang="en-US" sz="1400" dirty="0">
                          <a:latin typeface="メイリオ" panose="020B0604030504040204" pitchFamily="50" charset="-128"/>
                          <a:ea typeface="メイリオ" panose="020B0604030504040204" pitchFamily="50" charset="-128"/>
                        </a:rPr>
                        <a:t>万円</a:t>
                      </a:r>
                    </a:p>
                  </a:txBody>
                  <a:tcPr marL="91445" marR="91445" marT="45681" marB="45681" anchor="ctr">
                    <a:solidFill>
                      <a:schemeClr val="bg1">
                        <a:lumMod val="85000"/>
                      </a:schemeClr>
                    </a:solidFill>
                  </a:tcPr>
                </a:tc>
                <a:tc>
                  <a:txBody>
                    <a:bodyPr/>
                    <a:lstStyle/>
                    <a:p>
                      <a:pPr algn="ctr"/>
                      <a:r>
                        <a:rPr kumimoji="1" lang="en-US" altLang="ja-JP" sz="1400" dirty="0">
                          <a:latin typeface="メイリオ" panose="020B0604030504040204" pitchFamily="50" charset="-128"/>
                          <a:ea typeface="メイリオ" panose="020B0604030504040204" pitchFamily="50" charset="-128"/>
                        </a:rPr>
                        <a:t>40%</a:t>
                      </a:r>
                      <a:endParaRPr kumimoji="1" lang="ja-JP" altLang="en-US" sz="1400" dirty="0">
                        <a:latin typeface="メイリオ" panose="020B0604030504040204" pitchFamily="50" charset="-128"/>
                        <a:ea typeface="メイリオ" panose="020B0604030504040204" pitchFamily="50" charset="-128"/>
                      </a:endParaRPr>
                    </a:p>
                  </a:txBody>
                  <a:tcPr marL="91445" marR="91445" marT="45681" marB="45681" anchor="ctr">
                    <a:solidFill>
                      <a:schemeClr val="bg1">
                        <a:lumMod val="85000"/>
                      </a:schemeClr>
                    </a:solidFill>
                  </a:tcPr>
                </a:tc>
                <a:tc>
                  <a:txBody>
                    <a:bodyPr/>
                    <a:lstStyle/>
                    <a:p>
                      <a:pPr algn="ctr"/>
                      <a:r>
                        <a:rPr kumimoji="1" lang="en-US" altLang="ja-JP" sz="1400" dirty="0">
                          <a:latin typeface="メイリオ" panose="020B0604030504040204" pitchFamily="50" charset="-128"/>
                          <a:ea typeface="メイリオ" panose="020B0604030504040204" pitchFamily="50" charset="-128"/>
                        </a:rPr>
                        <a:t>1,700</a:t>
                      </a:r>
                      <a:r>
                        <a:rPr kumimoji="1" lang="ja-JP" altLang="en-US" sz="1400" dirty="0">
                          <a:latin typeface="メイリオ" panose="020B0604030504040204" pitchFamily="50" charset="-128"/>
                          <a:ea typeface="メイリオ" panose="020B0604030504040204" pitchFamily="50" charset="-128"/>
                        </a:rPr>
                        <a:t>万円</a:t>
                      </a:r>
                    </a:p>
                  </a:txBody>
                  <a:tcPr marL="91445" marR="91445" marT="45681" marB="45681" anchor="ctr">
                    <a:solidFill>
                      <a:schemeClr val="bg1">
                        <a:lumMod val="85000"/>
                      </a:schemeClr>
                    </a:solidFill>
                  </a:tcPr>
                </a:tc>
                <a:tc>
                  <a:txBody>
                    <a:bodyPr/>
                    <a:lstStyle/>
                    <a:p>
                      <a:pPr algn="ctr"/>
                      <a:r>
                        <a:rPr kumimoji="1" lang="en-US" altLang="ja-JP" sz="1400" dirty="0">
                          <a:latin typeface="メイリオ" panose="020B0604030504040204" pitchFamily="50" charset="-128"/>
                          <a:ea typeface="メイリオ" panose="020B0604030504040204" pitchFamily="50" charset="-128"/>
                        </a:rPr>
                        <a:t>2,620</a:t>
                      </a:r>
                      <a:r>
                        <a:rPr kumimoji="1" lang="ja-JP" altLang="en-US" sz="1400" dirty="0">
                          <a:latin typeface="メイリオ" panose="020B0604030504040204" pitchFamily="50" charset="-128"/>
                          <a:ea typeface="メイリオ" panose="020B0604030504040204" pitchFamily="50" charset="-128"/>
                        </a:rPr>
                        <a:t>万円</a:t>
                      </a:r>
                    </a:p>
                  </a:txBody>
                  <a:tcPr marL="91445" marR="91445" marT="45681" marB="45681" anchor="ctr">
                    <a:solidFill>
                      <a:schemeClr val="bg1">
                        <a:lumMod val="85000"/>
                      </a:schemeClr>
                    </a:solidFill>
                  </a:tcPr>
                </a:tc>
                <a:extLst>
                  <a:ext uri="{0D108BD9-81ED-4DB2-BD59-A6C34878D82A}">
                    <a16:rowId xmlns:a16="http://schemas.microsoft.com/office/drawing/2014/main" val="10001"/>
                  </a:ext>
                </a:extLst>
              </a:tr>
            </a:tbl>
          </a:graphicData>
        </a:graphic>
      </p:graphicFrame>
      <p:sp>
        <p:nvSpPr>
          <p:cNvPr id="5" name="正方形/長方形 4">
            <a:extLst>
              <a:ext uri="{FF2B5EF4-FFF2-40B4-BE49-F238E27FC236}">
                <a16:creationId xmlns:a16="http://schemas.microsoft.com/office/drawing/2014/main" id="{77ADE0D6-70E3-4339-821C-C20C0A8DF810}"/>
              </a:ext>
            </a:extLst>
          </p:cNvPr>
          <p:cNvSpPr>
            <a:spLocks noChangeArrowheads="1"/>
          </p:cNvSpPr>
          <p:nvPr/>
        </p:nvSpPr>
        <p:spPr bwMode="auto">
          <a:xfrm>
            <a:off x="2159660" y="4374929"/>
            <a:ext cx="43204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400" b="1">
                <a:latin typeface="メイリオ" panose="020B0604030504040204" pitchFamily="50" charset="-128"/>
                <a:ea typeface="メイリオ" panose="020B0604030504040204" pitchFamily="50" charset="-128"/>
              </a:rPr>
              <a:t>事前</a:t>
            </a:r>
            <a:r>
              <a:rPr lang="ja-JP" altLang="en-US" sz="1400" b="1" dirty="0">
                <a:latin typeface="メイリオ" panose="020B0604030504040204" pitchFamily="50" charset="-128"/>
                <a:ea typeface="メイリオ" panose="020B0604030504040204" pitchFamily="50" charset="-128"/>
              </a:rPr>
              <a:t>に相続人にそれぞれ</a:t>
            </a:r>
            <a:r>
              <a:rPr lang="en-US" altLang="ja-JP" sz="1400" b="1" dirty="0">
                <a:latin typeface="メイリオ" panose="020B0604030504040204" pitchFamily="50" charset="-128"/>
                <a:ea typeface="メイリオ" panose="020B0604030504040204" pitchFamily="50" charset="-128"/>
              </a:rPr>
              <a:t>500</a:t>
            </a:r>
            <a:r>
              <a:rPr lang="ja-JP" altLang="en-US" sz="1400" b="1" dirty="0">
                <a:latin typeface="メイリオ" panose="020B0604030504040204" pitchFamily="50" charset="-128"/>
                <a:ea typeface="メイリオ" panose="020B0604030504040204" pitchFamily="50" charset="-128"/>
              </a:rPr>
              <a:t>万円ずつ贈与した場合</a:t>
            </a:r>
          </a:p>
        </p:txBody>
      </p:sp>
      <p:graphicFrame>
        <p:nvGraphicFramePr>
          <p:cNvPr id="6" name="表 5">
            <a:extLst>
              <a:ext uri="{FF2B5EF4-FFF2-40B4-BE49-F238E27FC236}">
                <a16:creationId xmlns:a16="http://schemas.microsoft.com/office/drawing/2014/main" id="{DF0522D8-2154-4480-B27F-40719C64B781}"/>
              </a:ext>
            </a:extLst>
          </p:cNvPr>
          <p:cNvGraphicFramePr>
            <a:graphicFrameLocks noGrp="1"/>
          </p:cNvGraphicFramePr>
          <p:nvPr>
            <p:extLst>
              <p:ext uri="{D42A27DB-BD31-4B8C-83A1-F6EECF244321}">
                <p14:modId xmlns:p14="http://schemas.microsoft.com/office/powerpoint/2010/main" val="821437898"/>
              </p:ext>
            </p:extLst>
          </p:nvPr>
        </p:nvGraphicFramePr>
        <p:xfrm>
          <a:off x="1071149" y="4656290"/>
          <a:ext cx="8353423" cy="1800000"/>
        </p:xfrm>
        <a:graphic>
          <a:graphicData uri="http://schemas.openxmlformats.org/drawingml/2006/table">
            <a:tbl>
              <a:tblPr firstRow="1" bandRow="1">
                <a:tableStyleId>{5C22544A-7EE6-4342-B048-85BDC9FD1C3A}</a:tableStyleId>
              </a:tblPr>
              <a:tblGrid>
                <a:gridCol w="1382221">
                  <a:extLst>
                    <a:ext uri="{9D8B030D-6E8A-4147-A177-3AD203B41FA5}">
                      <a16:colId xmlns:a16="http://schemas.microsoft.com/office/drawing/2014/main" val="20000"/>
                    </a:ext>
                  </a:extLst>
                </a:gridCol>
                <a:gridCol w="1382221">
                  <a:extLst>
                    <a:ext uri="{9D8B030D-6E8A-4147-A177-3AD203B41FA5}">
                      <a16:colId xmlns:a16="http://schemas.microsoft.com/office/drawing/2014/main" val="20001"/>
                    </a:ext>
                  </a:extLst>
                </a:gridCol>
                <a:gridCol w="1141835">
                  <a:extLst>
                    <a:ext uri="{9D8B030D-6E8A-4147-A177-3AD203B41FA5}">
                      <a16:colId xmlns:a16="http://schemas.microsoft.com/office/drawing/2014/main" val="20002"/>
                    </a:ext>
                  </a:extLst>
                </a:gridCol>
                <a:gridCol w="1201931">
                  <a:extLst>
                    <a:ext uri="{9D8B030D-6E8A-4147-A177-3AD203B41FA5}">
                      <a16:colId xmlns:a16="http://schemas.microsoft.com/office/drawing/2014/main" val="20003"/>
                    </a:ext>
                  </a:extLst>
                </a:gridCol>
                <a:gridCol w="921481">
                  <a:extLst>
                    <a:ext uri="{9D8B030D-6E8A-4147-A177-3AD203B41FA5}">
                      <a16:colId xmlns:a16="http://schemas.microsoft.com/office/drawing/2014/main" val="20004"/>
                    </a:ext>
                  </a:extLst>
                </a:gridCol>
                <a:gridCol w="1161867">
                  <a:extLst>
                    <a:ext uri="{9D8B030D-6E8A-4147-A177-3AD203B41FA5}">
                      <a16:colId xmlns:a16="http://schemas.microsoft.com/office/drawing/2014/main" val="20005"/>
                    </a:ext>
                  </a:extLst>
                </a:gridCol>
                <a:gridCol w="1161867">
                  <a:extLst>
                    <a:ext uri="{9D8B030D-6E8A-4147-A177-3AD203B41FA5}">
                      <a16:colId xmlns:a16="http://schemas.microsoft.com/office/drawing/2014/main" val="20006"/>
                    </a:ext>
                  </a:extLst>
                </a:gridCol>
              </a:tblGrid>
              <a:tr h="360000">
                <a:tc>
                  <a:txBody>
                    <a:bodyPr/>
                    <a:lstStyle/>
                    <a:p>
                      <a:pPr algn="ctr"/>
                      <a:r>
                        <a:rPr kumimoji="1" lang="ja-JP" altLang="en-US" sz="1400" b="0" dirty="0">
                          <a:latin typeface="メイリオ" panose="020B0604030504040204" pitchFamily="50" charset="-128"/>
                          <a:ea typeface="メイリオ" panose="020B0604030504040204" pitchFamily="50" charset="-128"/>
                        </a:rPr>
                        <a:t>税目</a:t>
                      </a:r>
                    </a:p>
                  </a:txBody>
                  <a:tcPr marL="91445" marR="91445" marT="45728" marB="45728" anchor="ctr">
                    <a:solidFill>
                      <a:srgbClr val="41B16C"/>
                    </a:solidFill>
                  </a:tcPr>
                </a:tc>
                <a:tc>
                  <a:txBody>
                    <a:bodyPr/>
                    <a:lstStyle/>
                    <a:p>
                      <a:pPr algn="ctr"/>
                      <a:r>
                        <a:rPr kumimoji="1" lang="ja-JP" altLang="en-US" sz="1400" b="0" dirty="0">
                          <a:latin typeface="メイリオ" panose="020B0604030504040204" pitchFamily="50" charset="-128"/>
                          <a:ea typeface="メイリオ" panose="020B0604030504040204" pitchFamily="50" charset="-128"/>
                        </a:rPr>
                        <a:t>財産額</a:t>
                      </a:r>
                    </a:p>
                  </a:txBody>
                  <a:tcPr marL="91445" marR="91445" marT="45728" marB="45728" anchor="ctr">
                    <a:solidFill>
                      <a:srgbClr val="41B16C"/>
                    </a:solidFill>
                  </a:tcPr>
                </a:tc>
                <a:tc>
                  <a:txBody>
                    <a:bodyPr/>
                    <a:lstStyle/>
                    <a:p>
                      <a:pPr algn="ctr"/>
                      <a:r>
                        <a:rPr kumimoji="1" lang="ja-JP" altLang="en-US" sz="1400" b="0" dirty="0">
                          <a:latin typeface="メイリオ" panose="020B0604030504040204" pitchFamily="50" charset="-128"/>
                          <a:ea typeface="メイリオ" panose="020B0604030504040204" pitchFamily="50" charset="-128"/>
                        </a:rPr>
                        <a:t>基礎控除</a:t>
                      </a:r>
                    </a:p>
                  </a:txBody>
                  <a:tcPr marL="91445" marR="91445" marT="45728" marB="45728" anchor="ctr">
                    <a:solidFill>
                      <a:srgbClr val="41B16C"/>
                    </a:solidFill>
                  </a:tcPr>
                </a:tc>
                <a:tc>
                  <a:txBody>
                    <a:bodyPr/>
                    <a:lstStyle/>
                    <a:p>
                      <a:pPr algn="ctr"/>
                      <a:r>
                        <a:rPr kumimoji="1" lang="ja-JP" altLang="en-US" sz="1400" b="0" dirty="0">
                          <a:latin typeface="メイリオ" panose="020B0604030504040204" pitchFamily="50" charset="-128"/>
                          <a:ea typeface="メイリオ" panose="020B0604030504040204" pitchFamily="50" charset="-128"/>
                        </a:rPr>
                        <a:t>課税対象額</a:t>
                      </a:r>
                    </a:p>
                  </a:txBody>
                  <a:tcPr marL="91445" marR="91445" marT="45728" marB="45728" anchor="ctr">
                    <a:solidFill>
                      <a:srgbClr val="41B16C"/>
                    </a:solidFill>
                  </a:tcPr>
                </a:tc>
                <a:tc>
                  <a:txBody>
                    <a:bodyPr/>
                    <a:lstStyle/>
                    <a:p>
                      <a:pPr algn="ctr"/>
                      <a:r>
                        <a:rPr kumimoji="1" lang="ja-JP" altLang="en-US" sz="1400" b="0" dirty="0">
                          <a:latin typeface="メイリオ" panose="020B0604030504040204" pitchFamily="50" charset="-128"/>
                          <a:ea typeface="メイリオ" panose="020B0604030504040204" pitchFamily="50" charset="-128"/>
                        </a:rPr>
                        <a:t>税率</a:t>
                      </a:r>
                    </a:p>
                  </a:txBody>
                  <a:tcPr marL="91445" marR="91445" marT="45728" marB="45728" anchor="ctr">
                    <a:solidFill>
                      <a:srgbClr val="41B16C"/>
                    </a:solidFill>
                  </a:tcPr>
                </a:tc>
                <a:tc>
                  <a:txBody>
                    <a:bodyPr/>
                    <a:lstStyle/>
                    <a:p>
                      <a:pPr algn="ctr"/>
                      <a:r>
                        <a:rPr kumimoji="1" lang="ja-JP" altLang="en-US" sz="1400" b="0" dirty="0">
                          <a:latin typeface="メイリオ" panose="020B0604030504040204" pitchFamily="50" charset="-128"/>
                          <a:ea typeface="メイリオ" panose="020B0604030504040204" pitchFamily="50" charset="-128"/>
                        </a:rPr>
                        <a:t>控除</a:t>
                      </a:r>
                    </a:p>
                  </a:txBody>
                  <a:tcPr marL="91445" marR="91445" marT="45728" marB="45728" anchor="ctr">
                    <a:solidFill>
                      <a:srgbClr val="41B16C"/>
                    </a:solidFill>
                  </a:tcPr>
                </a:tc>
                <a:tc>
                  <a:txBody>
                    <a:bodyPr/>
                    <a:lstStyle/>
                    <a:p>
                      <a:pPr algn="ctr"/>
                      <a:r>
                        <a:rPr kumimoji="1" lang="ja-JP" altLang="en-US" sz="1400" b="0" dirty="0">
                          <a:latin typeface="メイリオ" panose="020B0604030504040204" pitchFamily="50" charset="-128"/>
                          <a:ea typeface="メイリオ" panose="020B0604030504040204" pitchFamily="50" charset="-128"/>
                        </a:rPr>
                        <a:t>税額</a:t>
                      </a:r>
                    </a:p>
                  </a:txBody>
                  <a:tcPr marL="91445" marR="91445" marT="45728" marB="45728" anchor="ctr">
                    <a:solidFill>
                      <a:srgbClr val="41B16C"/>
                    </a:solidFill>
                  </a:tcPr>
                </a:tc>
                <a:extLst>
                  <a:ext uri="{0D108BD9-81ED-4DB2-BD59-A6C34878D82A}">
                    <a16:rowId xmlns:a16="http://schemas.microsoft.com/office/drawing/2014/main" val="10000"/>
                  </a:ext>
                </a:extLst>
              </a:tr>
              <a:tr h="360000">
                <a:tc>
                  <a:txBody>
                    <a:bodyPr/>
                    <a:lstStyle/>
                    <a:p>
                      <a:pPr algn="ctr"/>
                      <a:r>
                        <a:rPr kumimoji="1" lang="ja-JP" altLang="en-US" sz="1400" b="0" dirty="0">
                          <a:latin typeface="メイリオ" panose="020B0604030504040204" pitchFamily="50" charset="-128"/>
                          <a:ea typeface="メイリオ" panose="020B0604030504040204" pitchFamily="50" charset="-128"/>
                        </a:rPr>
                        <a:t>贈与税</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500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110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390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20%</a:t>
                      </a:r>
                      <a:endParaRPr kumimoji="1" lang="ja-JP" altLang="en-US" sz="1400" b="0" dirty="0">
                        <a:latin typeface="メイリオ" panose="020B0604030504040204" pitchFamily="50" charset="-128"/>
                        <a:ea typeface="メイリオ" panose="020B0604030504040204" pitchFamily="50" charset="-128"/>
                      </a:endParaRP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25</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53</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extLst>
                  <a:ext uri="{0D108BD9-81ED-4DB2-BD59-A6C34878D82A}">
                    <a16:rowId xmlns:a16="http://schemas.microsoft.com/office/drawing/2014/main" val="10001"/>
                  </a:ext>
                </a:extLst>
              </a:tr>
              <a:tr h="360000">
                <a:tc>
                  <a:txBody>
                    <a:bodyPr/>
                    <a:lstStyle/>
                    <a:p>
                      <a:pPr algn="ctr"/>
                      <a:r>
                        <a:rPr kumimoji="1" lang="ja-JP" altLang="en-US" sz="1400" b="0" dirty="0">
                          <a:latin typeface="メイリオ" panose="020B0604030504040204" pitchFamily="50" charset="-128"/>
                          <a:ea typeface="メイリオ" panose="020B0604030504040204" pitchFamily="50" charset="-128"/>
                        </a:rPr>
                        <a:t>贈与税</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500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110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390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20%</a:t>
                      </a:r>
                      <a:endParaRPr kumimoji="1" lang="ja-JP" altLang="en-US" sz="1400" b="0" dirty="0">
                        <a:latin typeface="メイリオ" panose="020B0604030504040204" pitchFamily="50" charset="-128"/>
                        <a:ea typeface="メイリオ" panose="020B0604030504040204" pitchFamily="50" charset="-128"/>
                      </a:endParaRP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25</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53</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extLst>
                  <a:ext uri="{0D108BD9-81ED-4DB2-BD59-A6C34878D82A}">
                    <a16:rowId xmlns:a16="http://schemas.microsoft.com/office/drawing/2014/main" val="10002"/>
                  </a:ext>
                </a:extLst>
              </a:tr>
              <a:tr h="360000">
                <a:tc>
                  <a:txBody>
                    <a:bodyPr/>
                    <a:lstStyle/>
                    <a:p>
                      <a:pPr algn="ctr"/>
                      <a:r>
                        <a:rPr kumimoji="1" lang="ja-JP" altLang="en-US" sz="1400" b="0" dirty="0">
                          <a:latin typeface="メイリオ" panose="020B0604030504040204" pitchFamily="50" charset="-128"/>
                          <a:ea typeface="メイリオ" panose="020B0604030504040204" pitchFamily="50" charset="-128"/>
                        </a:rPr>
                        <a:t>相続税</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1</a:t>
                      </a:r>
                      <a:r>
                        <a:rPr kumimoji="1" lang="ja-JP" altLang="en-US" sz="1400" b="0" dirty="0">
                          <a:latin typeface="メイリオ" panose="020B0604030504040204" pitchFamily="50" charset="-128"/>
                          <a:ea typeface="メイリオ" panose="020B0604030504040204" pitchFamily="50" charset="-128"/>
                        </a:rPr>
                        <a:t>億</a:t>
                      </a:r>
                      <a:r>
                        <a:rPr kumimoji="1" lang="en-US" altLang="ja-JP" sz="1400" b="0" dirty="0">
                          <a:latin typeface="メイリオ" panose="020B0604030504040204" pitchFamily="50" charset="-128"/>
                          <a:ea typeface="メイリオ" panose="020B0604030504040204" pitchFamily="50" charset="-128"/>
                        </a:rPr>
                        <a:t>4,000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4,200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9,800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30%</a:t>
                      </a:r>
                      <a:endParaRPr kumimoji="1" lang="ja-JP" altLang="en-US" sz="1400" b="0" dirty="0">
                        <a:latin typeface="メイリオ" panose="020B0604030504040204" pitchFamily="50" charset="-128"/>
                        <a:ea typeface="メイリオ" panose="020B0604030504040204" pitchFamily="50" charset="-128"/>
                      </a:endParaRP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700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tc>
                  <a:txBody>
                    <a:bodyPr/>
                    <a:lstStyle/>
                    <a:p>
                      <a:pPr algn="ctr"/>
                      <a:r>
                        <a:rPr kumimoji="1" lang="en-US" altLang="ja-JP" sz="1400" b="0" dirty="0">
                          <a:latin typeface="メイリオ" panose="020B0604030504040204" pitchFamily="50" charset="-128"/>
                          <a:ea typeface="メイリオ" panose="020B0604030504040204" pitchFamily="50" charset="-128"/>
                        </a:rPr>
                        <a:t>2,240</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extLst>
                  <a:ext uri="{0D108BD9-81ED-4DB2-BD59-A6C34878D82A}">
                    <a16:rowId xmlns:a16="http://schemas.microsoft.com/office/drawing/2014/main" val="10003"/>
                  </a:ext>
                </a:extLst>
              </a:tr>
              <a:tr h="360000">
                <a:tc>
                  <a:txBody>
                    <a:bodyPr/>
                    <a:lstStyle/>
                    <a:p>
                      <a:pPr algn="ctr"/>
                      <a:endParaRPr kumimoji="1" lang="ja-JP" altLang="en-US" sz="1400" b="0" dirty="0">
                        <a:latin typeface="メイリオ" panose="020B0604030504040204" pitchFamily="50" charset="-128"/>
                        <a:ea typeface="メイリオ" panose="020B0604030504040204" pitchFamily="50" charset="-128"/>
                      </a:endParaRPr>
                    </a:p>
                  </a:txBody>
                  <a:tcPr marL="91445" marR="91445" marT="45728" marB="45728" anchor="ctr">
                    <a:solidFill>
                      <a:schemeClr val="bg1">
                        <a:lumMod val="85000"/>
                      </a:schemeClr>
                    </a:solidFill>
                  </a:tcPr>
                </a:tc>
                <a:tc gridSpan="5">
                  <a:txBody>
                    <a:bodyPr/>
                    <a:lstStyle/>
                    <a:p>
                      <a:pPr algn="ctr"/>
                      <a:r>
                        <a:rPr kumimoji="1" lang="ja-JP" altLang="en-US" sz="1400" b="0" dirty="0">
                          <a:latin typeface="メイリオ" panose="020B0604030504040204" pitchFamily="50" charset="-128"/>
                          <a:ea typeface="メイリオ" panose="020B0604030504040204" pitchFamily="50" charset="-128"/>
                        </a:rPr>
                        <a:t>合計</a:t>
                      </a:r>
                    </a:p>
                  </a:txBody>
                  <a:tcPr marL="91445" marR="91445" marT="45728" marB="45728" anchor="ctr">
                    <a:solidFill>
                      <a:schemeClr val="bg1">
                        <a:lumMod val="85000"/>
                      </a:schemeClr>
                    </a:solidFill>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a:txBody>
                    <a:bodyPr/>
                    <a:lstStyle/>
                    <a:p>
                      <a:pPr algn="ctr"/>
                      <a:r>
                        <a:rPr kumimoji="1" lang="en-US" altLang="ja-JP" sz="1400" b="0" dirty="0">
                          <a:latin typeface="メイリオ" panose="020B0604030504040204" pitchFamily="50" charset="-128"/>
                          <a:ea typeface="メイリオ" panose="020B0604030504040204" pitchFamily="50" charset="-128"/>
                        </a:rPr>
                        <a:t>2,346</a:t>
                      </a:r>
                      <a:r>
                        <a:rPr kumimoji="1" lang="ja-JP" altLang="en-US" sz="1400" b="0" dirty="0">
                          <a:latin typeface="メイリオ" panose="020B0604030504040204" pitchFamily="50" charset="-128"/>
                          <a:ea typeface="メイリオ" panose="020B0604030504040204" pitchFamily="50" charset="-128"/>
                        </a:rPr>
                        <a:t>万円</a:t>
                      </a:r>
                    </a:p>
                  </a:txBody>
                  <a:tcPr marL="91445" marR="91445" marT="45728" marB="45728" anchor="ctr">
                    <a:solidFill>
                      <a:schemeClr val="bg1">
                        <a:lumMod val="85000"/>
                      </a:schemeClr>
                    </a:solidFill>
                  </a:tcPr>
                </a:tc>
                <a:extLst>
                  <a:ext uri="{0D108BD9-81ED-4DB2-BD59-A6C34878D82A}">
                    <a16:rowId xmlns:a16="http://schemas.microsoft.com/office/drawing/2014/main" val="10004"/>
                  </a:ext>
                </a:extLst>
              </a:tr>
            </a:tbl>
          </a:graphicData>
        </a:graphic>
      </p:graphicFrame>
      <p:sp>
        <p:nvSpPr>
          <p:cNvPr id="14" name="正方形/長方形 13">
            <a:extLst>
              <a:ext uri="{FF2B5EF4-FFF2-40B4-BE49-F238E27FC236}">
                <a16:creationId xmlns:a16="http://schemas.microsoft.com/office/drawing/2014/main" id="{D2267FD4-2B89-45A7-8861-4D034FABD084}"/>
              </a:ext>
            </a:extLst>
          </p:cNvPr>
          <p:cNvSpPr/>
          <p:nvPr/>
        </p:nvSpPr>
        <p:spPr>
          <a:xfrm>
            <a:off x="6972451" y="6717964"/>
            <a:ext cx="2639093" cy="15750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9C3C64CE-115B-4956-AD64-43A04AF57B5B}"/>
              </a:ext>
            </a:extLst>
          </p:cNvPr>
          <p:cNvSpPr/>
          <p:nvPr/>
        </p:nvSpPr>
        <p:spPr>
          <a:xfrm>
            <a:off x="6828671" y="6537843"/>
            <a:ext cx="2913334" cy="400110"/>
          </a:xfrm>
          <a:prstGeom prst="rect">
            <a:avLst/>
          </a:prstGeom>
          <a:noFill/>
        </p:spPr>
        <p:txBody>
          <a:bodyPr>
            <a:spAutoFit/>
          </a:bodyPr>
          <a:lstStyle/>
          <a:p>
            <a:pPr algn="ctr" eaLnBrk="1" fontAlgn="auto" hangingPunct="1">
              <a:spcBef>
                <a:spcPts val="0"/>
              </a:spcBef>
              <a:spcAft>
                <a:spcPts val="0"/>
              </a:spcAft>
              <a:defRPr/>
            </a:pPr>
            <a:r>
              <a:rPr lang="ja-JP" altLang="en-US" sz="2000" b="1" dirty="0">
                <a:ln w="1905"/>
                <a:solidFill>
                  <a:srgbClr val="ED7D31"/>
                </a:solidFill>
                <a:latin typeface="メイリオ" panose="020B0604030504040204" pitchFamily="50" charset="-128"/>
                <a:ea typeface="メイリオ" panose="020B0604030504040204" pitchFamily="50" charset="-128"/>
              </a:rPr>
              <a:t>合計：</a:t>
            </a:r>
            <a:r>
              <a:rPr lang="en-US" altLang="ja-JP" sz="2000" b="1" dirty="0">
                <a:ln w="1905"/>
                <a:solidFill>
                  <a:srgbClr val="ED7D31"/>
                </a:solidFill>
                <a:latin typeface="メイリオ" panose="020B0604030504040204" pitchFamily="50" charset="-128"/>
                <a:ea typeface="メイリオ" panose="020B0604030504040204" pitchFamily="50" charset="-128"/>
              </a:rPr>
              <a:t>274</a:t>
            </a:r>
            <a:r>
              <a:rPr lang="ja-JP" altLang="en-US" sz="2000" b="1" dirty="0">
                <a:ln w="1905"/>
                <a:solidFill>
                  <a:srgbClr val="ED7D31"/>
                </a:solidFill>
                <a:latin typeface="メイリオ" panose="020B0604030504040204" pitchFamily="50" charset="-128"/>
                <a:ea typeface="メイリオ" panose="020B0604030504040204" pitchFamily="50" charset="-128"/>
              </a:rPr>
              <a:t>万円の差</a:t>
            </a:r>
          </a:p>
        </p:txBody>
      </p:sp>
      <p:sp>
        <p:nvSpPr>
          <p:cNvPr id="15" name="正方形/長方形 14">
            <a:extLst>
              <a:ext uri="{FF2B5EF4-FFF2-40B4-BE49-F238E27FC236}">
                <a16:creationId xmlns:a16="http://schemas.microsoft.com/office/drawing/2014/main" id="{0A3340D8-B25B-467B-BF01-AD2F2DFFDFB5}"/>
              </a:ext>
            </a:extLst>
          </p:cNvPr>
          <p:cNvSpPr>
            <a:spLocks noChangeArrowheads="1"/>
          </p:cNvSpPr>
          <p:nvPr/>
        </p:nvSpPr>
        <p:spPr bwMode="auto">
          <a:xfrm>
            <a:off x="1071149" y="3113796"/>
            <a:ext cx="1077626" cy="254525"/>
          </a:xfrm>
          <a:prstGeom prst="rect">
            <a:avLst/>
          </a:prstGeom>
          <a:solidFill>
            <a:schemeClr val="bg1"/>
          </a:solidFill>
          <a:ln w="9525">
            <a:solidFill>
              <a:srgbClr val="000000"/>
            </a:solidFill>
            <a:miter lim="800000"/>
            <a:headEnd/>
            <a:tailEnd/>
          </a:ln>
        </p:spPr>
        <p:txBody>
          <a:bodyPr wrap="none">
            <a:no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b="1">
                <a:latin typeface="メイリオ" panose="020B0604030504040204" pitchFamily="50" charset="-128"/>
                <a:ea typeface="メイリオ" panose="020B0604030504040204" pitchFamily="50" charset="-128"/>
              </a:rPr>
              <a:t>パターン１</a:t>
            </a:r>
            <a:endParaRPr lang="ja-JP" altLang="en-US" b="1" dirty="0">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B76446A1-4714-4373-9258-E9D70C7997AD}"/>
              </a:ext>
            </a:extLst>
          </p:cNvPr>
          <p:cNvSpPr>
            <a:spLocks noChangeArrowheads="1"/>
          </p:cNvSpPr>
          <p:nvPr/>
        </p:nvSpPr>
        <p:spPr bwMode="auto">
          <a:xfrm>
            <a:off x="2159660" y="3113796"/>
            <a:ext cx="78914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b="1">
                <a:latin typeface="メイリオ" panose="020B0604030504040204" pitchFamily="50" charset="-128"/>
                <a:ea typeface="メイリオ" panose="020B0604030504040204" pitchFamily="50" charset="-128"/>
              </a:rPr>
              <a:t>生前</a:t>
            </a:r>
            <a:r>
              <a:rPr lang="ja-JP" altLang="en-US" b="1" dirty="0">
                <a:latin typeface="メイリオ" panose="020B0604030504040204" pitchFamily="50" charset="-128"/>
                <a:ea typeface="メイリオ" panose="020B0604030504040204" pitchFamily="50" charset="-128"/>
              </a:rPr>
              <a:t>贈与なし</a:t>
            </a:r>
          </a:p>
        </p:txBody>
      </p:sp>
      <p:sp>
        <p:nvSpPr>
          <p:cNvPr id="17" name="正方形/長方形 16">
            <a:extLst>
              <a:ext uri="{FF2B5EF4-FFF2-40B4-BE49-F238E27FC236}">
                <a16:creationId xmlns:a16="http://schemas.microsoft.com/office/drawing/2014/main" id="{FDFF8FAF-9772-4218-A396-AE3675035152}"/>
              </a:ext>
            </a:extLst>
          </p:cNvPr>
          <p:cNvSpPr>
            <a:spLocks noChangeArrowheads="1"/>
          </p:cNvSpPr>
          <p:nvPr/>
        </p:nvSpPr>
        <p:spPr bwMode="auto">
          <a:xfrm>
            <a:off x="1071149" y="4355090"/>
            <a:ext cx="1077626" cy="254525"/>
          </a:xfrm>
          <a:prstGeom prst="rect">
            <a:avLst/>
          </a:prstGeom>
          <a:solidFill>
            <a:schemeClr val="bg1"/>
          </a:solidFill>
          <a:ln w="9525">
            <a:solidFill>
              <a:srgbClr val="000000"/>
            </a:solidFill>
            <a:miter lim="800000"/>
            <a:headEnd/>
            <a:tailEnd/>
          </a:ln>
        </p:spPr>
        <p:txBody>
          <a:bodyPr wrap="none">
            <a:no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b="1">
                <a:latin typeface="メイリオ" panose="020B0604030504040204" pitchFamily="50" charset="-128"/>
                <a:ea typeface="メイリオ" panose="020B0604030504040204" pitchFamily="50" charset="-128"/>
              </a:rPr>
              <a:t>パターン２</a:t>
            </a:r>
            <a:endParaRPr lang="ja-JP" altLang="en-US" b="1" dirty="0">
              <a:latin typeface="メイリオ" panose="020B0604030504040204" pitchFamily="50" charset="-128"/>
              <a:ea typeface="メイリオ" panose="020B0604030504040204" pitchFamily="50"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5" name="図 2">
            <a:extLst>
              <a:ext uri="{FF2B5EF4-FFF2-40B4-BE49-F238E27FC236}">
                <a16:creationId xmlns:a16="http://schemas.microsoft.com/office/drawing/2014/main" id="{3A8C9E82-F03F-435C-8C18-0E0DD5C46A7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85889" y="3061834"/>
            <a:ext cx="4435104" cy="303307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正方形/長方形 5">
            <a:extLst>
              <a:ext uri="{FF2B5EF4-FFF2-40B4-BE49-F238E27FC236}">
                <a16:creationId xmlns:a16="http://schemas.microsoft.com/office/drawing/2014/main" id="{497FA00A-61FB-41BB-B490-573D0361F074}"/>
              </a:ext>
            </a:extLst>
          </p:cNvPr>
          <p:cNvSpPr>
            <a:spLocks noChangeArrowheads="1"/>
          </p:cNvSpPr>
          <p:nvPr/>
        </p:nvSpPr>
        <p:spPr bwMode="auto">
          <a:xfrm>
            <a:off x="755858" y="3801426"/>
            <a:ext cx="4648200" cy="196044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108000" tIns="108000" bIns="108000" anchor="ctr" anchorCtr="0">
            <a:no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b="1" dirty="0">
                <a:latin typeface="メイリオ" panose="020B0604030504040204" pitchFamily="50" charset="-128"/>
                <a:ea typeface="メイリオ" panose="020B0604030504040204" pitchFamily="50" charset="-128"/>
              </a:rPr>
              <a:t>国土交通省発表</a:t>
            </a:r>
            <a:endParaRPr lang="en-US" altLang="ja-JP" sz="1200" dirty="0">
              <a:latin typeface="メイリオ" panose="020B0604030504040204" pitchFamily="50" charset="-128"/>
              <a:ea typeface="メイリオ" panose="020B0604030504040204" pitchFamily="50" charset="-128"/>
            </a:endParaRPr>
          </a:p>
          <a:p>
            <a:pPr eaLnBrk="1" hangingPunct="1"/>
            <a:r>
              <a:rPr lang="ja-JP" altLang="en-US" sz="1200" dirty="0">
                <a:latin typeface="メイリオ" panose="020B0604030504040204" pitchFamily="50" charset="-128"/>
                <a:ea typeface="メイリオ" panose="020B0604030504040204" pitchFamily="50" charset="-128"/>
              </a:rPr>
              <a:t>「約３年ぶりに地価の上昇地点が下落地点を上回る」</a:t>
            </a:r>
            <a:endParaRPr lang="en-US" altLang="ja-JP" sz="1200" dirty="0">
              <a:latin typeface="メイリオ" panose="020B0604030504040204" pitchFamily="50" charset="-128"/>
              <a:ea typeface="メイリオ" panose="020B0604030504040204" pitchFamily="50" charset="-128"/>
            </a:endParaRPr>
          </a:p>
          <a:p>
            <a:pPr eaLnBrk="1" hangingPunct="1"/>
            <a:endParaRPr lang="en-US" altLang="ja-JP" sz="1200" b="1" dirty="0">
              <a:latin typeface="メイリオ" panose="020B0604030504040204" pitchFamily="50" charset="-128"/>
              <a:ea typeface="メイリオ" panose="020B0604030504040204" pitchFamily="50" charset="-128"/>
            </a:endParaRPr>
          </a:p>
          <a:p>
            <a:pPr eaLnBrk="1" hangingPunct="1"/>
            <a:r>
              <a:rPr lang="ja-JP" altLang="en-US" sz="1200" b="1" dirty="0">
                <a:latin typeface="メイリオ" panose="020B0604030504040204" pitchFamily="50" charset="-128"/>
                <a:ea typeface="メイリオ" panose="020B0604030504040204" pitchFamily="50" charset="-128"/>
              </a:rPr>
              <a:t>朝日新聞</a:t>
            </a:r>
            <a:endParaRPr lang="en-US" altLang="ja-JP" sz="1200" dirty="0">
              <a:latin typeface="メイリオ" panose="020B0604030504040204" pitchFamily="50" charset="-128"/>
              <a:ea typeface="メイリオ" panose="020B0604030504040204" pitchFamily="50" charset="-128"/>
            </a:endParaRPr>
          </a:p>
          <a:p>
            <a:pPr eaLnBrk="1" hangingPunct="1"/>
            <a:r>
              <a:rPr lang="ja-JP" altLang="en-US" sz="1200" dirty="0">
                <a:latin typeface="メイリオ" panose="020B0604030504040204" pitchFamily="50" charset="-128"/>
                <a:ea typeface="メイリオ" panose="020B0604030504040204" pitchFamily="50" charset="-128"/>
              </a:rPr>
              <a:t>「東日本大震災後、高台の地価上昇　一部地区はバブル期水準」</a:t>
            </a:r>
            <a:endParaRPr lang="en-US" altLang="ja-JP" sz="1200" dirty="0">
              <a:latin typeface="メイリオ" panose="020B0604030504040204" pitchFamily="50" charset="-128"/>
              <a:ea typeface="メイリオ" panose="020B0604030504040204" pitchFamily="50" charset="-128"/>
            </a:endParaRPr>
          </a:p>
          <a:p>
            <a:pPr eaLnBrk="1" hangingPunct="1"/>
            <a:endParaRPr lang="en-US" altLang="ja-JP" sz="1200" dirty="0">
              <a:latin typeface="メイリオ" panose="020B0604030504040204" pitchFamily="50" charset="-128"/>
              <a:ea typeface="メイリオ" panose="020B0604030504040204" pitchFamily="50" charset="-128"/>
            </a:endParaRPr>
          </a:p>
          <a:p>
            <a:pPr eaLnBrk="1" hangingPunct="1"/>
            <a:r>
              <a:rPr lang="ja-JP" altLang="en-US" sz="1200" b="1" dirty="0">
                <a:latin typeface="メイリオ" panose="020B0604030504040204" pitchFamily="50" charset="-128"/>
                <a:ea typeface="メイリオ" panose="020B0604030504040204" pitchFamily="50" charset="-128"/>
              </a:rPr>
              <a:t>日本経済新聞</a:t>
            </a:r>
            <a:endParaRPr lang="en-US" altLang="ja-JP" sz="1200" b="1" dirty="0">
              <a:latin typeface="メイリオ" panose="020B0604030504040204" pitchFamily="50" charset="-128"/>
              <a:ea typeface="メイリオ" panose="020B0604030504040204" pitchFamily="50" charset="-128"/>
            </a:endParaRPr>
          </a:p>
          <a:p>
            <a:pPr eaLnBrk="1" hangingPunct="1"/>
            <a:r>
              <a:rPr lang="ja-JP" altLang="en-US" sz="1200" dirty="0">
                <a:latin typeface="メイリオ" panose="020B0604030504040204" pitchFamily="50" charset="-128"/>
                <a:ea typeface="メイリオ" panose="020B0604030504040204" pitchFamily="50" charset="-128"/>
              </a:rPr>
              <a:t>「全国主要</a:t>
            </a:r>
            <a:r>
              <a:rPr lang="en-US" altLang="ja-JP" sz="1200" dirty="0">
                <a:latin typeface="メイリオ" panose="020B0604030504040204" pitchFamily="50" charset="-128"/>
                <a:ea typeface="メイリオ" panose="020B0604030504040204" pitchFamily="50" charset="-128"/>
              </a:rPr>
              <a:t>150</a:t>
            </a:r>
            <a:r>
              <a:rPr lang="ja-JP" altLang="en-US" sz="1200" dirty="0">
                <a:latin typeface="メイリオ" panose="020B0604030504040204" pitchFamily="50" charset="-128"/>
                <a:ea typeface="メイリオ" panose="020B0604030504040204" pitchFamily="50" charset="-128"/>
              </a:rPr>
              <a:t>地区のうち、</a:t>
            </a:r>
            <a:r>
              <a:rPr lang="en-US" altLang="ja-JP" sz="1200" dirty="0">
                <a:latin typeface="メイリオ" panose="020B0604030504040204" pitchFamily="50" charset="-128"/>
                <a:ea typeface="メイリオ" panose="020B0604030504040204" pitchFamily="50" charset="-128"/>
              </a:rPr>
              <a:t>16</a:t>
            </a:r>
            <a:r>
              <a:rPr lang="ja-JP" altLang="en-US" sz="1200" dirty="0">
                <a:latin typeface="メイリオ" panose="020B0604030504040204" pitchFamily="50" charset="-128"/>
                <a:ea typeface="メイリオ" panose="020B0604030504040204" pitchFamily="50" charset="-128"/>
              </a:rPr>
              <a:t>地区の地価が上昇。</a:t>
            </a:r>
            <a:endParaRPr lang="en-US" altLang="ja-JP" sz="1200" dirty="0">
              <a:latin typeface="メイリオ" panose="020B0604030504040204" pitchFamily="50" charset="-128"/>
              <a:ea typeface="メイリオ" panose="020B0604030504040204" pitchFamily="50" charset="-128"/>
            </a:endParaRPr>
          </a:p>
          <a:p>
            <a:pPr eaLnBrk="1" hangingPunct="1"/>
            <a:r>
              <a:rPr lang="ja-JP" altLang="en-US" sz="1200" dirty="0">
                <a:latin typeface="メイリオ" panose="020B0604030504040204" pitchFamily="50" charset="-128"/>
                <a:ea typeface="メイリオ" panose="020B0604030504040204" pitchFamily="50" charset="-128"/>
              </a:rPr>
              <a:t>前回調査時</a:t>
            </a:r>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地区から大幅増。」</a:t>
            </a:r>
          </a:p>
        </p:txBody>
      </p:sp>
      <p:sp>
        <p:nvSpPr>
          <p:cNvPr id="9" name="正方形/長方形 7">
            <a:extLst>
              <a:ext uri="{FF2B5EF4-FFF2-40B4-BE49-F238E27FC236}">
                <a16:creationId xmlns:a16="http://schemas.microsoft.com/office/drawing/2014/main" id="{7421534A-7FC8-47F0-BB32-03AEF239738E}"/>
              </a:ext>
            </a:extLst>
          </p:cNvPr>
          <p:cNvSpPr>
            <a:spLocks noChangeArrowheads="1"/>
          </p:cNvSpPr>
          <p:nvPr/>
        </p:nvSpPr>
        <p:spPr bwMode="auto">
          <a:xfrm>
            <a:off x="736808" y="3521436"/>
            <a:ext cx="439261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200" dirty="0">
                <a:latin typeface="メイリオ" panose="020B0604030504040204" pitchFamily="50" charset="-128"/>
                <a:ea typeface="メイリオ" panose="020B0604030504040204" pitchFamily="50" charset="-128"/>
              </a:rPr>
              <a:t>新聞・ニュースより一部抜粋</a:t>
            </a:r>
            <a:endParaRPr lang="en-US" altLang="ja-JP" sz="1200" dirty="0">
              <a:latin typeface="メイリオ" panose="020B0604030504040204" pitchFamily="50" charset="-128"/>
              <a:ea typeface="メイリオ" panose="020B0604030504040204" pitchFamily="50" charset="-128"/>
            </a:endParaRPr>
          </a:p>
        </p:txBody>
      </p:sp>
      <p:sp>
        <p:nvSpPr>
          <p:cNvPr id="12" name="タイトル 1">
            <a:extLst>
              <a:ext uri="{FF2B5EF4-FFF2-40B4-BE49-F238E27FC236}">
                <a16:creationId xmlns:a16="http://schemas.microsoft.com/office/drawing/2014/main" id="{6D473B36-8918-483C-9414-04ECA949BE2D}"/>
              </a:ext>
            </a:extLst>
          </p:cNvPr>
          <p:cNvSpPr>
            <a:spLocks noGrp="1"/>
          </p:cNvSpPr>
          <p:nvPr>
            <p:ph type="title"/>
          </p:nvPr>
        </p:nvSpPr>
        <p:spPr>
          <a:xfrm>
            <a:off x="899206" y="266700"/>
            <a:ext cx="9221787" cy="633490"/>
          </a:xfrm>
        </p:spPr>
        <p:txBody>
          <a:bodyPr/>
          <a:lstStyle/>
          <a:p>
            <a:r>
              <a:rPr lang="ja-JP" altLang="en-US" dirty="0">
                <a:sym typeface="Meiryo"/>
              </a:rPr>
              <a:t>使いやすい節税対策②「贈与の特例」の活用</a:t>
            </a:r>
            <a:endParaRPr lang="ja-JP" altLang="en-US" dirty="0"/>
          </a:p>
        </p:txBody>
      </p:sp>
      <p:sp>
        <p:nvSpPr>
          <p:cNvPr id="3" name="テキスト プレースホルダー 2">
            <a:extLst>
              <a:ext uri="{FF2B5EF4-FFF2-40B4-BE49-F238E27FC236}">
                <a16:creationId xmlns:a16="http://schemas.microsoft.com/office/drawing/2014/main" id="{E2C6C644-43D0-4023-84DD-C0645D852B68}"/>
              </a:ext>
            </a:extLst>
          </p:cNvPr>
          <p:cNvSpPr>
            <a:spLocks noGrp="1"/>
          </p:cNvSpPr>
          <p:nvPr>
            <p:ph type="body" sz="quarter" idx="10"/>
          </p:nvPr>
        </p:nvSpPr>
        <p:spPr>
          <a:xfrm>
            <a:off x="581705" y="976391"/>
            <a:ext cx="9539288" cy="1801634"/>
          </a:xfrm>
        </p:spPr>
        <p:txBody>
          <a:bodyPr>
            <a:noAutofit/>
          </a:bodyPr>
          <a:lstStyle/>
          <a:p>
            <a:r>
              <a:rPr lang="ja-JP" altLang="en-US" dirty="0">
                <a:latin typeface="メイリオ" panose="020B0604030504040204" pitchFamily="50" charset="-128"/>
                <a:ea typeface="メイリオ" panose="020B0604030504040204" pitchFamily="50" charset="-128"/>
                <a:cs typeface="Arial" panose="020B0604020202020204" pitchFamily="34" charset="0"/>
              </a:rPr>
              <a:t>相続税や贈与税の計算において、上場株式や不動産は、相続や贈与した時の時価により評価します。収益物件を生前贈与した場合、賃貸用不動産であれば賃貸料収入、株式等の有価証券であれば配当金や収益分配金など、収益をもらえる権利も移転できます。</a:t>
            </a:r>
            <a:br>
              <a:rPr lang="ja-JP" altLang="en-US" dirty="0">
                <a:latin typeface="メイリオ" panose="020B0604030504040204" pitchFamily="50" charset="-128"/>
                <a:ea typeface="メイリオ" panose="020B0604030504040204" pitchFamily="50" charset="-128"/>
                <a:cs typeface="Arial" panose="020B0604020202020204" pitchFamily="34" charset="0"/>
              </a:rPr>
            </a:br>
            <a:r>
              <a:rPr lang="ja-JP" altLang="en-US" dirty="0">
                <a:latin typeface="メイリオ" panose="020B0604030504040204" pitchFamily="50" charset="-128"/>
                <a:ea typeface="メイリオ" panose="020B0604030504040204" pitchFamily="50" charset="-128"/>
                <a:cs typeface="Arial" panose="020B0604020202020204" pitchFamily="34" charset="0"/>
              </a:rPr>
              <a:t>ただし「暦年贈与」は控除額が</a:t>
            </a:r>
            <a:r>
              <a:rPr lang="en-US" altLang="ja-JP" dirty="0">
                <a:latin typeface="メイリオ" panose="020B0604030504040204" pitchFamily="50" charset="-128"/>
                <a:ea typeface="メイリオ" panose="020B0604030504040204" pitchFamily="50" charset="-128"/>
                <a:cs typeface="Arial" panose="020B0604020202020204" pitchFamily="34" charset="0"/>
              </a:rPr>
              <a:t>110</a:t>
            </a:r>
            <a:r>
              <a:rPr lang="ja-JP" altLang="en-US" dirty="0">
                <a:latin typeface="メイリオ" panose="020B0604030504040204" pitchFamily="50" charset="-128"/>
                <a:ea typeface="メイリオ" panose="020B0604030504040204" pitchFamily="50" charset="-128"/>
                <a:cs typeface="Arial" panose="020B0604020202020204" pitchFamily="34" charset="0"/>
              </a:rPr>
              <a:t>万円のため、</a:t>
            </a:r>
            <a:r>
              <a:rPr lang="ja-JP" altLang="en-US"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不動産や有価証券を暦年贈与を使って承継させるのは現実的ではありません。そこで、「相続時精算課税制度」などの特例</a:t>
            </a:r>
            <a:r>
              <a:rPr lang="ja-JP" altLang="en-US" dirty="0">
                <a:latin typeface="メイリオ" panose="020B0604030504040204" pitchFamily="50" charset="-128"/>
                <a:ea typeface="メイリオ" panose="020B0604030504040204" pitchFamily="50" charset="-128"/>
                <a:cs typeface="Arial" panose="020B0604020202020204" pitchFamily="34" charset="0"/>
              </a:rPr>
              <a:t>が設けられています。</a:t>
            </a:r>
            <a:endParaRPr lang="en-US" altLang="zh-CN" dirty="0">
              <a:latin typeface="メイリオ" panose="020B0604030504040204" pitchFamily="50" charset="-128"/>
              <a:ea typeface="メイリオ" panose="020B0604030504040204" pitchFamily="50" charset="-128"/>
              <a:cs typeface="Arial" panose="020B0604020202020204" pitchFamily="34" charset="0"/>
            </a:endParaRPr>
          </a:p>
        </p:txBody>
      </p:sp>
      <p:sp>
        <p:nvSpPr>
          <p:cNvPr id="13" name="テキスト プレースホルダー 2">
            <a:extLst>
              <a:ext uri="{FF2B5EF4-FFF2-40B4-BE49-F238E27FC236}">
                <a16:creationId xmlns:a16="http://schemas.microsoft.com/office/drawing/2014/main" id="{81D01069-AB80-44B0-948A-96C6D09F91D3}"/>
              </a:ext>
            </a:extLst>
          </p:cNvPr>
          <p:cNvSpPr txBox="1">
            <a:spLocks/>
          </p:cNvSpPr>
          <p:nvPr/>
        </p:nvSpPr>
        <p:spPr>
          <a:xfrm>
            <a:off x="581705" y="6008065"/>
            <a:ext cx="9539288" cy="1197831"/>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50800" marR="0" lvl="0" indent="0" algn="just" rtl="0">
              <a:lnSpc>
                <a:spcPct val="110000"/>
              </a:lnSpc>
              <a:spcBef>
                <a:spcPts val="1000"/>
              </a:spcBef>
              <a:spcAft>
                <a:spcPts val="0"/>
              </a:spcAft>
              <a:buClr>
                <a:schemeClr val="dk1"/>
              </a:buClr>
              <a:buSzPts val="2800"/>
              <a:buFontTx/>
              <a:buNone/>
              <a:defRPr sz="1800" b="0" i="0" u="none" strike="noStrike" cap="none">
                <a:solidFill>
                  <a:schemeClr val="dk1"/>
                </a:solidFill>
                <a:latin typeface="Meiryo"/>
                <a:ea typeface="Meiryo"/>
                <a:cs typeface="Meiryo"/>
                <a:sym typeface="Meiryo"/>
              </a:defRPr>
            </a:lvl1pPr>
            <a:lvl2pPr marL="533400" marR="0" lvl="1" indent="0" algn="l" rtl="0">
              <a:lnSpc>
                <a:spcPct val="90000"/>
              </a:lnSpc>
              <a:spcBef>
                <a:spcPts val="500"/>
              </a:spcBef>
              <a:spcAft>
                <a:spcPts val="0"/>
              </a:spcAft>
              <a:buClr>
                <a:schemeClr val="dk1"/>
              </a:buClr>
              <a:buSzPts val="2400"/>
              <a:buFontTx/>
              <a:buNone/>
              <a:defRPr sz="2400" b="0" i="0" u="none" strike="noStrike" cap="none">
                <a:solidFill>
                  <a:schemeClr val="dk1"/>
                </a:solidFill>
                <a:latin typeface="Meiryo"/>
                <a:ea typeface="Meiryo"/>
                <a:cs typeface="Meiryo"/>
                <a:sym typeface="Meiryo"/>
              </a:defRPr>
            </a:lvl2pPr>
            <a:lvl3pPr marL="1016000" marR="0" lvl="2" indent="0" algn="l" rtl="0">
              <a:lnSpc>
                <a:spcPct val="90000"/>
              </a:lnSpc>
              <a:spcBef>
                <a:spcPts val="500"/>
              </a:spcBef>
              <a:spcAft>
                <a:spcPts val="0"/>
              </a:spcAft>
              <a:buClr>
                <a:schemeClr val="dk1"/>
              </a:buClr>
              <a:buSzPts val="2000"/>
              <a:buFontTx/>
              <a:buNone/>
              <a:defRPr sz="2000" b="0" i="0" u="none" strike="noStrike" cap="none">
                <a:solidFill>
                  <a:schemeClr val="dk1"/>
                </a:solidFill>
                <a:latin typeface="Meiryo"/>
                <a:ea typeface="Meiryo"/>
                <a:cs typeface="Meiryo"/>
                <a:sym typeface="Meiryo"/>
              </a:defRPr>
            </a:lvl3pPr>
            <a:lvl4pPr marL="1485900" marR="0" lvl="3" indent="0" algn="l" rtl="0">
              <a:lnSpc>
                <a:spcPct val="90000"/>
              </a:lnSpc>
              <a:spcBef>
                <a:spcPts val="500"/>
              </a:spcBef>
              <a:spcAft>
                <a:spcPts val="0"/>
              </a:spcAft>
              <a:buClr>
                <a:schemeClr val="dk1"/>
              </a:buClr>
              <a:buSzPts val="1800"/>
              <a:buFontTx/>
              <a:buNone/>
              <a:defRPr sz="1800" b="0" i="0" u="none" strike="noStrike" cap="none">
                <a:solidFill>
                  <a:schemeClr val="dk1"/>
                </a:solidFill>
                <a:latin typeface="Meiryo"/>
                <a:ea typeface="Meiryo"/>
                <a:cs typeface="Meiryo"/>
                <a:sym typeface="Meiryo"/>
              </a:defRPr>
            </a:lvl4pPr>
            <a:lvl5pPr marL="1943100" marR="0" lvl="4" indent="0" algn="l" rtl="0">
              <a:lnSpc>
                <a:spcPct val="90000"/>
              </a:lnSpc>
              <a:spcBef>
                <a:spcPts val="500"/>
              </a:spcBef>
              <a:spcAft>
                <a:spcPts val="0"/>
              </a:spcAft>
              <a:buClr>
                <a:schemeClr val="dk1"/>
              </a:buClr>
              <a:buSzPts val="1800"/>
              <a:buFontTx/>
              <a:buNone/>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algn="just" eaLnBrk="1" hangingPunct="1"/>
            <a:r>
              <a:rPr lang="ja-JP" altLang="en-US" sz="1800" dirty="0">
                <a:latin typeface="メイリオ" panose="020B0604030504040204" pitchFamily="50" charset="-128"/>
                <a:ea typeface="メイリオ" panose="020B0604030504040204" pitchFamily="50" charset="-128"/>
              </a:rPr>
              <a:t>不動産・株のように評価額が一定でない資産は相続時に今より評価額が上がっている可能性も否めません。今後価値が上がると思われるもの、</a:t>
            </a:r>
            <a:r>
              <a:rPr lang="ja-JP" altLang="en-US" sz="1800" dirty="0">
                <a:solidFill>
                  <a:srgbClr val="FF0000"/>
                </a:solidFill>
                <a:latin typeface="メイリオ" panose="020B0604030504040204" pitchFamily="50" charset="-128"/>
                <a:ea typeface="メイリオ" panose="020B0604030504040204" pitchFamily="50" charset="-128"/>
              </a:rPr>
              <a:t>収益性の高いものについては事前に贈与しておくことで、相続の負担を軽減</a:t>
            </a:r>
            <a:r>
              <a:rPr lang="ja-JP" altLang="en-US" sz="1800" dirty="0">
                <a:latin typeface="メイリオ" panose="020B0604030504040204" pitchFamily="50" charset="-128"/>
                <a:ea typeface="メイリオ" panose="020B0604030504040204" pitchFamily="50" charset="-128"/>
              </a:rPr>
              <a:t>できます。</a:t>
            </a:r>
            <a:endParaRPr lang="en-US" altLang="ja-JP" sz="1800" dirty="0">
              <a:latin typeface="メイリオ" panose="020B0604030504040204" pitchFamily="50" charset="-128"/>
              <a:ea typeface="メイリオ" panose="020B0604030504040204" pitchFamily="50"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2" name="タイトル 1">
            <a:extLst>
              <a:ext uri="{FF2B5EF4-FFF2-40B4-BE49-F238E27FC236}">
                <a16:creationId xmlns:a16="http://schemas.microsoft.com/office/drawing/2014/main" id="{6D473B36-8918-483C-9414-04ECA949BE2D}"/>
              </a:ext>
            </a:extLst>
          </p:cNvPr>
          <p:cNvSpPr>
            <a:spLocks noGrp="1"/>
          </p:cNvSpPr>
          <p:nvPr>
            <p:ph type="title"/>
          </p:nvPr>
        </p:nvSpPr>
        <p:spPr>
          <a:xfrm>
            <a:off x="899206" y="266700"/>
            <a:ext cx="9221787" cy="633490"/>
          </a:xfrm>
        </p:spPr>
        <p:txBody>
          <a:bodyPr/>
          <a:lstStyle/>
          <a:p>
            <a:r>
              <a:rPr lang="ja-JP" altLang="en-US" dirty="0">
                <a:sym typeface="Meiryo"/>
              </a:rPr>
              <a:t>使いやすい節税対策②「贈与の特例」の活用</a:t>
            </a:r>
            <a:endParaRPr lang="ja-JP" altLang="en-US" dirty="0"/>
          </a:p>
        </p:txBody>
      </p:sp>
      <p:cxnSp>
        <p:nvCxnSpPr>
          <p:cNvPr id="15" name="直線矢印コネクタ 14">
            <a:extLst>
              <a:ext uri="{FF2B5EF4-FFF2-40B4-BE49-F238E27FC236}">
                <a16:creationId xmlns:a16="http://schemas.microsoft.com/office/drawing/2014/main" id="{5EA64ACF-98B7-4389-8BFA-1CEBD21C2E8E}"/>
              </a:ext>
            </a:extLst>
          </p:cNvPr>
          <p:cNvCxnSpPr>
            <a:cxnSpLocks/>
          </p:cNvCxnSpPr>
          <p:nvPr/>
        </p:nvCxnSpPr>
        <p:spPr bwMode="gray">
          <a:xfrm>
            <a:off x="673492" y="3913416"/>
            <a:ext cx="9450110" cy="0"/>
          </a:xfrm>
          <a:prstGeom prst="straightConnector1">
            <a:avLst/>
          </a:prstGeom>
          <a:ln w="76200">
            <a:solidFill>
              <a:srgbClr val="7F7F7F"/>
            </a:solidFill>
            <a:tailEnd type="triangle"/>
          </a:ln>
        </p:spPr>
        <p:style>
          <a:lnRef idx="1">
            <a:schemeClr val="accent1"/>
          </a:lnRef>
          <a:fillRef idx="0">
            <a:schemeClr val="accent1"/>
          </a:fillRef>
          <a:effectRef idx="0">
            <a:schemeClr val="accent1"/>
          </a:effectRef>
          <a:fontRef idx="minor">
            <a:schemeClr val="tx1"/>
          </a:fontRef>
        </p:style>
      </p:cxnSp>
      <p:sp>
        <p:nvSpPr>
          <p:cNvPr id="16" name="矢印: 下 15">
            <a:extLst>
              <a:ext uri="{FF2B5EF4-FFF2-40B4-BE49-F238E27FC236}">
                <a16:creationId xmlns:a16="http://schemas.microsoft.com/office/drawing/2014/main" id="{3A641E9D-E08C-4027-BE3E-04BF065E37C9}"/>
              </a:ext>
            </a:extLst>
          </p:cNvPr>
          <p:cNvSpPr/>
          <p:nvPr/>
        </p:nvSpPr>
        <p:spPr bwMode="gray">
          <a:xfrm>
            <a:off x="5030126" y="3213089"/>
            <a:ext cx="385004" cy="2211910"/>
          </a:xfrm>
          <a:prstGeom prst="downArrow">
            <a:avLst/>
          </a:prstGeom>
          <a:solidFill>
            <a:srgbClr val="C64E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a:solidFill>
                <a:prstClr val="white"/>
              </a:solidFill>
              <a:latin typeface="Segoe UI"/>
              <a:ea typeface="メイリオ"/>
            </a:endParaRPr>
          </a:p>
        </p:txBody>
      </p:sp>
      <p:sp>
        <p:nvSpPr>
          <p:cNvPr id="17" name="テキスト ボックス 16">
            <a:extLst>
              <a:ext uri="{FF2B5EF4-FFF2-40B4-BE49-F238E27FC236}">
                <a16:creationId xmlns:a16="http://schemas.microsoft.com/office/drawing/2014/main" id="{D6F46726-DBE9-4620-9D44-344EC8421B90}"/>
              </a:ext>
            </a:extLst>
          </p:cNvPr>
          <p:cNvSpPr txBox="1"/>
          <p:nvPr/>
        </p:nvSpPr>
        <p:spPr bwMode="gray">
          <a:xfrm>
            <a:off x="2053738" y="6193643"/>
            <a:ext cx="1400016" cy="269308"/>
          </a:xfrm>
          <a:prstGeom prst="rect">
            <a:avLst/>
          </a:prstGeom>
          <a:noFill/>
        </p:spPr>
        <p:txBody>
          <a:bodyPr wrap="none" rtlCol="0">
            <a:noAutofit/>
          </a:bodyPr>
          <a:lstStyle/>
          <a:p>
            <a:pPr defTabSz="888980" eaLnBrk="0" fontAlgn="base" hangingPunct="0">
              <a:spcBef>
                <a:spcPct val="0"/>
              </a:spcBef>
              <a:spcAft>
                <a:spcPct val="0"/>
              </a:spcAft>
              <a:buClrTx/>
            </a:pPr>
            <a:r>
              <a:rPr kumimoji="1" lang="ja-JP" altLang="en-US" sz="1167" b="1" kern="1200" dirty="0">
                <a:solidFill>
                  <a:srgbClr val="FF9900"/>
                </a:solidFill>
                <a:latin typeface="メイリオ"/>
                <a:ea typeface="メイリオ"/>
                <a:cs typeface="+mn-cs"/>
              </a:rPr>
              <a:t>贈与税は不要</a:t>
            </a:r>
          </a:p>
        </p:txBody>
      </p:sp>
      <p:grpSp>
        <p:nvGrpSpPr>
          <p:cNvPr id="20" name="グループ化 19">
            <a:extLst>
              <a:ext uri="{FF2B5EF4-FFF2-40B4-BE49-F238E27FC236}">
                <a16:creationId xmlns:a16="http://schemas.microsoft.com/office/drawing/2014/main" id="{FF7FC77B-5870-47AE-A288-1F3238CF86FB}"/>
              </a:ext>
            </a:extLst>
          </p:cNvPr>
          <p:cNvGrpSpPr/>
          <p:nvPr/>
        </p:nvGrpSpPr>
        <p:grpSpPr bwMode="gray">
          <a:xfrm>
            <a:off x="2053738" y="5485629"/>
            <a:ext cx="1435017" cy="764846"/>
            <a:chOff x="2296322" y="4548234"/>
            <a:chExt cx="1469695" cy="1086179"/>
          </a:xfrm>
        </p:grpSpPr>
        <p:sp>
          <p:nvSpPr>
            <p:cNvPr id="21" name="四角形: 上の 2 つの角を丸める 20">
              <a:extLst>
                <a:ext uri="{FF2B5EF4-FFF2-40B4-BE49-F238E27FC236}">
                  <a16:creationId xmlns:a16="http://schemas.microsoft.com/office/drawing/2014/main" id="{F53CA9BA-A1FE-4EB1-BFEF-C2A273467348}"/>
                </a:ext>
              </a:extLst>
            </p:cNvPr>
            <p:cNvSpPr/>
            <p:nvPr/>
          </p:nvSpPr>
          <p:spPr bwMode="gray">
            <a:xfrm>
              <a:off x="2315646" y="4548234"/>
              <a:ext cx="1402821" cy="400736"/>
            </a:xfrm>
            <a:prstGeom prst="round2SameRect">
              <a:avLst/>
            </a:prstGeom>
            <a:solidFill>
              <a:srgbClr val="FF9900"/>
            </a:solidFill>
            <a:ln w="190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lIns="35000" rIns="35000" rtlCol="0" anchor="ctr"/>
            <a:lstStyle/>
            <a:p>
              <a:pPr defTabSz="888980" eaLnBrk="0" fontAlgn="base" hangingPunct="0">
                <a:spcBef>
                  <a:spcPct val="0"/>
                </a:spcBef>
                <a:spcAft>
                  <a:spcPct val="0"/>
                </a:spcAft>
                <a:buClrTx/>
              </a:pPr>
              <a:r>
                <a:rPr kumimoji="1" lang="ja-JP" altLang="en-US" sz="1750" kern="1200" dirty="0">
                  <a:solidFill>
                    <a:prstClr val="white"/>
                  </a:solidFill>
                  <a:latin typeface="Segoe UI"/>
                  <a:ea typeface="メイリオ"/>
                </a:rPr>
                <a:t>生前贈与</a:t>
              </a:r>
            </a:p>
          </p:txBody>
        </p:sp>
        <p:sp>
          <p:nvSpPr>
            <p:cNvPr id="22" name="四角形: 上の 2 つの角を丸める 21">
              <a:extLst>
                <a:ext uri="{FF2B5EF4-FFF2-40B4-BE49-F238E27FC236}">
                  <a16:creationId xmlns:a16="http://schemas.microsoft.com/office/drawing/2014/main" id="{1BB6461C-33F4-410F-AD1C-A5077581A31B}"/>
                </a:ext>
              </a:extLst>
            </p:cNvPr>
            <p:cNvSpPr/>
            <p:nvPr/>
          </p:nvSpPr>
          <p:spPr bwMode="gray">
            <a:xfrm rot="10800000">
              <a:off x="2315374" y="4948970"/>
              <a:ext cx="1404000" cy="566469"/>
            </a:xfrm>
            <a:prstGeom prst="round2SameRect">
              <a:avLst/>
            </a:prstGeom>
            <a:solidFill>
              <a:schemeClr val="bg1"/>
            </a:solidFill>
            <a:ln w="190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dirty="0">
                <a:solidFill>
                  <a:prstClr val="black"/>
                </a:solidFill>
                <a:latin typeface="Segoe UI"/>
                <a:ea typeface="メイリオ"/>
              </a:endParaRPr>
            </a:p>
          </p:txBody>
        </p:sp>
        <p:sp>
          <p:nvSpPr>
            <p:cNvPr id="23" name="テキスト ボックス 22">
              <a:extLst>
                <a:ext uri="{FF2B5EF4-FFF2-40B4-BE49-F238E27FC236}">
                  <a16:creationId xmlns:a16="http://schemas.microsoft.com/office/drawing/2014/main" id="{F4900327-87E9-47D7-A526-9A8F6D0F6BEE}"/>
                </a:ext>
              </a:extLst>
            </p:cNvPr>
            <p:cNvSpPr txBox="1"/>
            <p:nvPr/>
          </p:nvSpPr>
          <p:spPr bwMode="gray">
            <a:xfrm>
              <a:off x="2296322" y="5035072"/>
              <a:ext cx="1469695" cy="599341"/>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en-US" altLang="ja-JP" sz="2139" kern="1200" dirty="0">
                  <a:solidFill>
                    <a:prstClr val="black"/>
                  </a:solidFill>
                  <a:latin typeface="メイリオ" panose="020B0604030504040204" pitchFamily="50" charset="-128"/>
                  <a:ea typeface="メイリオ" pitchFamily="50" charset="-128"/>
                  <a:cs typeface="メイリオ" pitchFamily="50" charset="-128"/>
                </a:rPr>
                <a:t>1,500</a:t>
              </a:r>
              <a:r>
                <a:rPr kumimoji="1" lang="ja-JP" altLang="en-US" sz="1750" kern="1200" dirty="0">
                  <a:solidFill>
                    <a:prstClr val="black"/>
                  </a:solidFill>
                  <a:latin typeface="メイリオ" panose="020B0604030504040204" pitchFamily="50" charset="-128"/>
                  <a:ea typeface="メイリオ" pitchFamily="50" charset="-128"/>
                  <a:cs typeface="メイリオ" pitchFamily="50" charset="-128"/>
                </a:rPr>
                <a:t>万円</a:t>
              </a:r>
              <a:endParaRPr kumimoji="1" lang="en-US" altLang="ja-JP" sz="1750" kern="1200" dirty="0">
                <a:solidFill>
                  <a:prstClr val="black"/>
                </a:solidFill>
                <a:latin typeface="メイリオ" panose="020B0604030504040204" pitchFamily="50" charset="-128"/>
                <a:ea typeface="メイリオ" pitchFamily="50" charset="-128"/>
                <a:cs typeface="メイリオ" pitchFamily="50" charset="-128"/>
              </a:endParaRPr>
            </a:p>
          </p:txBody>
        </p:sp>
      </p:grpSp>
      <p:sp>
        <p:nvSpPr>
          <p:cNvPr id="24" name="矢印: 下 23">
            <a:extLst>
              <a:ext uri="{FF2B5EF4-FFF2-40B4-BE49-F238E27FC236}">
                <a16:creationId xmlns:a16="http://schemas.microsoft.com/office/drawing/2014/main" id="{0481C768-60ED-4E64-BA4A-8D01B5206751}"/>
              </a:ext>
            </a:extLst>
          </p:cNvPr>
          <p:cNvSpPr/>
          <p:nvPr/>
        </p:nvSpPr>
        <p:spPr bwMode="gray">
          <a:xfrm>
            <a:off x="2463502" y="3213089"/>
            <a:ext cx="385004" cy="2211910"/>
          </a:xfrm>
          <a:prstGeom prst="downArrow">
            <a:avLst/>
          </a:prstGeom>
          <a:solidFill>
            <a:srgbClr val="C64E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a:solidFill>
                <a:prstClr val="white"/>
              </a:solidFill>
              <a:latin typeface="Segoe UI"/>
              <a:ea typeface="メイリオ"/>
            </a:endParaRPr>
          </a:p>
        </p:txBody>
      </p:sp>
      <p:sp>
        <p:nvSpPr>
          <p:cNvPr id="25" name="四角形: 角を丸くする 24">
            <a:extLst>
              <a:ext uri="{FF2B5EF4-FFF2-40B4-BE49-F238E27FC236}">
                <a16:creationId xmlns:a16="http://schemas.microsoft.com/office/drawing/2014/main" id="{1CDD50DC-E178-4FFE-92C6-77858A9C50A2}"/>
              </a:ext>
            </a:extLst>
          </p:cNvPr>
          <p:cNvSpPr/>
          <p:nvPr/>
        </p:nvSpPr>
        <p:spPr bwMode="gray">
          <a:xfrm>
            <a:off x="4523375" y="4220131"/>
            <a:ext cx="1400016" cy="33222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70001" bIns="35000" rtlCol="0" anchor="ctr"/>
          <a:lstStyle/>
          <a:p>
            <a:pPr algn="ctr" defTabSz="888980" eaLnBrk="0" fontAlgn="base" hangingPunct="0">
              <a:spcBef>
                <a:spcPct val="0"/>
              </a:spcBef>
              <a:spcAft>
                <a:spcPct val="0"/>
              </a:spcAft>
              <a:buClrTx/>
            </a:pPr>
            <a:r>
              <a:rPr kumimoji="1" lang="ja-JP" altLang="en-US" sz="1556" b="1" kern="1200" dirty="0">
                <a:solidFill>
                  <a:prstClr val="white"/>
                </a:solidFill>
                <a:latin typeface="Segoe UI"/>
                <a:ea typeface="メイリオ"/>
              </a:rPr>
              <a:t>自動継続</a:t>
            </a:r>
          </a:p>
        </p:txBody>
      </p:sp>
      <p:cxnSp>
        <p:nvCxnSpPr>
          <p:cNvPr id="26" name="直線矢印コネクタ 25">
            <a:extLst>
              <a:ext uri="{FF2B5EF4-FFF2-40B4-BE49-F238E27FC236}">
                <a16:creationId xmlns:a16="http://schemas.microsoft.com/office/drawing/2014/main" id="{2B50CB90-8C11-42EF-8290-B8D44DA85701}"/>
              </a:ext>
            </a:extLst>
          </p:cNvPr>
          <p:cNvCxnSpPr>
            <a:cxnSpLocks/>
            <a:stCxn id="25" idx="3"/>
            <a:endCxn id="28" idx="1"/>
          </p:cNvCxnSpPr>
          <p:nvPr/>
        </p:nvCxnSpPr>
        <p:spPr bwMode="gray">
          <a:xfrm>
            <a:off x="5923391" y="4386244"/>
            <a:ext cx="2256185"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5579EE08-03D9-4EF9-921E-6CF8FDCF820A}"/>
              </a:ext>
            </a:extLst>
          </p:cNvPr>
          <p:cNvCxnSpPr>
            <a:cxnSpLocks/>
          </p:cNvCxnSpPr>
          <p:nvPr/>
        </p:nvCxnSpPr>
        <p:spPr bwMode="gray">
          <a:xfrm flipV="1">
            <a:off x="3259718" y="4387287"/>
            <a:ext cx="1128752" cy="9895"/>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8" name="四角形: 角を丸くする 27">
            <a:extLst>
              <a:ext uri="{FF2B5EF4-FFF2-40B4-BE49-F238E27FC236}">
                <a16:creationId xmlns:a16="http://schemas.microsoft.com/office/drawing/2014/main" id="{25036286-7156-4C8D-A80C-2DEDE395F160}"/>
              </a:ext>
            </a:extLst>
          </p:cNvPr>
          <p:cNvSpPr/>
          <p:nvPr/>
        </p:nvSpPr>
        <p:spPr bwMode="gray">
          <a:xfrm>
            <a:off x="8179576" y="4220131"/>
            <a:ext cx="1400016" cy="33222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70001" bIns="35000" rtlCol="0" anchor="ctr"/>
          <a:lstStyle/>
          <a:p>
            <a:pPr algn="ctr" defTabSz="888980" eaLnBrk="0" fontAlgn="base" hangingPunct="0">
              <a:spcBef>
                <a:spcPct val="0"/>
              </a:spcBef>
              <a:spcAft>
                <a:spcPct val="0"/>
              </a:spcAft>
              <a:buClrTx/>
            </a:pPr>
            <a:r>
              <a:rPr kumimoji="1" lang="ja-JP" altLang="en-US" sz="1556" b="1" kern="1200" dirty="0">
                <a:solidFill>
                  <a:prstClr val="white"/>
                </a:solidFill>
                <a:latin typeface="Segoe UI"/>
                <a:ea typeface="メイリオ"/>
              </a:rPr>
              <a:t>相続発生</a:t>
            </a:r>
          </a:p>
        </p:txBody>
      </p:sp>
      <p:sp>
        <p:nvSpPr>
          <p:cNvPr id="33" name="テキスト ボックス 32">
            <a:extLst>
              <a:ext uri="{FF2B5EF4-FFF2-40B4-BE49-F238E27FC236}">
                <a16:creationId xmlns:a16="http://schemas.microsoft.com/office/drawing/2014/main" id="{6D65747B-57A8-46B9-8A9E-CDF9551E5A9F}"/>
              </a:ext>
            </a:extLst>
          </p:cNvPr>
          <p:cNvSpPr txBox="1"/>
          <p:nvPr/>
        </p:nvSpPr>
        <p:spPr bwMode="gray">
          <a:xfrm>
            <a:off x="2766799" y="4828433"/>
            <a:ext cx="650241" cy="308283"/>
          </a:xfrm>
          <a:prstGeom prst="rect">
            <a:avLst/>
          </a:prstGeom>
          <a:noFill/>
        </p:spPr>
        <p:txBody>
          <a:bodyPr wrap="square" lIns="91943" tIns="45971" rIns="91943" bIns="45971">
            <a:spAutoFit/>
          </a:bodyPr>
          <a:lstStyle/>
          <a:p>
            <a:pPr algn="r" defTabSz="438881" eaLnBrk="0" fontAlgn="base" hangingPunct="0">
              <a:spcBef>
                <a:spcPct val="0"/>
              </a:spcBef>
              <a:spcAft>
                <a:spcPct val="0"/>
              </a:spcAft>
              <a:buClrTx/>
              <a:defRPr/>
            </a:pPr>
            <a:r>
              <a:rPr kumimoji="1" lang="ja-JP" altLang="en-US" kern="1200" dirty="0">
                <a:solidFill>
                  <a:prstClr val="black"/>
                </a:solidFill>
                <a:latin typeface="メイリオ" panose="020B0604030504040204" pitchFamily="50" charset="-128"/>
                <a:ea typeface="メイリオ" pitchFamily="50" charset="-128"/>
                <a:cs typeface="メイリオ" pitchFamily="50" charset="-128"/>
              </a:rPr>
              <a:t>子</a:t>
            </a:r>
            <a:endParaRPr kumimoji="1" lang="en-US" altLang="ja-JP" kern="1200" dirty="0">
              <a:solidFill>
                <a:prstClr val="black"/>
              </a:solidFill>
              <a:latin typeface="メイリオ" panose="020B0604030504040204" pitchFamily="50" charset="-128"/>
              <a:ea typeface="メイリオ" pitchFamily="50" charset="-128"/>
              <a:cs typeface="メイリオ" pitchFamily="50" charset="-128"/>
            </a:endParaRPr>
          </a:p>
        </p:txBody>
      </p:sp>
      <p:sp>
        <p:nvSpPr>
          <p:cNvPr id="35" name="テキスト ボックス 34">
            <a:extLst>
              <a:ext uri="{FF2B5EF4-FFF2-40B4-BE49-F238E27FC236}">
                <a16:creationId xmlns:a16="http://schemas.microsoft.com/office/drawing/2014/main" id="{CF8C17DF-95CD-47C5-8C3C-A4CED65ADFCE}"/>
              </a:ext>
            </a:extLst>
          </p:cNvPr>
          <p:cNvSpPr txBox="1"/>
          <p:nvPr/>
        </p:nvSpPr>
        <p:spPr bwMode="gray">
          <a:xfrm>
            <a:off x="4542396" y="6193643"/>
            <a:ext cx="1400016" cy="269308"/>
          </a:xfrm>
          <a:prstGeom prst="rect">
            <a:avLst/>
          </a:prstGeom>
          <a:noFill/>
        </p:spPr>
        <p:txBody>
          <a:bodyPr wrap="none" rtlCol="0">
            <a:noAutofit/>
          </a:bodyPr>
          <a:lstStyle/>
          <a:p>
            <a:pPr defTabSz="888980" eaLnBrk="0" fontAlgn="base" hangingPunct="0">
              <a:spcBef>
                <a:spcPct val="0"/>
              </a:spcBef>
              <a:spcAft>
                <a:spcPct val="0"/>
              </a:spcAft>
              <a:buClrTx/>
            </a:pPr>
            <a:r>
              <a:rPr kumimoji="1" lang="ja-JP" altLang="en-US" sz="1167" b="1" kern="1200" dirty="0">
                <a:solidFill>
                  <a:srgbClr val="FF9900"/>
                </a:solidFill>
                <a:latin typeface="メイリオ"/>
                <a:ea typeface="メイリオ"/>
                <a:cs typeface="+mn-cs"/>
              </a:rPr>
              <a:t>贈与税は不要</a:t>
            </a:r>
          </a:p>
        </p:txBody>
      </p:sp>
      <p:grpSp>
        <p:nvGrpSpPr>
          <p:cNvPr id="36" name="グループ化 35">
            <a:extLst>
              <a:ext uri="{FF2B5EF4-FFF2-40B4-BE49-F238E27FC236}">
                <a16:creationId xmlns:a16="http://schemas.microsoft.com/office/drawing/2014/main" id="{94941156-0486-4E40-9EF3-EEF15C97C0AB}"/>
              </a:ext>
            </a:extLst>
          </p:cNvPr>
          <p:cNvGrpSpPr/>
          <p:nvPr/>
        </p:nvGrpSpPr>
        <p:grpSpPr bwMode="gray">
          <a:xfrm>
            <a:off x="4514070" y="3014618"/>
            <a:ext cx="1435017" cy="710600"/>
            <a:chOff x="2267187" y="1981027"/>
            <a:chExt cx="1469695" cy="1009145"/>
          </a:xfrm>
        </p:grpSpPr>
        <p:sp>
          <p:nvSpPr>
            <p:cNvPr id="37" name="四角形: 上の 2 つの角を丸める 36">
              <a:extLst>
                <a:ext uri="{FF2B5EF4-FFF2-40B4-BE49-F238E27FC236}">
                  <a16:creationId xmlns:a16="http://schemas.microsoft.com/office/drawing/2014/main" id="{0E677244-C56D-446E-B245-426C28015DDB}"/>
                </a:ext>
              </a:extLst>
            </p:cNvPr>
            <p:cNvSpPr/>
            <p:nvPr/>
          </p:nvSpPr>
          <p:spPr bwMode="gray">
            <a:xfrm>
              <a:off x="2291757" y="1981027"/>
              <a:ext cx="1402821" cy="400738"/>
            </a:xfrm>
            <a:prstGeom prst="round2SameRect">
              <a:avLst/>
            </a:prstGeom>
            <a:solidFill>
              <a:srgbClr val="C64E3A"/>
            </a:solidFill>
            <a:ln w="19050">
              <a:solidFill>
                <a:srgbClr val="C64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88980" eaLnBrk="0" fontAlgn="base" hangingPunct="0">
                <a:spcBef>
                  <a:spcPct val="0"/>
                </a:spcBef>
                <a:spcAft>
                  <a:spcPct val="0"/>
                </a:spcAft>
                <a:buClrTx/>
              </a:pPr>
              <a:r>
                <a:rPr kumimoji="1" lang="ja-JP" altLang="en-US" sz="1600" kern="1200" dirty="0">
                  <a:solidFill>
                    <a:prstClr val="white"/>
                  </a:solidFill>
                  <a:latin typeface="Segoe UI"/>
                  <a:ea typeface="メイリオ"/>
                </a:rPr>
                <a:t>　財産</a:t>
              </a:r>
            </a:p>
          </p:txBody>
        </p:sp>
        <p:sp>
          <p:nvSpPr>
            <p:cNvPr id="38" name="四角形: 上の 2 つの角を丸める 37">
              <a:extLst>
                <a:ext uri="{FF2B5EF4-FFF2-40B4-BE49-F238E27FC236}">
                  <a16:creationId xmlns:a16="http://schemas.microsoft.com/office/drawing/2014/main" id="{A1A955D4-6802-4E7C-9F9A-2EF8C80F7F2A}"/>
                </a:ext>
              </a:extLst>
            </p:cNvPr>
            <p:cNvSpPr/>
            <p:nvPr/>
          </p:nvSpPr>
          <p:spPr bwMode="gray">
            <a:xfrm rot="10800000">
              <a:off x="2291484" y="2381763"/>
              <a:ext cx="1404000" cy="566469"/>
            </a:xfrm>
            <a:prstGeom prst="round2SameRect">
              <a:avLst/>
            </a:prstGeom>
            <a:solidFill>
              <a:schemeClr val="bg1"/>
            </a:solidFill>
            <a:ln w="19050">
              <a:solidFill>
                <a:srgbClr val="C64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dirty="0">
                <a:solidFill>
                  <a:prstClr val="black"/>
                </a:solidFill>
                <a:latin typeface="Segoe UI"/>
                <a:ea typeface="メイリオ"/>
              </a:endParaRPr>
            </a:p>
          </p:txBody>
        </p:sp>
        <p:sp>
          <p:nvSpPr>
            <p:cNvPr id="39" name="テキスト ボックス 38">
              <a:extLst>
                <a:ext uri="{FF2B5EF4-FFF2-40B4-BE49-F238E27FC236}">
                  <a16:creationId xmlns:a16="http://schemas.microsoft.com/office/drawing/2014/main" id="{FABA063C-106F-4E6D-8F19-935A71A3AF20}"/>
                </a:ext>
              </a:extLst>
            </p:cNvPr>
            <p:cNvSpPr txBox="1"/>
            <p:nvPr/>
          </p:nvSpPr>
          <p:spPr bwMode="gray">
            <a:xfrm>
              <a:off x="2267187" y="2421245"/>
              <a:ext cx="1469695" cy="568927"/>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en-US" altLang="ja-JP" sz="2000" kern="1200" dirty="0">
                  <a:solidFill>
                    <a:prstClr val="black"/>
                  </a:solidFill>
                  <a:latin typeface="メイリオ" panose="020B0604030504040204" pitchFamily="50" charset="-128"/>
                  <a:ea typeface="メイリオ" pitchFamily="50" charset="-128"/>
                  <a:cs typeface="メイリオ" pitchFamily="50" charset="-128"/>
                </a:rPr>
                <a:t>7,000</a:t>
              </a:r>
              <a:r>
                <a:rPr kumimoji="1" lang="ja-JP" altLang="en-US" sz="1600" kern="1200" dirty="0">
                  <a:solidFill>
                    <a:prstClr val="black"/>
                  </a:solidFill>
                  <a:latin typeface="メイリオ" panose="020B0604030504040204" pitchFamily="50" charset="-128"/>
                  <a:ea typeface="メイリオ" pitchFamily="50" charset="-128"/>
                  <a:cs typeface="メイリオ" pitchFamily="50" charset="-128"/>
                </a:rPr>
                <a:t>万円</a:t>
              </a:r>
              <a:endParaRPr kumimoji="1" lang="en-US" altLang="ja-JP" sz="1600" kern="1200" dirty="0">
                <a:solidFill>
                  <a:prstClr val="black"/>
                </a:solidFill>
                <a:latin typeface="メイリオ" panose="020B0604030504040204" pitchFamily="50" charset="-128"/>
                <a:ea typeface="メイリオ" pitchFamily="50" charset="-128"/>
                <a:cs typeface="メイリオ" pitchFamily="50" charset="-128"/>
              </a:endParaRPr>
            </a:p>
          </p:txBody>
        </p:sp>
      </p:grpSp>
      <p:grpSp>
        <p:nvGrpSpPr>
          <p:cNvPr id="40" name="グループ化 39">
            <a:extLst>
              <a:ext uri="{FF2B5EF4-FFF2-40B4-BE49-F238E27FC236}">
                <a16:creationId xmlns:a16="http://schemas.microsoft.com/office/drawing/2014/main" id="{427EBCC7-CA0F-4851-8BC2-5A9D444F7175}"/>
              </a:ext>
            </a:extLst>
          </p:cNvPr>
          <p:cNvGrpSpPr/>
          <p:nvPr/>
        </p:nvGrpSpPr>
        <p:grpSpPr bwMode="gray">
          <a:xfrm>
            <a:off x="4542396" y="5485629"/>
            <a:ext cx="1435017" cy="764807"/>
            <a:chOff x="2296322" y="4548234"/>
            <a:chExt cx="1469695" cy="1086124"/>
          </a:xfrm>
        </p:grpSpPr>
        <p:sp>
          <p:nvSpPr>
            <p:cNvPr id="41" name="四角形: 上の 2 つの角を丸める 40">
              <a:extLst>
                <a:ext uri="{FF2B5EF4-FFF2-40B4-BE49-F238E27FC236}">
                  <a16:creationId xmlns:a16="http://schemas.microsoft.com/office/drawing/2014/main" id="{9E8A2959-78E4-486E-8455-5B8D010ADE3E}"/>
                </a:ext>
              </a:extLst>
            </p:cNvPr>
            <p:cNvSpPr/>
            <p:nvPr/>
          </p:nvSpPr>
          <p:spPr bwMode="gray">
            <a:xfrm>
              <a:off x="2315646" y="4548234"/>
              <a:ext cx="1402821" cy="400736"/>
            </a:xfrm>
            <a:prstGeom prst="round2SameRect">
              <a:avLst/>
            </a:prstGeom>
            <a:solidFill>
              <a:srgbClr val="FF9900"/>
            </a:solidFill>
            <a:ln w="190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lIns="35000" rIns="35000" rtlCol="0" anchor="ctr"/>
            <a:lstStyle/>
            <a:p>
              <a:pPr defTabSz="888980" eaLnBrk="0" fontAlgn="base" hangingPunct="0">
                <a:spcBef>
                  <a:spcPct val="0"/>
                </a:spcBef>
                <a:spcAft>
                  <a:spcPct val="0"/>
                </a:spcAft>
                <a:buClrTx/>
              </a:pPr>
              <a:r>
                <a:rPr kumimoji="1" lang="ja-JP" altLang="en-US" sz="1750" kern="1200" dirty="0">
                  <a:solidFill>
                    <a:prstClr val="white"/>
                  </a:solidFill>
                  <a:latin typeface="Segoe UI"/>
                  <a:ea typeface="メイリオ"/>
                </a:rPr>
                <a:t>生前贈与</a:t>
              </a:r>
            </a:p>
          </p:txBody>
        </p:sp>
        <p:sp>
          <p:nvSpPr>
            <p:cNvPr id="42" name="四角形: 上の 2 つの角を丸める 41">
              <a:extLst>
                <a:ext uri="{FF2B5EF4-FFF2-40B4-BE49-F238E27FC236}">
                  <a16:creationId xmlns:a16="http://schemas.microsoft.com/office/drawing/2014/main" id="{8DFA67C1-D4EE-4B50-B7A5-A2B7DFE672D2}"/>
                </a:ext>
              </a:extLst>
            </p:cNvPr>
            <p:cNvSpPr/>
            <p:nvPr/>
          </p:nvSpPr>
          <p:spPr bwMode="gray">
            <a:xfrm rot="10800000">
              <a:off x="2315374" y="4948970"/>
              <a:ext cx="1404000" cy="566469"/>
            </a:xfrm>
            <a:prstGeom prst="round2SameRect">
              <a:avLst/>
            </a:prstGeom>
            <a:solidFill>
              <a:schemeClr val="bg1"/>
            </a:solidFill>
            <a:ln w="190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dirty="0">
                <a:solidFill>
                  <a:prstClr val="black"/>
                </a:solidFill>
                <a:latin typeface="Segoe UI"/>
                <a:ea typeface="メイリオ"/>
              </a:endParaRPr>
            </a:p>
          </p:txBody>
        </p:sp>
        <p:sp>
          <p:nvSpPr>
            <p:cNvPr id="43" name="テキスト ボックス 42">
              <a:extLst>
                <a:ext uri="{FF2B5EF4-FFF2-40B4-BE49-F238E27FC236}">
                  <a16:creationId xmlns:a16="http://schemas.microsoft.com/office/drawing/2014/main" id="{4578AC70-A718-49B4-A9D8-6576E65D2D12}"/>
                </a:ext>
              </a:extLst>
            </p:cNvPr>
            <p:cNvSpPr txBox="1"/>
            <p:nvPr/>
          </p:nvSpPr>
          <p:spPr bwMode="gray">
            <a:xfrm>
              <a:off x="2296322" y="5035072"/>
              <a:ext cx="1469695" cy="599286"/>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en-US" altLang="ja-JP" sz="2139" kern="1200" dirty="0">
                  <a:solidFill>
                    <a:prstClr val="black"/>
                  </a:solidFill>
                  <a:latin typeface="メイリオ" panose="020B0604030504040204" pitchFamily="50" charset="-128"/>
                  <a:ea typeface="メイリオ" pitchFamily="50" charset="-128"/>
                  <a:cs typeface="メイリオ" pitchFamily="50" charset="-128"/>
                </a:rPr>
                <a:t>1,000</a:t>
              </a:r>
              <a:r>
                <a:rPr kumimoji="1" lang="ja-JP" altLang="en-US" sz="1750" kern="1200" dirty="0">
                  <a:solidFill>
                    <a:prstClr val="black"/>
                  </a:solidFill>
                  <a:latin typeface="メイリオ" panose="020B0604030504040204" pitchFamily="50" charset="-128"/>
                  <a:ea typeface="メイリオ" pitchFamily="50" charset="-128"/>
                  <a:cs typeface="メイリオ" pitchFamily="50" charset="-128"/>
                </a:rPr>
                <a:t>万円</a:t>
              </a:r>
              <a:endParaRPr kumimoji="1" lang="en-US" altLang="ja-JP" sz="1750" kern="1200" dirty="0">
                <a:solidFill>
                  <a:prstClr val="black"/>
                </a:solidFill>
                <a:latin typeface="メイリオ" panose="020B0604030504040204" pitchFamily="50" charset="-128"/>
                <a:ea typeface="メイリオ" pitchFamily="50" charset="-128"/>
                <a:cs typeface="メイリオ" pitchFamily="50" charset="-128"/>
              </a:endParaRPr>
            </a:p>
          </p:txBody>
        </p:sp>
      </p:grpSp>
      <p:sp>
        <p:nvSpPr>
          <p:cNvPr id="44" name="テキスト ボックス 43">
            <a:extLst>
              <a:ext uri="{FF2B5EF4-FFF2-40B4-BE49-F238E27FC236}">
                <a16:creationId xmlns:a16="http://schemas.microsoft.com/office/drawing/2014/main" id="{035A5722-F6B8-4BF8-A103-C5F240D66306}"/>
              </a:ext>
            </a:extLst>
          </p:cNvPr>
          <p:cNvSpPr txBox="1"/>
          <p:nvPr/>
        </p:nvSpPr>
        <p:spPr bwMode="gray">
          <a:xfrm>
            <a:off x="5255457" y="4828433"/>
            <a:ext cx="650241" cy="308283"/>
          </a:xfrm>
          <a:prstGeom prst="rect">
            <a:avLst/>
          </a:prstGeom>
          <a:noFill/>
        </p:spPr>
        <p:txBody>
          <a:bodyPr wrap="square" lIns="91943" tIns="45971" rIns="91943" bIns="45971">
            <a:spAutoFit/>
          </a:bodyPr>
          <a:lstStyle/>
          <a:p>
            <a:pPr algn="r" defTabSz="438881" eaLnBrk="0" fontAlgn="base" hangingPunct="0">
              <a:spcBef>
                <a:spcPct val="0"/>
              </a:spcBef>
              <a:spcAft>
                <a:spcPct val="0"/>
              </a:spcAft>
              <a:buClrTx/>
              <a:defRPr/>
            </a:pPr>
            <a:r>
              <a:rPr kumimoji="1" lang="ja-JP" altLang="en-US" kern="1200" dirty="0">
                <a:solidFill>
                  <a:prstClr val="black"/>
                </a:solidFill>
                <a:latin typeface="メイリオ" panose="020B0604030504040204" pitchFamily="50" charset="-128"/>
                <a:ea typeface="メイリオ" pitchFamily="50" charset="-128"/>
                <a:cs typeface="メイリオ" pitchFamily="50" charset="-128"/>
              </a:rPr>
              <a:t>子</a:t>
            </a:r>
            <a:endParaRPr kumimoji="1" lang="en-US" altLang="ja-JP" kern="1200" dirty="0">
              <a:solidFill>
                <a:prstClr val="black"/>
              </a:solidFill>
              <a:latin typeface="メイリオ" panose="020B0604030504040204" pitchFamily="50" charset="-128"/>
              <a:ea typeface="メイリオ" pitchFamily="50" charset="-128"/>
              <a:cs typeface="メイリオ" pitchFamily="50" charset="-128"/>
            </a:endParaRPr>
          </a:p>
        </p:txBody>
      </p:sp>
      <p:sp>
        <p:nvSpPr>
          <p:cNvPr id="47" name="テキスト ボックス 46">
            <a:extLst>
              <a:ext uri="{FF2B5EF4-FFF2-40B4-BE49-F238E27FC236}">
                <a16:creationId xmlns:a16="http://schemas.microsoft.com/office/drawing/2014/main" id="{1E06D451-624A-4959-8474-05215287FBB4}"/>
              </a:ext>
            </a:extLst>
          </p:cNvPr>
          <p:cNvSpPr txBox="1"/>
          <p:nvPr/>
        </p:nvSpPr>
        <p:spPr bwMode="gray">
          <a:xfrm>
            <a:off x="5334752" y="2395911"/>
            <a:ext cx="598010" cy="308283"/>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kern="1200" dirty="0">
                <a:solidFill>
                  <a:prstClr val="black"/>
                </a:solidFill>
                <a:latin typeface="メイリオ" panose="020B0604030504040204" pitchFamily="50" charset="-128"/>
                <a:ea typeface="メイリオ" pitchFamily="50" charset="-128"/>
                <a:cs typeface="メイリオ" pitchFamily="50" charset="-128"/>
              </a:rPr>
              <a:t>父</a:t>
            </a:r>
            <a:endParaRPr kumimoji="1" lang="en-US" altLang="ja-JP" kern="1200" dirty="0">
              <a:solidFill>
                <a:prstClr val="black"/>
              </a:solidFill>
              <a:latin typeface="メイリオ" panose="020B0604030504040204" pitchFamily="50" charset="-128"/>
              <a:ea typeface="メイリオ" pitchFamily="50" charset="-128"/>
              <a:cs typeface="メイリオ" pitchFamily="50" charset="-128"/>
            </a:endParaRPr>
          </a:p>
        </p:txBody>
      </p:sp>
      <p:grpSp>
        <p:nvGrpSpPr>
          <p:cNvPr id="48" name="グループ化 47">
            <a:extLst>
              <a:ext uri="{FF2B5EF4-FFF2-40B4-BE49-F238E27FC236}">
                <a16:creationId xmlns:a16="http://schemas.microsoft.com/office/drawing/2014/main" id="{D2BA00C6-E0C2-43B0-B844-B79D23B88DF9}"/>
              </a:ext>
            </a:extLst>
          </p:cNvPr>
          <p:cNvGrpSpPr/>
          <p:nvPr/>
        </p:nvGrpSpPr>
        <p:grpSpPr bwMode="gray">
          <a:xfrm>
            <a:off x="2025412" y="3014619"/>
            <a:ext cx="1435017" cy="710599"/>
            <a:chOff x="2267187" y="1981027"/>
            <a:chExt cx="1469695" cy="1009143"/>
          </a:xfrm>
        </p:grpSpPr>
        <p:sp>
          <p:nvSpPr>
            <p:cNvPr id="49" name="四角形: 上の 2 つの角を丸める 48">
              <a:extLst>
                <a:ext uri="{FF2B5EF4-FFF2-40B4-BE49-F238E27FC236}">
                  <a16:creationId xmlns:a16="http://schemas.microsoft.com/office/drawing/2014/main" id="{5FDF8692-B95B-4D6E-B89C-3F322AD0E195}"/>
                </a:ext>
              </a:extLst>
            </p:cNvPr>
            <p:cNvSpPr/>
            <p:nvPr/>
          </p:nvSpPr>
          <p:spPr bwMode="gray">
            <a:xfrm>
              <a:off x="2291757" y="1981027"/>
              <a:ext cx="1402821" cy="400738"/>
            </a:xfrm>
            <a:prstGeom prst="round2SameRect">
              <a:avLst/>
            </a:prstGeom>
            <a:solidFill>
              <a:srgbClr val="C64E3A"/>
            </a:solidFill>
            <a:ln w="19050">
              <a:solidFill>
                <a:srgbClr val="C64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88980" eaLnBrk="0" fontAlgn="base" hangingPunct="0">
                <a:spcBef>
                  <a:spcPct val="0"/>
                </a:spcBef>
                <a:spcAft>
                  <a:spcPct val="0"/>
                </a:spcAft>
                <a:buClrTx/>
              </a:pPr>
              <a:r>
                <a:rPr kumimoji="1" lang="ja-JP" altLang="en-US" sz="1600" kern="1200" dirty="0">
                  <a:solidFill>
                    <a:prstClr val="white"/>
                  </a:solidFill>
                  <a:latin typeface="Segoe UI"/>
                  <a:ea typeface="メイリオ"/>
                </a:rPr>
                <a:t>　財産</a:t>
              </a:r>
            </a:p>
          </p:txBody>
        </p:sp>
        <p:sp>
          <p:nvSpPr>
            <p:cNvPr id="50" name="四角形: 上の 2 つの角を丸める 49">
              <a:extLst>
                <a:ext uri="{FF2B5EF4-FFF2-40B4-BE49-F238E27FC236}">
                  <a16:creationId xmlns:a16="http://schemas.microsoft.com/office/drawing/2014/main" id="{71DF882F-A410-40D3-A826-77A3553B42FC}"/>
                </a:ext>
              </a:extLst>
            </p:cNvPr>
            <p:cNvSpPr/>
            <p:nvPr/>
          </p:nvSpPr>
          <p:spPr bwMode="gray">
            <a:xfrm rot="10800000">
              <a:off x="2291484" y="2381763"/>
              <a:ext cx="1404000" cy="566469"/>
            </a:xfrm>
            <a:prstGeom prst="round2SameRect">
              <a:avLst/>
            </a:prstGeom>
            <a:solidFill>
              <a:schemeClr val="bg1"/>
            </a:solidFill>
            <a:ln w="19050">
              <a:solidFill>
                <a:srgbClr val="C64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dirty="0">
                <a:solidFill>
                  <a:prstClr val="black"/>
                </a:solidFill>
                <a:latin typeface="Segoe UI"/>
                <a:ea typeface="メイリオ"/>
              </a:endParaRPr>
            </a:p>
          </p:txBody>
        </p:sp>
        <p:sp>
          <p:nvSpPr>
            <p:cNvPr id="51" name="テキスト ボックス 50">
              <a:extLst>
                <a:ext uri="{FF2B5EF4-FFF2-40B4-BE49-F238E27FC236}">
                  <a16:creationId xmlns:a16="http://schemas.microsoft.com/office/drawing/2014/main" id="{14ECB13A-3324-4168-8638-800850312AA4}"/>
                </a:ext>
              </a:extLst>
            </p:cNvPr>
            <p:cNvSpPr txBox="1"/>
            <p:nvPr/>
          </p:nvSpPr>
          <p:spPr bwMode="gray">
            <a:xfrm>
              <a:off x="2267187" y="2421243"/>
              <a:ext cx="1469695" cy="568927"/>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en-US" altLang="ja-JP" sz="2000" kern="1200" dirty="0">
                  <a:solidFill>
                    <a:prstClr val="black"/>
                  </a:solidFill>
                  <a:latin typeface="メイリオ" panose="020B0604030504040204" pitchFamily="50" charset="-128"/>
                  <a:ea typeface="メイリオ" pitchFamily="50" charset="-128"/>
                  <a:cs typeface="メイリオ" pitchFamily="50" charset="-128"/>
                </a:rPr>
                <a:t>8,500</a:t>
              </a:r>
              <a:r>
                <a:rPr kumimoji="1" lang="ja-JP" altLang="en-US" sz="1600" kern="1200" dirty="0">
                  <a:solidFill>
                    <a:prstClr val="black"/>
                  </a:solidFill>
                  <a:latin typeface="メイリオ" panose="020B0604030504040204" pitchFamily="50" charset="-128"/>
                  <a:ea typeface="メイリオ" pitchFamily="50" charset="-128"/>
                  <a:cs typeface="メイリオ" pitchFamily="50" charset="-128"/>
                </a:rPr>
                <a:t>万円</a:t>
              </a:r>
              <a:endParaRPr kumimoji="1" lang="en-US" altLang="ja-JP" sz="1600" kern="1200" dirty="0">
                <a:solidFill>
                  <a:prstClr val="black"/>
                </a:solidFill>
                <a:latin typeface="メイリオ" panose="020B0604030504040204" pitchFamily="50" charset="-128"/>
                <a:ea typeface="メイリオ" pitchFamily="50" charset="-128"/>
                <a:cs typeface="メイリオ" pitchFamily="50" charset="-128"/>
              </a:endParaRPr>
            </a:p>
          </p:txBody>
        </p:sp>
      </p:grpSp>
      <p:sp>
        <p:nvSpPr>
          <p:cNvPr id="53" name="テキスト ボックス 52">
            <a:extLst>
              <a:ext uri="{FF2B5EF4-FFF2-40B4-BE49-F238E27FC236}">
                <a16:creationId xmlns:a16="http://schemas.microsoft.com/office/drawing/2014/main" id="{EF3AE7B6-7594-44DC-9714-F2C53411E2D9}"/>
              </a:ext>
            </a:extLst>
          </p:cNvPr>
          <p:cNvSpPr txBox="1"/>
          <p:nvPr/>
        </p:nvSpPr>
        <p:spPr bwMode="gray">
          <a:xfrm>
            <a:off x="2846093" y="2395911"/>
            <a:ext cx="598010" cy="308283"/>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kern="1200" dirty="0">
                <a:solidFill>
                  <a:prstClr val="black"/>
                </a:solidFill>
                <a:latin typeface="メイリオ" panose="020B0604030504040204" pitchFamily="50" charset="-128"/>
                <a:ea typeface="メイリオ" pitchFamily="50" charset="-128"/>
                <a:cs typeface="メイリオ" pitchFamily="50" charset="-128"/>
              </a:rPr>
              <a:t>父</a:t>
            </a:r>
            <a:endParaRPr kumimoji="1" lang="en-US" altLang="ja-JP" kern="1200" dirty="0">
              <a:solidFill>
                <a:prstClr val="black"/>
              </a:solidFill>
              <a:latin typeface="メイリオ" panose="020B0604030504040204" pitchFamily="50" charset="-128"/>
              <a:ea typeface="メイリオ" pitchFamily="50" charset="-128"/>
              <a:cs typeface="メイリオ" pitchFamily="50" charset="-128"/>
            </a:endParaRPr>
          </a:p>
        </p:txBody>
      </p:sp>
      <p:grpSp>
        <p:nvGrpSpPr>
          <p:cNvPr id="54" name="グループ化 53">
            <a:extLst>
              <a:ext uri="{FF2B5EF4-FFF2-40B4-BE49-F238E27FC236}">
                <a16:creationId xmlns:a16="http://schemas.microsoft.com/office/drawing/2014/main" id="{C6BBB395-BB0C-4D78-BA20-699C709211F9}"/>
              </a:ext>
            </a:extLst>
          </p:cNvPr>
          <p:cNvGrpSpPr/>
          <p:nvPr/>
        </p:nvGrpSpPr>
        <p:grpSpPr bwMode="gray">
          <a:xfrm>
            <a:off x="8179576" y="3014618"/>
            <a:ext cx="1435017" cy="710600"/>
            <a:chOff x="2267187" y="1981027"/>
            <a:chExt cx="1469695" cy="1009145"/>
          </a:xfrm>
        </p:grpSpPr>
        <p:sp>
          <p:nvSpPr>
            <p:cNvPr id="55" name="四角形: 上の 2 つの角を丸める 54">
              <a:extLst>
                <a:ext uri="{FF2B5EF4-FFF2-40B4-BE49-F238E27FC236}">
                  <a16:creationId xmlns:a16="http://schemas.microsoft.com/office/drawing/2014/main" id="{4865BF32-9C03-4854-B5C5-3E2976D7B57B}"/>
                </a:ext>
              </a:extLst>
            </p:cNvPr>
            <p:cNvSpPr/>
            <p:nvPr/>
          </p:nvSpPr>
          <p:spPr bwMode="gray">
            <a:xfrm>
              <a:off x="2291757" y="1981027"/>
              <a:ext cx="1402821" cy="400738"/>
            </a:xfrm>
            <a:prstGeom prst="round2SameRect">
              <a:avLst/>
            </a:prstGeom>
            <a:solidFill>
              <a:srgbClr val="C64E3A"/>
            </a:solidFill>
            <a:ln w="19050">
              <a:solidFill>
                <a:srgbClr val="C64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88980" eaLnBrk="0" fontAlgn="base" hangingPunct="0">
                <a:spcBef>
                  <a:spcPct val="0"/>
                </a:spcBef>
                <a:spcAft>
                  <a:spcPct val="0"/>
                </a:spcAft>
                <a:buClrTx/>
              </a:pPr>
              <a:r>
                <a:rPr kumimoji="1" lang="ja-JP" altLang="en-US" sz="1600" kern="1200" dirty="0">
                  <a:solidFill>
                    <a:prstClr val="white"/>
                  </a:solidFill>
                  <a:latin typeface="Segoe UI"/>
                  <a:ea typeface="メイリオ"/>
                </a:rPr>
                <a:t>　財産</a:t>
              </a:r>
            </a:p>
          </p:txBody>
        </p:sp>
        <p:sp>
          <p:nvSpPr>
            <p:cNvPr id="56" name="四角形: 上の 2 つの角を丸める 55">
              <a:extLst>
                <a:ext uri="{FF2B5EF4-FFF2-40B4-BE49-F238E27FC236}">
                  <a16:creationId xmlns:a16="http://schemas.microsoft.com/office/drawing/2014/main" id="{4F3806C6-2C6B-4AB2-A498-630B1EEF1BB1}"/>
                </a:ext>
              </a:extLst>
            </p:cNvPr>
            <p:cNvSpPr/>
            <p:nvPr/>
          </p:nvSpPr>
          <p:spPr bwMode="gray">
            <a:xfrm rot="10800000">
              <a:off x="2291484" y="2381763"/>
              <a:ext cx="1404000" cy="566469"/>
            </a:xfrm>
            <a:prstGeom prst="round2SameRect">
              <a:avLst/>
            </a:prstGeom>
            <a:solidFill>
              <a:schemeClr val="bg1"/>
            </a:solidFill>
            <a:ln w="19050">
              <a:solidFill>
                <a:srgbClr val="C64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dirty="0">
                <a:solidFill>
                  <a:prstClr val="black"/>
                </a:solidFill>
                <a:latin typeface="Segoe UI"/>
                <a:ea typeface="メイリオ"/>
              </a:endParaRPr>
            </a:p>
          </p:txBody>
        </p:sp>
        <p:sp>
          <p:nvSpPr>
            <p:cNvPr id="57" name="テキスト ボックス 56">
              <a:extLst>
                <a:ext uri="{FF2B5EF4-FFF2-40B4-BE49-F238E27FC236}">
                  <a16:creationId xmlns:a16="http://schemas.microsoft.com/office/drawing/2014/main" id="{B56D0A71-4FB0-4312-8D3E-76CE238E0F6C}"/>
                </a:ext>
              </a:extLst>
            </p:cNvPr>
            <p:cNvSpPr txBox="1"/>
            <p:nvPr/>
          </p:nvSpPr>
          <p:spPr bwMode="gray">
            <a:xfrm>
              <a:off x="2267187" y="2421245"/>
              <a:ext cx="1469695" cy="568927"/>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en-US" altLang="ja-JP" sz="2000" kern="1200" dirty="0">
                  <a:solidFill>
                    <a:prstClr val="black"/>
                  </a:solidFill>
                  <a:latin typeface="メイリオ" panose="020B0604030504040204" pitchFamily="50" charset="-128"/>
                  <a:ea typeface="メイリオ" pitchFamily="50" charset="-128"/>
                  <a:cs typeface="メイリオ" pitchFamily="50" charset="-128"/>
                </a:rPr>
                <a:t>6,000</a:t>
              </a:r>
              <a:r>
                <a:rPr kumimoji="1" lang="ja-JP" altLang="en-US" sz="1600" kern="1200" dirty="0">
                  <a:solidFill>
                    <a:prstClr val="black"/>
                  </a:solidFill>
                  <a:latin typeface="メイリオ" panose="020B0604030504040204" pitchFamily="50" charset="-128"/>
                  <a:ea typeface="メイリオ" pitchFamily="50" charset="-128"/>
                  <a:cs typeface="メイリオ" pitchFamily="50" charset="-128"/>
                </a:rPr>
                <a:t>万円</a:t>
              </a:r>
              <a:endParaRPr kumimoji="1" lang="en-US" altLang="ja-JP" sz="1600" kern="1200" dirty="0">
                <a:solidFill>
                  <a:prstClr val="black"/>
                </a:solidFill>
                <a:latin typeface="メイリオ" panose="020B0604030504040204" pitchFamily="50" charset="-128"/>
                <a:ea typeface="メイリオ" pitchFamily="50" charset="-128"/>
                <a:cs typeface="メイリオ" pitchFamily="50" charset="-128"/>
              </a:endParaRPr>
            </a:p>
          </p:txBody>
        </p:sp>
      </p:grpSp>
      <p:sp>
        <p:nvSpPr>
          <p:cNvPr id="59" name="テキスト ボックス 58">
            <a:extLst>
              <a:ext uri="{FF2B5EF4-FFF2-40B4-BE49-F238E27FC236}">
                <a16:creationId xmlns:a16="http://schemas.microsoft.com/office/drawing/2014/main" id="{A797C2AF-483D-42A4-9388-8563500170D0}"/>
              </a:ext>
            </a:extLst>
          </p:cNvPr>
          <p:cNvSpPr txBox="1"/>
          <p:nvPr/>
        </p:nvSpPr>
        <p:spPr bwMode="gray">
          <a:xfrm>
            <a:off x="8866902" y="2416442"/>
            <a:ext cx="953934" cy="308283"/>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kern="1200" dirty="0">
                <a:solidFill>
                  <a:prstClr val="black"/>
                </a:solidFill>
                <a:latin typeface="メイリオ" panose="020B0604030504040204" pitchFamily="50" charset="-128"/>
                <a:ea typeface="メイリオ" pitchFamily="50" charset="-128"/>
                <a:cs typeface="メイリオ" pitchFamily="50" charset="-128"/>
              </a:rPr>
              <a:t>父死亡</a:t>
            </a:r>
            <a:endParaRPr kumimoji="1" lang="en-US" altLang="ja-JP" kern="1200" dirty="0">
              <a:solidFill>
                <a:prstClr val="black"/>
              </a:solidFill>
              <a:latin typeface="メイリオ" panose="020B0604030504040204" pitchFamily="50" charset="-128"/>
              <a:ea typeface="メイリオ" pitchFamily="50" charset="-128"/>
              <a:cs typeface="メイリオ" pitchFamily="50" charset="-128"/>
            </a:endParaRPr>
          </a:p>
        </p:txBody>
      </p:sp>
      <p:sp>
        <p:nvSpPr>
          <p:cNvPr id="62" name="四角形: 角を丸くする 61">
            <a:extLst>
              <a:ext uri="{FF2B5EF4-FFF2-40B4-BE49-F238E27FC236}">
                <a16:creationId xmlns:a16="http://schemas.microsoft.com/office/drawing/2014/main" id="{ADA4D603-04F2-47A1-9B14-A774BCB033B0}"/>
              </a:ext>
            </a:extLst>
          </p:cNvPr>
          <p:cNvSpPr/>
          <p:nvPr/>
        </p:nvSpPr>
        <p:spPr bwMode="gray">
          <a:xfrm>
            <a:off x="1796551" y="4012177"/>
            <a:ext cx="1639016" cy="84001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5000" rIns="35000" rtlCol="0" anchor="ctr"/>
          <a:lstStyle/>
          <a:p>
            <a:pPr algn="ctr" defTabSz="888980" eaLnBrk="0" fontAlgn="base" hangingPunct="0">
              <a:spcBef>
                <a:spcPct val="0"/>
              </a:spcBef>
              <a:spcAft>
                <a:spcPct val="0"/>
              </a:spcAft>
              <a:buClrTx/>
            </a:pPr>
            <a:r>
              <a:rPr kumimoji="1" lang="ja-JP" altLang="en-US" sz="1556" b="1" kern="1200" dirty="0">
                <a:solidFill>
                  <a:prstClr val="white"/>
                </a:solidFill>
                <a:latin typeface="Segoe UI"/>
                <a:ea typeface="メイリオ"/>
              </a:rPr>
              <a:t>相続時</a:t>
            </a:r>
            <a:endParaRPr kumimoji="1" lang="en-US" altLang="ja-JP" sz="1556" b="1" kern="1200" dirty="0">
              <a:solidFill>
                <a:prstClr val="white"/>
              </a:solidFill>
              <a:latin typeface="Segoe UI"/>
              <a:ea typeface="メイリオ"/>
            </a:endParaRPr>
          </a:p>
          <a:p>
            <a:pPr algn="ctr" defTabSz="888980" eaLnBrk="0" fontAlgn="base" hangingPunct="0">
              <a:spcBef>
                <a:spcPct val="0"/>
              </a:spcBef>
              <a:spcAft>
                <a:spcPct val="0"/>
              </a:spcAft>
              <a:buClrTx/>
            </a:pPr>
            <a:r>
              <a:rPr kumimoji="1" lang="ja-JP" altLang="en-US" sz="1556" b="1" kern="1200" dirty="0">
                <a:solidFill>
                  <a:prstClr val="white"/>
                </a:solidFill>
                <a:latin typeface="Segoe UI"/>
                <a:ea typeface="メイリオ"/>
              </a:rPr>
              <a:t>精算課税制度</a:t>
            </a:r>
            <a:endParaRPr kumimoji="1" lang="en-US" altLang="ja-JP" sz="1556" b="1" kern="1200" dirty="0">
              <a:solidFill>
                <a:prstClr val="white"/>
              </a:solidFill>
              <a:latin typeface="Segoe UI"/>
              <a:ea typeface="メイリオ"/>
            </a:endParaRPr>
          </a:p>
          <a:p>
            <a:pPr algn="ctr" defTabSz="888980" eaLnBrk="0" fontAlgn="base" hangingPunct="0">
              <a:spcBef>
                <a:spcPct val="0"/>
              </a:spcBef>
              <a:spcAft>
                <a:spcPct val="0"/>
              </a:spcAft>
              <a:buClrTx/>
            </a:pPr>
            <a:r>
              <a:rPr kumimoji="1" lang="ja-JP" altLang="en-US" sz="1556" b="1" kern="1200" dirty="0">
                <a:solidFill>
                  <a:prstClr val="white"/>
                </a:solidFill>
                <a:latin typeface="Segoe UI"/>
                <a:ea typeface="メイリオ"/>
              </a:rPr>
              <a:t>利用開始</a:t>
            </a:r>
          </a:p>
        </p:txBody>
      </p:sp>
      <p:grpSp>
        <p:nvGrpSpPr>
          <p:cNvPr id="63" name="グループ化 62">
            <a:extLst>
              <a:ext uri="{FF2B5EF4-FFF2-40B4-BE49-F238E27FC236}">
                <a16:creationId xmlns:a16="http://schemas.microsoft.com/office/drawing/2014/main" id="{1907DC11-729E-4E8D-A0FB-210FD786480B}"/>
              </a:ext>
            </a:extLst>
          </p:cNvPr>
          <p:cNvGrpSpPr/>
          <p:nvPr/>
        </p:nvGrpSpPr>
        <p:grpSpPr bwMode="gray">
          <a:xfrm>
            <a:off x="6771547" y="4962375"/>
            <a:ext cx="3033349" cy="1509258"/>
            <a:chOff x="7315581" y="4224397"/>
            <a:chExt cx="3119980" cy="1552362"/>
          </a:xfrm>
        </p:grpSpPr>
        <p:sp>
          <p:nvSpPr>
            <p:cNvPr id="64" name="四角形: 上の 2 つの角を丸める 63">
              <a:extLst>
                <a:ext uri="{FF2B5EF4-FFF2-40B4-BE49-F238E27FC236}">
                  <a16:creationId xmlns:a16="http://schemas.microsoft.com/office/drawing/2014/main" id="{39821496-0B86-492A-86F9-52D5A565CB20}"/>
                </a:ext>
              </a:extLst>
            </p:cNvPr>
            <p:cNvSpPr/>
            <p:nvPr/>
          </p:nvSpPr>
          <p:spPr bwMode="gray">
            <a:xfrm rot="16200000">
              <a:off x="8133551" y="3720399"/>
              <a:ext cx="360000" cy="1368000"/>
            </a:xfrm>
            <a:prstGeom prst="round2SameRect">
              <a:avLst/>
            </a:prstGeom>
            <a:solidFill>
              <a:srgbClr val="C64E3A"/>
            </a:solidFill>
            <a:ln w="19050">
              <a:solidFill>
                <a:srgbClr val="C64E3A"/>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defTabSz="888980" eaLnBrk="0" fontAlgn="base" hangingPunct="0">
                <a:spcBef>
                  <a:spcPct val="0"/>
                </a:spcBef>
                <a:spcAft>
                  <a:spcPct val="0"/>
                </a:spcAft>
                <a:buClrTx/>
              </a:pPr>
              <a:r>
                <a:rPr kumimoji="1" lang="ja-JP" altLang="en-US" sz="1361" b="1" kern="1200" dirty="0">
                  <a:solidFill>
                    <a:prstClr val="white"/>
                  </a:solidFill>
                  <a:latin typeface="Segoe UI"/>
                  <a:ea typeface="メイリオ"/>
                </a:rPr>
                <a:t>父の手元財産</a:t>
              </a:r>
            </a:p>
          </p:txBody>
        </p:sp>
        <p:sp>
          <p:nvSpPr>
            <p:cNvPr id="65" name="四角形: 上の 2 つの角を丸める 64">
              <a:extLst>
                <a:ext uri="{FF2B5EF4-FFF2-40B4-BE49-F238E27FC236}">
                  <a16:creationId xmlns:a16="http://schemas.microsoft.com/office/drawing/2014/main" id="{6A1BC617-AB00-41CD-8289-92ED94C22511}"/>
                </a:ext>
              </a:extLst>
            </p:cNvPr>
            <p:cNvSpPr/>
            <p:nvPr/>
          </p:nvSpPr>
          <p:spPr bwMode="gray">
            <a:xfrm rot="5400000">
              <a:off x="9453694" y="3774397"/>
              <a:ext cx="360000" cy="1260000"/>
            </a:xfrm>
            <a:prstGeom prst="round2SameRect">
              <a:avLst/>
            </a:prstGeom>
            <a:solidFill>
              <a:schemeClr val="bg1"/>
            </a:solidFill>
            <a:ln w="19050">
              <a:solidFill>
                <a:srgbClr val="C64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556" b="1" kern="1200" dirty="0">
                <a:solidFill>
                  <a:prstClr val="black"/>
                </a:solidFill>
                <a:latin typeface="Segoe UI"/>
                <a:ea typeface="メイリオ"/>
              </a:endParaRPr>
            </a:p>
          </p:txBody>
        </p:sp>
        <p:sp>
          <p:nvSpPr>
            <p:cNvPr id="66" name="テキスト ボックス 65">
              <a:extLst>
                <a:ext uri="{FF2B5EF4-FFF2-40B4-BE49-F238E27FC236}">
                  <a16:creationId xmlns:a16="http://schemas.microsoft.com/office/drawing/2014/main" id="{77414D9A-891B-454C-97EB-C685488A36C2}"/>
                </a:ext>
              </a:extLst>
            </p:cNvPr>
            <p:cNvSpPr txBox="1"/>
            <p:nvPr/>
          </p:nvSpPr>
          <p:spPr bwMode="gray">
            <a:xfrm rot="16200000">
              <a:off x="9545904" y="3765501"/>
              <a:ext cx="428409" cy="1350898"/>
            </a:xfrm>
            <a:prstGeom prst="rect">
              <a:avLst/>
            </a:prstGeom>
            <a:noFill/>
          </p:spPr>
          <p:txBody>
            <a:bodyPr vert="eaVert" wrap="square" lIns="91943" tIns="45971" rIns="91943" bIns="45971">
              <a:spAutoFit/>
            </a:bodyPr>
            <a:lstStyle/>
            <a:p>
              <a:pPr defTabSz="438881" eaLnBrk="0" fontAlgn="base" hangingPunct="0">
                <a:spcBef>
                  <a:spcPct val="0"/>
                </a:spcBef>
                <a:spcAft>
                  <a:spcPct val="0"/>
                </a:spcAft>
                <a:buClrTx/>
                <a:defRPr/>
              </a:pPr>
              <a:r>
                <a:rPr kumimoji="1" lang="en-US" altLang="ja-JP" sz="15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6,000</a:t>
              </a:r>
              <a:r>
                <a:rPr kumimoji="1" lang="ja-JP" altLang="en-US" sz="15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万円</a:t>
              </a:r>
              <a:endParaRPr kumimoji="1" lang="en-US" altLang="ja-JP" sz="15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sp>
          <p:nvSpPr>
            <p:cNvPr id="67" name="テキスト ボックス 66">
              <a:extLst>
                <a:ext uri="{FF2B5EF4-FFF2-40B4-BE49-F238E27FC236}">
                  <a16:creationId xmlns:a16="http://schemas.microsoft.com/office/drawing/2014/main" id="{44802183-62C1-490A-A742-881907C322C9}"/>
                </a:ext>
              </a:extLst>
            </p:cNvPr>
            <p:cNvSpPr txBox="1"/>
            <p:nvPr/>
          </p:nvSpPr>
          <p:spPr bwMode="gray">
            <a:xfrm>
              <a:off x="7327938" y="4709341"/>
              <a:ext cx="316464" cy="341713"/>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556" b="1"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a:t>
              </a:r>
              <a:endParaRPr kumimoji="1" lang="en-US" altLang="ja-JP" sz="1556" b="1"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sp>
          <p:nvSpPr>
            <p:cNvPr id="68" name="四角形: 角を丸くする 67">
              <a:extLst>
                <a:ext uri="{FF2B5EF4-FFF2-40B4-BE49-F238E27FC236}">
                  <a16:creationId xmlns:a16="http://schemas.microsoft.com/office/drawing/2014/main" id="{5998B93A-156F-417A-8806-94298A4F9AE2}"/>
                </a:ext>
              </a:extLst>
            </p:cNvPr>
            <p:cNvSpPr/>
            <p:nvPr/>
          </p:nvSpPr>
          <p:spPr bwMode="gray">
            <a:xfrm>
              <a:off x="7627829" y="5226112"/>
              <a:ext cx="2651105" cy="550647"/>
            </a:xfrm>
            <a:prstGeom prst="roundRect">
              <a:avLst>
                <a:gd name="adj" fmla="val 11603"/>
              </a:avLst>
            </a:prstGeom>
            <a:solidFill>
              <a:schemeClr val="accent1">
                <a:lumMod val="20000"/>
                <a:lumOff val="80000"/>
              </a:schemeClr>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lnSpc>
                  <a:spcPct val="110000"/>
                </a:lnSpc>
                <a:spcBef>
                  <a:spcPct val="0"/>
                </a:spcBef>
                <a:spcAft>
                  <a:spcPct val="0"/>
                </a:spcAft>
                <a:buClrTx/>
              </a:pPr>
              <a:r>
                <a:rPr kumimoji="1" lang="en-US" altLang="ja-JP" sz="1500" b="1" kern="1200" dirty="0">
                  <a:solidFill>
                    <a:prstClr val="black">
                      <a:lumMod val="85000"/>
                      <a:lumOff val="15000"/>
                    </a:prstClr>
                  </a:solidFill>
                  <a:latin typeface="メイリオ"/>
                  <a:ea typeface="メイリオ"/>
                </a:rPr>
                <a:t>8,500</a:t>
              </a:r>
              <a:r>
                <a:rPr kumimoji="1" lang="ja-JP" altLang="en-US" sz="1500" b="1" kern="1200" dirty="0">
                  <a:solidFill>
                    <a:prstClr val="black">
                      <a:lumMod val="85000"/>
                      <a:lumOff val="15000"/>
                    </a:prstClr>
                  </a:solidFill>
                  <a:latin typeface="メイリオ"/>
                  <a:ea typeface="メイリオ"/>
                </a:rPr>
                <a:t>万円に</a:t>
              </a:r>
              <a:endParaRPr kumimoji="1" lang="en-US" altLang="ja-JP" sz="1500" b="1" kern="1200" dirty="0">
                <a:solidFill>
                  <a:prstClr val="black">
                    <a:lumMod val="85000"/>
                    <a:lumOff val="15000"/>
                  </a:prstClr>
                </a:solidFill>
                <a:latin typeface="メイリオ"/>
                <a:ea typeface="メイリオ"/>
              </a:endParaRPr>
            </a:p>
            <a:p>
              <a:pPr algn="ctr" defTabSz="888980" eaLnBrk="0" fontAlgn="base" hangingPunct="0">
                <a:lnSpc>
                  <a:spcPct val="110000"/>
                </a:lnSpc>
                <a:spcBef>
                  <a:spcPct val="0"/>
                </a:spcBef>
                <a:spcAft>
                  <a:spcPct val="0"/>
                </a:spcAft>
                <a:buClrTx/>
              </a:pPr>
              <a:r>
                <a:rPr kumimoji="1" lang="ja-JP" altLang="en-US" sz="1500" b="1" kern="1200" dirty="0">
                  <a:solidFill>
                    <a:prstClr val="black">
                      <a:lumMod val="85000"/>
                      <a:lumOff val="15000"/>
                    </a:prstClr>
                  </a:solidFill>
                  <a:latin typeface="メイリオ"/>
                  <a:ea typeface="メイリオ"/>
                </a:rPr>
                <a:t>相続税が課税される</a:t>
              </a:r>
            </a:p>
          </p:txBody>
        </p:sp>
        <p:sp>
          <p:nvSpPr>
            <p:cNvPr id="69" name="テキスト ボックス 68">
              <a:extLst>
                <a:ext uri="{FF2B5EF4-FFF2-40B4-BE49-F238E27FC236}">
                  <a16:creationId xmlns:a16="http://schemas.microsoft.com/office/drawing/2014/main" id="{B0EAEC67-AD23-47CE-9249-7EF965E42B4D}"/>
                </a:ext>
              </a:extLst>
            </p:cNvPr>
            <p:cNvSpPr txBox="1"/>
            <p:nvPr/>
          </p:nvSpPr>
          <p:spPr bwMode="gray">
            <a:xfrm>
              <a:off x="7327938" y="5361017"/>
              <a:ext cx="316464" cy="341713"/>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556" b="1"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a:t>
              </a:r>
              <a:endParaRPr kumimoji="1" lang="en-US" altLang="ja-JP" sz="1556" b="1"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sp>
          <p:nvSpPr>
            <p:cNvPr id="70" name="四角形: 上の 2 つの角を丸める 69">
              <a:extLst>
                <a:ext uri="{FF2B5EF4-FFF2-40B4-BE49-F238E27FC236}">
                  <a16:creationId xmlns:a16="http://schemas.microsoft.com/office/drawing/2014/main" id="{390DC82C-5636-4A2E-BE96-8E63078F74D1}"/>
                </a:ext>
              </a:extLst>
            </p:cNvPr>
            <p:cNvSpPr/>
            <p:nvPr/>
          </p:nvSpPr>
          <p:spPr bwMode="gray">
            <a:xfrm rot="16200000">
              <a:off x="8133551" y="4196069"/>
              <a:ext cx="360000" cy="1368000"/>
            </a:xfrm>
            <a:prstGeom prst="round2SameRect">
              <a:avLst/>
            </a:prstGeom>
            <a:solidFill>
              <a:srgbClr val="FF9900"/>
            </a:solidFill>
            <a:ln w="190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defTabSz="888980" eaLnBrk="0" fontAlgn="base" hangingPunct="0">
                <a:spcBef>
                  <a:spcPct val="0"/>
                </a:spcBef>
                <a:spcAft>
                  <a:spcPct val="0"/>
                </a:spcAft>
                <a:buClrTx/>
              </a:pPr>
              <a:r>
                <a:rPr kumimoji="1" lang="ja-JP" altLang="en-US" sz="1361" b="1" kern="1200" dirty="0">
                  <a:solidFill>
                    <a:prstClr val="white"/>
                  </a:solidFill>
                  <a:latin typeface="Segoe UI"/>
                  <a:ea typeface="メイリオ"/>
                </a:rPr>
                <a:t>生前贈与された</a:t>
              </a:r>
            </a:p>
          </p:txBody>
        </p:sp>
        <p:sp>
          <p:nvSpPr>
            <p:cNvPr id="71" name="四角形: 上の 2 つの角を丸める 70">
              <a:extLst>
                <a:ext uri="{FF2B5EF4-FFF2-40B4-BE49-F238E27FC236}">
                  <a16:creationId xmlns:a16="http://schemas.microsoft.com/office/drawing/2014/main" id="{05FCA5FF-B179-427D-A47A-05BFC50578CD}"/>
                </a:ext>
              </a:extLst>
            </p:cNvPr>
            <p:cNvSpPr/>
            <p:nvPr/>
          </p:nvSpPr>
          <p:spPr bwMode="gray">
            <a:xfrm rot="5400000">
              <a:off x="9453694" y="4250067"/>
              <a:ext cx="360000" cy="1260000"/>
            </a:xfrm>
            <a:prstGeom prst="round2SameRect">
              <a:avLst/>
            </a:prstGeom>
            <a:solidFill>
              <a:schemeClr val="bg1"/>
            </a:solidFill>
            <a:ln w="190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556" b="1" kern="1200" dirty="0">
                <a:solidFill>
                  <a:prstClr val="black"/>
                </a:solidFill>
                <a:latin typeface="Segoe UI"/>
                <a:ea typeface="メイリオ"/>
              </a:endParaRPr>
            </a:p>
          </p:txBody>
        </p:sp>
        <p:sp>
          <p:nvSpPr>
            <p:cNvPr id="72" name="テキスト ボックス 71">
              <a:extLst>
                <a:ext uri="{FF2B5EF4-FFF2-40B4-BE49-F238E27FC236}">
                  <a16:creationId xmlns:a16="http://schemas.microsoft.com/office/drawing/2014/main" id="{DA4E5E6E-BF96-4AA5-9BA0-45F58DAA7C54}"/>
                </a:ext>
              </a:extLst>
            </p:cNvPr>
            <p:cNvSpPr txBox="1"/>
            <p:nvPr/>
          </p:nvSpPr>
          <p:spPr bwMode="gray">
            <a:xfrm rot="16200000">
              <a:off x="9545907" y="4241171"/>
              <a:ext cx="428409" cy="1350898"/>
            </a:xfrm>
            <a:prstGeom prst="rect">
              <a:avLst/>
            </a:prstGeom>
            <a:noFill/>
          </p:spPr>
          <p:txBody>
            <a:bodyPr vert="eaVert" wrap="square" lIns="91943" tIns="45971" rIns="91943" bIns="45971">
              <a:spAutoFit/>
            </a:bodyPr>
            <a:lstStyle/>
            <a:p>
              <a:pPr defTabSz="438881" eaLnBrk="0" fontAlgn="base" hangingPunct="0">
                <a:spcBef>
                  <a:spcPct val="0"/>
                </a:spcBef>
                <a:spcAft>
                  <a:spcPct val="0"/>
                </a:spcAft>
                <a:buClrTx/>
                <a:defRPr/>
              </a:pPr>
              <a:r>
                <a:rPr kumimoji="1" lang="en-US" altLang="ja-JP" sz="15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2,500</a:t>
              </a:r>
              <a:r>
                <a:rPr kumimoji="1" lang="ja-JP" altLang="en-US" sz="15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万円</a:t>
              </a:r>
              <a:endParaRPr kumimoji="1" lang="en-US" altLang="ja-JP" sz="15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cxnSp>
          <p:nvCxnSpPr>
            <p:cNvPr id="73" name="直線コネクタ 72">
              <a:extLst>
                <a:ext uri="{FF2B5EF4-FFF2-40B4-BE49-F238E27FC236}">
                  <a16:creationId xmlns:a16="http://schemas.microsoft.com/office/drawing/2014/main" id="{D650CA8B-B82B-42F4-8422-B74CB598407D}"/>
                </a:ext>
              </a:extLst>
            </p:cNvPr>
            <p:cNvCxnSpPr>
              <a:cxnSpLocks/>
            </p:cNvCxnSpPr>
            <p:nvPr/>
          </p:nvCxnSpPr>
          <p:spPr bwMode="gray">
            <a:xfrm>
              <a:off x="7315581" y="5148935"/>
              <a:ext cx="3060000"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74" name="直線矢印コネクタ 73">
            <a:extLst>
              <a:ext uri="{FF2B5EF4-FFF2-40B4-BE49-F238E27FC236}">
                <a16:creationId xmlns:a16="http://schemas.microsoft.com/office/drawing/2014/main" id="{7688D8D1-07F3-46AF-B14E-400087F79DD9}"/>
              </a:ext>
            </a:extLst>
          </p:cNvPr>
          <p:cNvCxnSpPr>
            <a:cxnSpLocks/>
          </p:cNvCxnSpPr>
          <p:nvPr/>
        </p:nvCxnSpPr>
        <p:spPr>
          <a:xfrm>
            <a:off x="8884930" y="4497766"/>
            <a:ext cx="0" cy="3306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5" name="四角形: 角を丸くする 74">
            <a:extLst>
              <a:ext uri="{FF2B5EF4-FFF2-40B4-BE49-F238E27FC236}">
                <a16:creationId xmlns:a16="http://schemas.microsoft.com/office/drawing/2014/main" id="{5C873C9F-82BF-4C22-A993-69A3DC72C8B9}"/>
              </a:ext>
            </a:extLst>
          </p:cNvPr>
          <p:cNvSpPr/>
          <p:nvPr/>
        </p:nvSpPr>
        <p:spPr bwMode="gray">
          <a:xfrm>
            <a:off x="6302012" y="4828433"/>
            <a:ext cx="4087535" cy="2229525"/>
          </a:xfrm>
          <a:prstGeom prst="roundRect">
            <a:avLst>
              <a:gd name="adj" fmla="val 0"/>
            </a:avLst>
          </a:prstGeom>
          <a:noFill/>
          <a:ln w="19050">
            <a:solidFill>
              <a:srgbClr val="4472C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888980" eaLnBrk="0" fontAlgn="base" hangingPunct="0">
              <a:spcBef>
                <a:spcPct val="0"/>
              </a:spcBef>
              <a:spcAft>
                <a:spcPct val="0"/>
              </a:spcAft>
              <a:buClrTx/>
            </a:pPr>
            <a:endParaRPr kumimoji="1" lang="ja-JP" altLang="en-US" sz="1750" kern="1200" dirty="0">
              <a:solidFill>
                <a:prstClr val="white"/>
              </a:solidFill>
              <a:latin typeface="Segoe UI"/>
              <a:ea typeface="メイリオ"/>
            </a:endParaRPr>
          </a:p>
        </p:txBody>
      </p:sp>
      <p:sp>
        <p:nvSpPr>
          <p:cNvPr id="76" name="テキスト ボックス 75">
            <a:extLst>
              <a:ext uri="{FF2B5EF4-FFF2-40B4-BE49-F238E27FC236}">
                <a16:creationId xmlns:a16="http://schemas.microsoft.com/office/drawing/2014/main" id="{5BB4251B-2881-4D94-873B-94C966D615B2}"/>
              </a:ext>
            </a:extLst>
          </p:cNvPr>
          <p:cNvSpPr txBox="1"/>
          <p:nvPr/>
        </p:nvSpPr>
        <p:spPr>
          <a:xfrm>
            <a:off x="6454380" y="6459337"/>
            <a:ext cx="3818981" cy="598625"/>
          </a:xfrm>
          <a:prstGeom prst="rect">
            <a:avLst/>
          </a:prstGeom>
          <a:noFill/>
        </p:spPr>
        <p:txBody>
          <a:bodyPr wrap="square" rtlCol="0">
            <a:spAutoFit/>
          </a:bodyPr>
          <a:lstStyle/>
          <a:p>
            <a:pPr algn="just" defTabSz="888980" eaLnBrk="0" fontAlgn="base" hangingPunct="0">
              <a:lnSpc>
                <a:spcPct val="120000"/>
              </a:lnSpc>
              <a:spcBef>
                <a:spcPct val="0"/>
              </a:spcBef>
              <a:spcAft>
                <a:spcPct val="0"/>
              </a:spcAft>
              <a:buClrTx/>
            </a:pPr>
            <a:r>
              <a:rPr kumimoji="1" lang="ja-JP" altLang="en-US" kern="1200" dirty="0">
                <a:solidFill>
                  <a:prstClr val="black">
                    <a:lumMod val="85000"/>
                    <a:lumOff val="15000"/>
                  </a:prstClr>
                </a:solidFill>
                <a:latin typeface="メイリオ"/>
                <a:ea typeface="メイリオ"/>
                <a:cs typeface="+mn-cs"/>
              </a:rPr>
              <a:t>生前贈与された</a:t>
            </a:r>
            <a:r>
              <a:rPr kumimoji="1" lang="en-US" altLang="ja-JP" kern="1200" dirty="0">
                <a:solidFill>
                  <a:prstClr val="black">
                    <a:lumMod val="85000"/>
                    <a:lumOff val="15000"/>
                  </a:prstClr>
                </a:solidFill>
                <a:latin typeface="メイリオ"/>
                <a:ea typeface="メイリオ"/>
                <a:cs typeface="+mn-cs"/>
              </a:rPr>
              <a:t>2,500</a:t>
            </a:r>
            <a:r>
              <a:rPr kumimoji="1" lang="ja-JP" altLang="en-US" kern="1200" dirty="0">
                <a:solidFill>
                  <a:prstClr val="black">
                    <a:lumMod val="85000"/>
                    <a:lumOff val="15000"/>
                  </a:prstClr>
                </a:solidFill>
                <a:latin typeface="メイリオ"/>
                <a:ea typeface="メイリオ"/>
                <a:cs typeface="+mn-cs"/>
              </a:rPr>
              <a:t>万円も相続税の課税財産となるため、相続財産として課税される</a:t>
            </a:r>
          </a:p>
        </p:txBody>
      </p:sp>
      <p:pic>
        <p:nvPicPr>
          <p:cNvPr id="88" name="図 2">
            <a:extLst>
              <a:ext uri="{FF2B5EF4-FFF2-40B4-BE49-F238E27FC236}">
                <a16:creationId xmlns:a16="http://schemas.microsoft.com/office/drawing/2014/main" id="{7D31AD52-AF6F-4AA7-BA8D-98CEC469204F}"/>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5650" b="99718" l="8759" r="88686">
                        <a14:foregroundMark x1="63139" y1="11299" x2="32847" y2="15819"/>
                        <a14:foregroundMark x1="68248" y1="11299" x2="81387" y2="20056"/>
                        <a14:foregroundMark x1="70803" y1="12994" x2="82847" y2="30508"/>
                        <a14:foregroundMark x1="70073" y1="7062" x2="65328" y2="5932"/>
                        <a14:foregroundMark x1="45985" y1="73164" x2="32482" y2="83333"/>
                        <a14:foregroundMark x1="53285" y1="77119" x2="66788" y2="82486"/>
                        <a14:foregroundMark x1="52920" y1="82768" x2="49270" y2="93503"/>
                        <a14:foregroundMark x1="54745" y1="75989" x2="73358" y2="84181"/>
                        <a14:foregroundMark x1="68978" y1="80508" x2="82847" y2="93503"/>
                        <a14:foregroundMark x1="73723" y1="89831" x2="82847" y2="98588"/>
                        <a14:foregroundMark x1="45255" y1="92090" x2="38321" y2="99718"/>
                        <a14:foregroundMark x1="32847" y1="95763" x2="66423" y2="94915"/>
                        <a14:foregroundMark x1="40876" y1="74011" x2="40876" y2="74011"/>
                        <a14:foregroundMark x1="42701" y1="72316" x2="42701" y2="72316"/>
                        <a14:foregroundMark x1="39781" y1="72316" x2="39781" y2="72316"/>
                        <a14:foregroundMark x1="58759" y1="72316" x2="58759" y2="72316"/>
                        <a14:foregroundMark x1="43066" y1="71186" x2="43066" y2="71186"/>
                      </a14:backgroundRemoval>
                    </a14:imgEffect>
                  </a14:imgLayer>
                </a14:imgProps>
              </a:ext>
              <a:ext uri="{28A0092B-C50C-407E-A947-70E740481C1C}">
                <a14:useLocalDpi xmlns:a14="http://schemas.microsoft.com/office/drawing/2010/main" val="0"/>
              </a:ext>
            </a:extLst>
          </a:blip>
          <a:srcRect b="9458"/>
          <a:stretch/>
        </p:blipFill>
        <p:spPr bwMode="auto">
          <a:xfrm>
            <a:off x="2946033" y="5115373"/>
            <a:ext cx="569423" cy="66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図 13" descr="クリップアート が含まれている画像&#10;&#10;高い精度で生成された説明">
            <a:extLst>
              <a:ext uri="{FF2B5EF4-FFF2-40B4-BE49-F238E27FC236}">
                <a16:creationId xmlns:a16="http://schemas.microsoft.com/office/drawing/2014/main" id="{E7FEDD86-0151-416E-96F9-AF8AAA498465}"/>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7751" y2="1948"/>
                        <a14:foregroundMark x1="42584" y1="3247" x2="11962" y2="21429"/>
                        <a14:foregroundMark x1="19139" y1="16234" x2="478" y2="41883"/>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Removal>
                    </a14:imgEffect>
                  </a14:imgLayer>
                </a14:imgProps>
              </a:ext>
              <a:ext uri="{28A0092B-C50C-407E-A947-70E740481C1C}">
                <a14:useLocalDpi xmlns:a14="http://schemas.microsoft.com/office/drawing/2010/main" val="0"/>
              </a:ext>
            </a:extLst>
          </a:blip>
          <a:srcRect/>
          <a:stretch>
            <a:fillRect/>
          </a:stretch>
        </p:blipFill>
        <p:spPr bwMode="auto">
          <a:xfrm>
            <a:off x="2892153" y="2672277"/>
            <a:ext cx="518070" cy="634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図 13" descr="クリップアート が含まれている画像&#10;&#10;高い精度で生成された説明">
            <a:extLst>
              <a:ext uri="{FF2B5EF4-FFF2-40B4-BE49-F238E27FC236}">
                <a16:creationId xmlns:a16="http://schemas.microsoft.com/office/drawing/2014/main" id="{22B5C5B6-DDCC-41DD-9B10-A004C1D0700D}"/>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7751" y2="1948"/>
                        <a14:foregroundMark x1="42584" y1="3247" x2="11962" y2="21429"/>
                        <a14:foregroundMark x1="19139" y1="16234" x2="478" y2="41883"/>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Removal>
                    </a14:imgEffect>
                  </a14:imgLayer>
                </a14:imgProps>
              </a:ext>
              <a:ext uri="{28A0092B-C50C-407E-A947-70E740481C1C}">
                <a14:useLocalDpi xmlns:a14="http://schemas.microsoft.com/office/drawing/2010/main" val="0"/>
              </a:ext>
            </a:extLst>
          </a:blip>
          <a:srcRect/>
          <a:stretch>
            <a:fillRect/>
          </a:stretch>
        </p:blipFill>
        <p:spPr bwMode="auto">
          <a:xfrm>
            <a:off x="5380813" y="2672277"/>
            <a:ext cx="518070" cy="634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図 13" descr="クリップアート が含まれている画像&#10;&#10;高い精度で生成された説明">
            <a:extLst>
              <a:ext uri="{FF2B5EF4-FFF2-40B4-BE49-F238E27FC236}">
                <a16:creationId xmlns:a16="http://schemas.microsoft.com/office/drawing/2014/main" id="{415A88DE-7D80-4AB5-BFF4-2A67DE004A20}"/>
              </a:ext>
            </a:extLst>
          </p:cNvPr>
          <p:cNvPicPr>
            <a:picLocks noChangeAspect="1" noChangeArrowheads="1"/>
          </p:cNvPicPr>
          <p:nvPr/>
        </p:nvPicPr>
        <p:blipFill>
          <a:blip r:embed="rId5">
            <a:duotone>
              <a:prstClr val="black"/>
              <a:schemeClr val="tx2">
                <a:tint val="45000"/>
                <a:satMod val="400000"/>
              </a:schemeClr>
            </a:duotone>
            <a:extLst>
              <a:ext uri="{BEBA8EAE-BF5A-486C-A8C5-ECC9F3942E4B}">
                <a14:imgProps xmlns:a14="http://schemas.microsoft.com/office/drawing/2010/main">
                  <a14:imgLayer r:embed="rId6">
                    <a14:imgEffect>
                      <a14:backgroundRemoval t="1299" b="98052" l="0" r="93780">
                        <a14:foregroundMark x1="55981" y1="12987" x2="34450" y2="16234"/>
                        <a14:foregroundMark x1="55024" y1="10390" x2="87560" y2="22727"/>
                        <a14:foregroundMark x1="84689" y1="16234" x2="94258" y2="37013"/>
                        <a14:foregroundMark x1="89952" y1="25974" x2="91866" y2="34416"/>
                        <a14:foregroundMark x1="94258" y1="18831" x2="93301" y2="27922"/>
                        <a14:foregroundMark x1="73684" y1="10714" x2="66507" y2="5195"/>
                        <a14:foregroundMark x1="59330" y1="6818" x2="27751" y2="1948"/>
                        <a14:foregroundMark x1="42584" y1="3247" x2="11962" y2="21429"/>
                        <a14:foregroundMark x1="19139" y1="16234" x2="478" y2="41883"/>
                        <a14:foregroundMark x1="42105" y1="84416" x2="25359" y2="91883"/>
                        <a14:foregroundMark x1="44976" y1="87338" x2="10526" y2="94481"/>
                        <a14:foregroundMark x1="55024" y1="85390" x2="82297" y2="95455"/>
                        <a14:foregroundMark x1="57416" y1="90909" x2="30144" y2="98052"/>
                        <a14:foregroundMark x1="18182" y1="97078" x2="76555" y2="95455"/>
                        <a14:foregroundMark x1="59809" y1="85065" x2="90909" y2="96429"/>
                      </a14:backgroundRemoval>
                    </a14:imgEffect>
                  </a14:imgLayer>
                </a14:imgProps>
              </a:ext>
              <a:ext uri="{28A0092B-C50C-407E-A947-70E740481C1C}">
                <a14:useLocalDpi xmlns:a14="http://schemas.microsoft.com/office/drawing/2010/main" val="0"/>
              </a:ext>
            </a:extLst>
          </a:blip>
          <a:srcRect/>
          <a:stretch>
            <a:fillRect/>
          </a:stretch>
        </p:blipFill>
        <p:spPr bwMode="auto">
          <a:xfrm>
            <a:off x="9078941" y="2672277"/>
            <a:ext cx="518070" cy="634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グループ化 2">
            <a:extLst>
              <a:ext uri="{FF2B5EF4-FFF2-40B4-BE49-F238E27FC236}">
                <a16:creationId xmlns:a16="http://schemas.microsoft.com/office/drawing/2014/main" id="{A5A52D9F-BACA-4B1E-A98D-D56AA9477F35}"/>
              </a:ext>
            </a:extLst>
          </p:cNvPr>
          <p:cNvGrpSpPr/>
          <p:nvPr/>
        </p:nvGrpSpPr>
        <p:grpSpPr>
          <a:xfrm>
            <a:off x="432373" y="4727656"/>
            <a:ext cx="1507119" cy="928901"/>
            <a:chOff x="372750" y="3699599"/>
            <a:chExt cx="1507119" cy="928901"/>
          </a:xfrm>
        </p:grpSpPr>
        <p:sp>
          <p:nvSpPr>
            <p:cNvPr id="60" name="四角形: 角を丸くする 59">
              <a:extLst>
                <a:ext uri="{FF2B5EF4-FFF2-40B4-BE49-F238E27FC236}">
                  <a16:creationId xmlns:a16="http://schemas.microsoft.com/office/drawing/2014/main" id="{FC5A30D3-1F1B-4236-8F96-68F7772B8FDD}"/>
                </a:ext>
              </a:extLst>
            </p:cNvPr>
            <p:cNvSpPr/>
            <p:nvPr/>
          </p:nvSpPr>
          <p:spPr bwMode="gray">
            <a:xfrm rot="16200000" flipV="1">
              <a:off x="783291" y="3531921"/>
              <a:ext cx="686038" cy="1507119"/>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8901" tIns="44451" rIns="88901" bIns="44451" numCol="1" spcCol="0" rtlCol="0" fromWordArt="0" anchor="ctr" anchorCtr="0" forceAA="0" compatLnSpc="1">
              <a:prstTxWarp prst="textNoShape">
                <a:avLst/>
              </a:prstTxWarp>
              <a:noAutofit/>
            </a:bodyPr>
            <a:lstStyle/>
            <a:p>
              <a:pPr algn="ctr" defTabSz="888980" eaLnBrk="0" fontAlgn="base" hangingPunct="0">
                <a:lnSpc>
                  <a:spcPct val="120000"/>
                </a:lnSpc>
                <a:spcBef>
                  <a:spcPct val="0"/>
                </a:spcBef>
                <a:buClrTx/>
              </a:pPr>
              <a:endParaRPr kumimoji="1" lang="ja-JP" altLang="en-US" sz="1556" kern="1200">
                <a:solidFill>
                  <a:prstClr val="white"/>
                </a:solidFill>
                <a:latin typeface="Segoe UI"/>
                <a:ea typeface="メイリオ"/>
              </a:endParaRPr>
            </a:p>
          </p:txBody>
        </p:sp>
        <p:sp>
          <p:nvSpPr>
            <p:cNvPr id="2" name="二等辺三角形 1">
              <a:extLst>
                <a:ext uri="{FF2B5EF4-FFF2-40B4-BE49-F238E27FC236}">
                  <a16:creationId xmlns:a16="http://schemas.microsoft.com/office/drawing/2014/main" id="{1305B98E-1D06-45AC-8296-BDD8E0B0DA32}"/>
                </a:ext>
              </a:extLst>
            </p:cNvPr>
            <p:cNvSpPr/>
            <p:nvPr/>
          </p:nvSpPr>
          <p:spPr>
            <a:xfrm rot="2508915">
              <a:off x="1367255" y="3699599"/>
              <a:ext cx="373502" cy="568688"/>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ボックス 60">
            <a:extLst>
              <a:ext uri="{FF2B5EF4-FFF2-40B4-BE49-F238E27FC236}">
                <a16:creationId xmlns:a16="http://schemas.microsoft.com/office/drawing/2014/main" id="{76F8A4D6-5373-4866-B67D-A10A814E95C1}"/>
              </a:ext>
            </a:extLst>
          </p:cNvPr>
          <p:cNvSpPr txBox="1"/>
          <p:nvPr/>
        </p:nvSpPr>
        <p:spPr bwMode="gray">
          <a:xfrm>
            <a:off x="478112" y="5012000"/>
            <a:ext cx="1400016" cy="594906"/>
          </a:xfrm>
          <a:prstGeom prst="rect">
            <a:avLst/>
          </a:prstGeom>
          <a:noFill/>
        </p:spPr>
        <p:txBody>
          <a:bodyPr wrap="square" rtlCol="0" anchor="ctr">
            <a:spAutoFit/>
          </a:bodyPr>
          <a:lstStyle/>
          <a:p>
            <a:pPr algn="ctr" defTabSz="888980" eaLnBrk="0" fontAlgn="base" hangingPunct="0">
              <a:lnSpc>
                <a:spcPct val="120000"/>
              </a:lnSpc>
              <a:spcBef>
                <a:spcPct val="0"/>
              </a:spcBef>
              <a:spcAft>
                <a:spcPct val="0"/>
              </a:spcAft>
              <a:buClrTx/>
            </a:pPr>
            <a:r>
              <a:rPr kumimoji="1" lang="ja-JP" altLang="en-US" sz="1361" b="1" kern="1200" dirty="0">
                <a:solidFill>
                  <a:prstClr val="black"/>
                </a:solidFill>
                <a:latin typeface="メイリオ"/>
                <a:ea typeface="メイリオ"/>
                <a:cs typeface="+mn-cs"/>
              </a:rPr>
              <a:t>暦年贈与は</a:t>
            </a:r>
          </a:p>
          <a:p>
            <a:pPr algn="ctr" defTabSz="888980" eaLnBrk="0" fontAlgn="base" hangingPunct="0">
              <a:lnSpc>
                <a:spcPct val="120000"/>
              </a:lnSpc>
              <a:spcBef>
                <a:spcPct val="0"/>
              </a:spcBef>
              <a:spcAft>
                <a:spcPct val="0"/>
              </a:spcAft>
              <a:buClrTx/>
            </a:pPr>
            <a:r>
              <a:rPr kumimoji="1" lang="ja-JP" altLang="en-US" sz="1361" b="1" kern="1200" dirty="0">
                <a:solidFill>
                  <a:prstClr val="black"/>
                </a:solidFill>
                <a:latin typeface="メイリオ"/>
                <a:ea typeface="メイリオ"/>
                <a:cs typeface="+mn-cs"/>
              </a:rPr>
              <a:t>使えなくなる！</a:t>
            </a:r>
          </a:p>
        </p:txBody>
      </p:sp>
      <p:sp>
        <p:nvSpPr>
          <p:cNvPr id="18" name="テキスト ボックス 17">
            <a:extLst>
              <a:ext uri="{FF2B5EF4-FFF2-40B4-BE49-F238E27FC236}">
                <a16:creationId xmlns:a16="http://schemas.microsoft.com/office/drawing/2014/main" id="{2EA4ABAE-F0F9-4202-AEE3-368881A9D2C6}"/>
              </a:ext>
            </a:extLst>
          </p:cNvPr>
          <p:cNvSpPr txBox="1"/>
          <p:nvPr/>
        </p:nvSpPr>
        <p:spPr bwMode="gray">
          <a:xfrm>
            <a:off x="1185720" y="3549001"/>
            <a:ext cx="1036749" cy="302301"/>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en-US" altLang="ja-JP" sz="1361" b="1" kern="1200" dirty="0">
                <a:solidFill>
                  <a:srgbClr val="4472C4"/>
                </a:solidFill>
                <a:latin typeface="メイリオ" panose="020B0604030504040204" pitchFamily="50" charset="-128"/>
                <a:ea typeface="メイリオ" pitchFamily="50" charset="-128"/>
                <a:cs typeface="メイリオ" pitchFamily="50" charset="-128"/>
              </a:rPr>
              <a:t>2020</a:t>
            </a:r>
            <a:r>
              <a:rPr kumimoji="1" lang="ja-JP" altLang="en-US" sz="1361" b="1" kern="1200" dirty="0">
                <a:solidFill>
                  <a:srgbClr val="4472C4"/>
                </a:solidFill>
                <a:latin typeface="メイリオ" panose="020B0604030504040204" pitchFamily="50" charset="-128"/>
                <a:ea typeface="メイリオ" pitchFamily="50" charset="-128"/>
                <a:cs typeface="メイリオ" pitchFamily="50" charset="-128"/>
              </a:rPr>
              <a:t>年</a:t>
            </a:r>
            <a:endParaRPr kumimoji="1" lang="en-US" altLang="ja-JP" sz="1361" b="1" kern="1200" dirty="0">
              <a:solidFill>
                <a:srgbClr val="4472C4"/>
              </a:solidFill>
              <a:latin typeface="メイリオ" panose="020B0604030504040204" pitchFamily="50" charset="-128"/>
              <a:ea typeface="メイリオ" pitchFamily="50" charset="-128"/>
              <a:cs typeface="メイリオ" pitchFamily="50" charset="-128"/>
            </a:endParaRPr>
          </a:p>
        </p:txBody>
      </p:sp>
      <p:sp>
        <p:nvSpPr>
          <p:cNvPr id="19" name="テキスト ボックス 18">
            <a:extLst>
              <a:ext uri="{FF2B5EF4-FFF2-40B4-BE49-F238E27FC236}">
                <a16:creationId xmlns:a16="http://schemas.microsoft.com/office/drawing/2014/main" id="{F7B0F17D-CDCF-46E5-AFFD-CD1613F3A740}"/>
              </a:ext>
            </a:extLst>
          </p:cNvPr>
          <p:cNvSpPr txBox="1"/>
          <p:nvPr/>
        </p:nvSpPr>
        <p:spPr bwMode="gray">
          <a:xfrm>
            <a:off x="3549780" y="3549001"/>
            <a:ext cx="1036749" cy="302301"/>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en-US" altLang="ja-JP" sz="1361" b="1" kern="1200" dirty="0">
                <a:solidFill>
                  <a:srgbClr val="4472C4"/>
                </a:solidFill>
                <a:latin typeface="メイリオ" panose="020B0604030504040204" pitchFamily="50" charset="-128"/>
                <a:ea typeface="メイリオ" pitchFamily="50" charset="-128"/>
                <a:cs typeface="メイリオ" pitchFamily="50" charset="-128"/>
              </a:rPr>
              <a:t>2021</a:t>
            </a:r>
            <a:r>
              <a:rPr kumimoji="1" lang="ja-JP" altLang="en-US" sz="1361" b="1" kern="1200" dirty="0">
                <a:solidFill>
                  <a:srgbClr val="4472C4"/>
                </a:solidFill>
                <a:latin typeface="メイリオ" panose="020B0604030504040204" pitchFamily="50" charset="-128"/>
                <a:ea typeface="メイリオ" pitchFamily="50" charset="-128"/>
                <a:cs typeface="メイリオ" pitchFamily="50" charset="-128"/>
              </a:rPr>
              <a:t>年</a:t>
            </a:r>
            <a:endParaRPr kumimoji="1" lang="en-US" altLang="ja-JP" sz="1361" b="1" kern="1200" dirty="0">
              <a:solidFill>
                <a:srgbClr val="4472C4"/>
              </a:solidFill>
              <a:latin typeface="メイリオ" panose="020B0604030504040204" pitchFamily="50" charset="-128"/>
              <a:ea typeface="メイリオ" pitchFamily="50" charset="-128"/>
              <a:cs typeface="メイリオ" pitchFamily="50" charset="-128"/>
            </a:endParaRPr>
          </a:p>
        </p:txBody>
      </p:sp>
      <p:sp>
        <p:nvSpPr>
          <p:cNvPr id="29" name="テキスト ボックス 28">
            <a:extLst>
              <a:ext uri="{FF2B5EF4-FFF2-40B4-BE49-F238E27FC236}">
                <a16:creationId xmlns:a16="http://schemas.microsoft.com/office/drawing/2014/main" id="{15BFD0DD-F18B-4A05-8720-36988EAFAADD}"/>
              </a:ext>
            </a:extLst>
          </p:cNvPr>
          <p:cNvSpPr txBox="1"/>
          <p:nvPr/>
        </p:nvSpPr>
        <p:spPr bwMode="gray">
          <a:xfrm>
            <a:off x="7053959" y="3549001"/>
            <a:ext cx="1036749" cy="302301"/>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en-US" altLang="ja-JP" sz="1361" b="1" kern="1200" dirty="0">
                <a:solidFill>
                  <a:srgbClr val="4472C4"/>
                </a:solidFill>
                <a:latin typeface="メイリオ" panose="020B0604030504040204" pitchFamily="50" charset="-128"/>
                <a:ea typeface="メイリオ" pitchFamily="50" charset="-128"/>
                <a:cs typeface="メイリオ" pitchFamily="50" charset="-128"/>
              </a:rPr>
              <a:t>2025</a:t>
            </a:r>
            <a:r>
              <a:rPr kumimoji="1" lang="ja-JP" altLang="en-US" sz="1361" b="1" kern="1200" dirty="0">
                <a:solidFill>
                  <a:srgbClr val="4472C4"/>
                </a:solidFill>
                <a:latin typeface="メイリオ" panose="020B0604030504040204" pitchFamily="50" charset="-128"/>
                <a:ea typeface="メイリオ" pitchFamily="50" charset="-128"/>
                <a:cs typeface="メイリオ" pitchFamily="50" charset="-128"/>
              </a:rPr>
              <a:t>年</a:t>
            </a:r>
            <a:endParaRPr kumimoji="1" lang="en-US" altLang="ja-JP" sz="1361" b="1" kern="1200" dirty="0">
              <a:solidFill>
                <a:srgbClr val="4472C4"/>
              </a:solidFill>
              <a:latin typeface="メイリオ" panose="020B0604030504040204" pitchFamily="50" charset="-128"/>
              <a:ea typeface="メイリオ" pitchFamily="50" charset="-128"/>
              <a:cs typeface="メイリオ" pitchFamily="50" charset="-128"/>
            </a:endParaRPr>
          </a:p>
        </p:txBody>
      </p:sp>
      <p:cxnSp>
        <p:nvCxnSpPr>
          <p:cNvPr id="30" name="直線コネクタ 29">
            <a:extLst>
              <a:ext uri="{FF2B5EF4-FFF2-40B4-BE49-F238E27FC236}">
                <a16:creationId xmlns:a16="http://schemas.microsoft.com/office/drawing/2014/main" id="{41A93B91-77FA-4F75-B561-F723E3B41817}"/>
              </a:ext>
            </a:extLst>
          </p:cNvPr>
          <p:cNvCxnSpPr>
            <a:cxnSpLocks/>
          </p:cNvCxnSpPr>
          <p:nvPr/>
        </p:nvCxnSpPr>
        <p:spPr bwMode="gray">
          <a:xfrm>
            <a:off x="1712342" y="3790914"/>
            <a:ext cx="0" cy="245003"/>
          </a:xfrm>
          <a:prstGeom prst="line">
            <a:avLst/>
          </a:prstGeom>
          <a:ln w="19050">
            <a:solidFill>
              <a:srgbClr val="4472C4"/>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1DDA4301-E3AB-44A3-9474-F4A18D9D3BC3}"/>
              </a:ext>
            </a:extLst>
          </p:cNvPr>
          <p:cNvCxnSpPr>
            <a:cxnSpLocks/>
          </p:cNvCxnSpPr>
          <p:nvPr/>
        </p:nvCxnSpPr>
        <p:spPr bwMode="gray">
          <a:xfrm>
            <a:off x="4081992" y="3790914"/>
            <a:ext cx="0" cy="245003"/>
          </a:xfrm>
          <a:prstGeom prst="line">
            <a:avLst/>
          </a:prstGeom>
          <a:ln w="19050">
            <a:solidFill>
              <a:srgbClr val="4472C4"/>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7F193E0B-0ED6-47C7-BCAD-FA8A22BF3D92}"/>
              </a:ext>
            </a:extLst>
          </p:cNvPr>
          <p:cNvCxnSpPr>
            <a:cxnSpLocks/>
          </p:cNvCxnSpPr>
          <p:nvPr/>
        </p:nvCxnSpPr>
        <p:spPr bwMode="gray">
          <a:xfrm>
            <a:off x="7572334" y="3790914"/>
            <a:ext cx="0" cy="245003"/>
          </a:xfrm>
          <a:prstGeom prst="line">
            <a:avLst/>
          </a:prstGeom>
          <a:ln w="19050">
            <a:solidFill>
              <a:srgbClr val="4472C4"/>
            </a:solidFill>
          </a:ln>
        </p:spPr>
        <p:style>
          <a:lnRef idx="1">
            <a:schemeClr val="accent1"/>
          </a:lnRef>
          <a:fillRef idx="0">
            <a:schemeClr val="accent1"/>
          </a:fillRef>
          <a:effectRef idx="0">
            <a:schemeClr val="accent1"/>
          </a:effectRef>
          <a:fontRef idx="minor">
            <a:schemeClr val="tx1"/>
          </a:fontRef>
        </p:style>
      </p:cxnSp>
      <p:pic>
        <p:nvPicPr>
          <p:cNvPr id="79" name="図 2">
            <a:extLst>
              <a:ext uri="{FF2B5EF4-FFF2-40B4-BE49-F238E27FC236}">
                <a16:creationId xmlns:a16="http://schemas.microsoft.com/office/drawing/2014/main" id="{5F47A656-A80E-4B1F-B5D8-FBDC5FF4011C}"/>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5650" b="99718" l="8759" r="88686">
                        <a14:foregroundMark x1="63139" y1="11299" x2="32847" y2="15819"/>
                        <a14:foregroundMark x1="68248" y1="11299" x2="81387" y2="20056"/>
                        <a14:foregroundMark x1="70803" y1="12994" x2="82847" y2="30508"/>
                        <a14:foregroundMark x1="70073" y1="7062" x2="65328" y2="5932"/>
                        <a14:foregroundMark x1="45985" y1="73164" x2="32482" y2="83333"/>
                        <a14:foregroundMark x1="53285" y1="77119" x2="66788" y2="82486"/>
                        <a14:foregroundMark x1="52920" y1="82768" x2="49270" y2="93503"/>
                        <a14:foregroundMark x1="54745" y1="75989" x2="73358" y2="84181"/>
                        <a14:foregroundMark x1="68978" y1="80508" x2="82847" y2="93503"/>
                        <a14:foregroundMark x1="73723" y1="89831" x2="82847" y2="98588"/>
                        <a14:foregroundMark x1="45255" y1="92090" x2="38321" y2="99718"/>
                        <a14:foregroundMark x1="32847" y1="95763" x2="66423" y2="94915"/>
                        <a14:foregroundMark x1="40876" y1="74011" x2="40876" y2="74011"/>
                        <a14:foregroundMark x1="42701" y1="72316" x2="42701" y2="72316"/>
                        <a14:foregroundMark x1="39781" y1="72316" x2="39781" y2="72316"/>
                        <a14:foregroundMark x1="58759" y1="72316" x2="58759" y2="72316"/>
                        <a14:foregroundMark x1="43066" y1="71186" x2="43066" y2="71186"/>
                      </a14:backgroundRemoval>
                    </a14:imgEffect>
                  </a14:imgLayer>
                </a14:imgProps>
              </a:ext>
              <a:ext uri="{28A0092B-C50C-407E-A947-70E740481C1C}">
                <a14:useLocalDpi xmlns:a14="http://schemas.microsoft.com/office/drawing/2010/main" val="0"/>
              </a:ext>
            </a:extLst>
          </a:blip>
          <a:srcRect b="9458"/>
          <a:stretch/>
        </p:blipFill>
        <p:spPr bwMode="auto">
          <a:xfrm>
            <a:off x="5418031" y="5115373"/>
            <a:ext cx="569423" cy="66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プレースホルダー 3">
            <a:extLst>
              <a:ext uri="{FF2B5EF4-FFF2-40B4-BE49-F238E27FC236}">
                <a16:creationId xmlns:a16="http://schemas.microsoft.com/office/drawing/2014/main" id="{B2DBAE12-9229-446B-CCF4-C34B390B4BCF}"/>
              </a:ext>
            </a:extLst>
          </p:cNvPr>
          <p:cNvSpPr>
            <a:spLocks noGrp="1"/>
          </p:cNvSpPr>
          <p:nvPr>
            <p:ph type="body" sz="quarter" idx="10"/>
          </p:nvPr>
        </p:nvSpPr>
        <p:spPr>
          <a:xfrm>
            <a:off x="403156" y="923102"/>
            <a:ext cx="9539288" cy="1623973"/>
          </a:xfrm>
        </p:spPr>
        <p:txBody>
          <a:bodyPr>
            <a:noAutofit/>
          </a:bodyPr>
          <a:lstStyle/>
          <a:p>
            <a:pPr algn="l"/>
            <a:r>
              <a:rPr lang="ja-JP" altLang="en-US" dirty="0"/>
              <a:t>相続時精算課税制度は、</a:t>
            </a:r>
            <a:r>
              <a:rPr lang="en-US" altLang="ja-JP" dirty="0"/>
              <a:t>60</a:t>
            </a:r>
            <a:r>
              <a:rPr lang="ja-JP" altLang="en-US" dirty="0"/>
              <a:t>歳以上の父母や祖父母から</a:t>
            </a:r>
            <a:r>
              <a:rPr lang="en-US" altLang="ja-JP" dirty="0"/>
              <a:t>18</a:t>
            </a:r>
            <a:r>
              <a:rPr lang="ja-JP" altLang="en-US" dirty="0"/>
              <a:t>歳以上の子どもや孫などが贈与を受けた場合、</a:t>
            </a:r>
            <a:r>
              <a:rPr lang="ja-JP" altLang="en-US" dirty="0">
                <a:solidFill>
                  <a:srgbClr val="FF0000"/>
                </a:solidFill>
              </a:rPr>
              <a:t>生涯で累計</a:t>
            </a:r>
            <a:r>
              <a:rPr lang="en-US" altLang="ja-JP" dirty="0">
                <a:solidFill>
                  <a:srgbClr val="FF0000"/>
                </a:solidFill>
              </a:rPr>
              <a:t>2,500</a:t>
            </a:r>
            <a:r>
              <a:rPr lang="ja-JP" altLang="en-US" dirty="0">
                <a:solidFill>
                  <a:srgbClr val="FF0000"/>
                </a:solidFill>
              </a:rPr>
              <a:t>万円までは「贈与税がかからない」</a:t>
            </a:r>
            <a:r>
              <a:rPr lang="ja-JP" altLang="en-US" dirty="0"/>
              <a:t>という制度です。</a:t>
            </a:r>
            <a:br>
              <a:rPr lang="en-US" altLang="ja-JP" dirty="0"/>
            </a:br>
            <a:r>
              <a:rPr lang="ja-JP" altLang="en-US" dirty="0"/>
              <a:t>相続時に相続時精算課税制度の適用を受けた贈与財産の価額を相続財産に加算して相続税を計算します。</a:t>
            </a:r>
            <a:endParaRPr lang="en-US" altLang="zh-CN" dirty="0"/>
          </a:p>
        </p:txBody>
      </p:sp>
    </p:spTree>
    <p:extLst>
      <p:ext uri="{BB962C8B-B14F-4D97-AF65-F5344CB8AC3E}">
        <p14:creationId xmlns:p14="http://schemas.microsoft.com/office/powerpoint/2010/main" val="10922447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28" name="図 11">
            <a:extLst>
              <a:ext uri="{FF2B5EF4-FFF2-40B4-BE49-F238E27FC236}">
                <a16:creationId xmlns:a16="http://schemas.microsoft.com/office/drawing/2014/main" id="{F5759B17-AF12-45EA-BB01-EA8F2AAEC2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3176" y="2731419"/>
            <a:ext cx="1366626" cy="158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図 13" descr="クリップアート が含まれている画像&#10;&#10;高い精度で生成された説明">
            <a:extLst>
              <a:ext uri="{FF2B5EF4-FFF2-40B4-BE49-F238E27FC236}">
                <a16:creationId xmlns:a16="http://schemas.microsoft.com/office/drawing/2014/main" id="{6E12F114-F2DD-4AF1-A248-E7A574527D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4050" y="2749015"/>
            <a:ext cx="1266915" cy="1551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タイトル 1">
            <a:extLst>
              <a:ext uri="{FF2B5EF4-FFF2-40B4-BE49-F238E27FC236}">
                <a16:creationId xmlns:a16="http://schemas.microsoft.com/office/drawing/2014/main" id="{6D473B36-8918-483C-9414-04ECA949BE2D}"/>
              </a:ext>
            </a:extLst>
          </p:cNvPr>
          <p:cNvSpPr>
            <a:spLocks noGrp="1"/>
          </p:cNvSpPr>
          <p:nvPr>
            <p:ph type="title"/>
          </p:nvPr>
        </p:nvSpPr>
        <p:spPr>
          <a:xfrm>
            <a:off x="899206" y="266700"/>
            <a:ext cx="9221787" cy="633490"/>
          </a:xfrm>
        </p:spPr>
        <p:txBody>
          <a:bodyPr/>
          <a:lstStyle/>
          <a:p>
            <a:r>
              <a:rPr lang="ja-JP" altLang="en-US" dirty="0">
                <a:sym typeface="Meiryo"/>
              </a:rPr>
              <a:t>使いやすい節税対策②「贈与の特例」の活用</a:t>
            </a:r>
            <a:endParaRPr lang="ja-JP" altLang="en-US" dirty="0"/>
          </a:p>
        </p:txBody>
      </p:sp>
      <p:sp>
        <p:nvSpPr>
          <p:cNvPr id="77" name="四角形: 角を丸くする 76">
            <a:extLst>
              <a:ext uri="{FF2B5EF4-FFF2-40B4-BE49-F238E27FC236}">
                <a16:creationId xmlns:a16="http://schemas.microsoft.com/office/drawing/2014/main" id="{CFC91059-B887-44C6-B437-B91E23A3E57F}"/>
              </a:ext>
            </a:extLst>
          </p:cNvPr>
          <p:cNvSpPr/>
          <p:nvPr/>
        </p:nvSpPr>
        <p:spPr bwMode="gray">
          <a:xfrm>
            <a:off x="2026243" y="4272535"/>
            <a:ext cx="6090071" cy="1237913"/>
          </a:xfrm>
          <a:prstGeom prst="roundRect">
            <a:avLst>
              <a:gd name="adj" fmla="val 13382"/>
            </a:avLst>
          </a:prstGeom>
          <a:solidFill>
            <a:schemeClr val="accent5">
              <a:lumMod val="20000"/>
              <a:lumOff val="80000"/>
            </a:schemeClr>
          </a:solidFill>
          <a:ln w="28575">
            <a:noFill/>
          </a:ln>
        </p:spPr>
        <p:style>
          <a:lnRef idx="0">
            <a:scrgbClr r="0" g="0" b="0"/>
          </a:lnRef>
          <a:fillRef idx="0">
            <a:scrgbClr r="0" g="0" b="0"/>
          </a:fillRef>
          <a:effectRef idx="0">
            <a:scrgbClr r="0" g="0" b="0"/>
          </a:effectRef>
          <a:fontRef idx="minor">
            <a:schemeClr val="lt1"/>
          </a:fontRef>
        </p:style>
        <p:txBody>
          <a:bodyPr rtlCol="0" anchor="ctr"/>
          <a:lstStyle/>
          <a:p>
            <a:pPr algn="ctr" defTabSz="888980" eaLnBrk="0" fontAlgn="base" hangingPunct="0">
              <a:lnSpc>
                <a:spcPct val="120000"/>
              </a:lnSpc>
              <a:spcBef>
                <a:spcPct val="0"/>
              </a:spcBef>
              <a:buClrTx/>
            </a:pPr>
            <a:endParaRPr kumimoji="1" lang="ja-JP" altLang="en-US" sz="1556" b="1" kern="1200" dirty="0">
              <a:solidFill>
                <a:srgbClr val="259953"/>
              </a:solidFill>
              <a:latin typeface="Segoe UI"/>
              <a:ea typeface="メイリオ"/>
            </a:endParaRPr>
          </a:p>
        </p:txBody>
      </p:sp>
      <p:grpSp>
        <p:nvGrpSpPr>
          <p:cNvPr id="80" name="グループ化 79">
            <a:extLst>
              <a:ext uri="{FF2B5EF4-FFF2-40B4-BE49-F238E27FC236}">
                <a16:creationId xmlns:a16="http://schemas.microsoft.com/office/drawing/2014/main" id="{97A94F15-4A71-4F40-B5D8-C75C59086321}"/>
              </a:ext>
            </a:extLst>
          </p:cNvPr>
          <p:cNvGrpSpPr/>
          <p:nvPr/>
        </p:nvGrpSpPr>
        <p:grpSpPr>
          <a:xfrm>
            <a:off x="3640653" y="3549702"/>
            <a:ext cx="2975035" cy="702767"/>
            <a:chOff x="4233000" y="3140138"/>
            <a:chExt cx="1366171" cy="308503"/>
          </a:xfrm>
          <a:solidFill>
            <a:srgbClr val="4D4686"/>
          </a:solidFill>
        </p:grpSpPr>
        <p:sp>
          <p:nvSpPr>
            <p:cNvPr id="81" name="AutoShape 15">
              <a:extLst>
                <a:ext uri="{FF2B5EF4-FFF2-40B4-BE49-F238E27FC236}">
                  <a16:creationId xmlns:a16="http://schemas.microsoft.com/office/drawing/2014/main" id="{079A5E10-B1EF-4AA3-97A0-4ACEB9DB1D9B}"/>
                </a:ext>
              </a:extLst>
            </p:cNvPr>
            <p:cNvSpPr>
              <a:spLocks noChangeArrowheads="1"/>
            </p:cNvSpPr>
            <p:nvPr/>
          </p:nvSpPr>
          <p:spPr bwMode="auto">
            <a:xfrm>
              <a:off x="4233000" y="3140138"/>
              <a:ext cx="1366171" cy="308503"/>
            </a:xfrm>
            <a:prstGeom prst="rightArrow">
              <a:avLst>
                <a:gd name="adj1" fmla="val 53657"/>
                <a:gd name="adj2" fmla="val 71055"/>
              </a:avLst>
            </a:prstGeom>
            <a:solidFill>
              <a:schemeClr val="accent1"/>
            </a:solidFill>
            <a:ln w="28575">
              <a:noFill/>
              <a:miter lim="800000"/>
              <a:headEnd/>
              <a:tailEnd/>
            </a:ln>
            <a:effectLst/>
          </p:spPr>
          <p:txBody>
            <a:bodyPr wrap="square" anchor="ctr">
              <a:spAutoFit/>
            </a:bodyPr>
            <a:lstStyle>
              <a:lvl1pPr>
                <a:spcBef>
                  <a:spcPct val="20000"/>
                </a:spcBef>
                <a:buClr>
                  <a:schemeClr val="bg2"/>
                </a:buClr>
                <a:buSzPct val="75000"/>
                <a:buFont typeface="Wingdings" panose="05000000000000000000" pitchFamily="2" charset="2"/>
                <a:buChar char="n"/>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2"/>
                </a:buClr>
                <a:buSzPct val="80000"/>
                <a:buFont typeface="Wingdings" panose="05000000000000000000" pitchFamily="2" charset="2"/>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bg2"/>
                </a:buClr>
                <a:buSzPct val="65000"/>
                <a:buFont typeface="Wingdings" panose="05000000000000000000" pitchFamily="2" charset="2"/>
                <a:buChar char="n"/>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2"/>
                </a:buClr>
                <a:buSzPct val="70000"/>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9pPr>
            </a:lstStyle>
            <a:p>
              <a:pPr defTabSz="889116" eaLnBrk="0" fontAlgn="base" hangingPunct="0">
                <a:lnSpc>
                  <a:spcPct val="120000"/>
                </a:lnSpc>
                <a:spcBef>
                  <a:spcPts val="0"/>
                </a:spcBef>
                <a:spcAft>
                  <a:spcPct val="0"/>
                </a:spcAft>
                <a:buClrTx/>
                <a:buSzTx/>
                <a:buNone/>
                <a:defRPr/>
              </a:pPr>
              <a:endParaRPr lang="ja-JP" altLang="en-US" sz="1556" dirty="0">
                <a:solidFill>
                  <a:srgbClr val="000000"/>
                </a:solidFill>
                <a:latin typeface="メイリオ" panose="020B0604030504040204" pitchFamily="50" charset="-128"/>
                <a:ea typeface="メイリオ" panose="020B0604030504040204" pitchFamily="50" charset="-128"/>
                <a:cs typeface="+mn-cs"/>
              </a:endParaRPr>
            </a:p>
          </p:txBody>
        </p:sp>
        <p:sp>
          <p:nvSpPr>
            <p:cNvPr id="82" name="Text Box 23" descr="右上がり対角線 (太)">
              <a:extLst>
                <a:ext uri="{FF2B5EF4-FFF2-40B4-BE49-F238E27FC236}">
                  <a16:creationId xmlns:a16="http://schemas.microsoft.com/office/drawing/2014/main" id="{CB8CC71E-A051-4C1C-B741-11856D6847DA}"/>
                </a:ext>
              </a:extLst>
            </p:cNvPr>
            <p:cNvSpPr txBox="1">
              <a:spLocks noChangeArrowheads="1"/>
            </p:cNvSpPr>
            <p:nvPr/>
          </p:nvSpPr>
          <p:spPr bwMode="auto">
            <a:xfrm>
              <a:off x="4496986" y="3205153"/>
              <a:ext cx="838199" cy="189490"/>
            </a:xfrm>
            <a:prstGeom prst="rect">
              <a:avLst/>
            </a:prstGeom>
            <a:noFill/>
            <a:ln w="9525">
              <a:noFill/>
              <a:miter lim="800000"/>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anchor="ctr">
              <a:spAutoFit/>
            </a:bodyPr>
            <a:lstStyle>
              <a:lvl1pPr>
                <a:spcBef>
                  <a:spcPct val="20000"/>
                </a:spcBef>
                <a:buClr>
                  <a:schemeClr val="bg2"/>
                </a:buClr>
                <a:buSzPct val="75000"/>
                <a:buFont typeface="Wingdings" panose="05000000000000000000" pitchFamily="2" charset="2"/>
                <a:buChar char="n"/>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2"/>
                </a:buClr>
                <a:buSzPct val="80000"/>
                <a:buFont typeface="Wingdings" panose="05000000000000000000" pitchFamily="2" charset="2"/>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bg2"/>
                </a:buClr>
                <a:buSzPct val="65000"/>
                <a:buFont typeface="Wingdings" panose="05000000000000000000" pitchFamily="2" charset="2"/>
                <a:buChar char="n"/>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2"/>
                </a:buClr>
                <a:buSzPct val="70000"/>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bg2"/>
                </a:buClr>
                <a:buFont typeface="Wingdings" panose="05000000000000000000" pitchFamily="2" charset="2"/>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defTabSz="888980" eaLnBrk="0" fontAlgn="base" hangingPunct="0">
                <a:lnSpc>
                  <a:spcPct val="130000"/>
                </a:lnSpc>
                <a:spcBef>
                  <a:spcPts val="0"/>
                </a:spcBef>
                <a:spcAft>
                  <a:spcPct val="0"/>
                </a:spcAft>
                <a:buClrTx/>
                <a:buSzTx/>
                <a:buNone/>
              </a:pPr>
              <a:r>
                <a:rPr lang="ja-JP" altLang="en-US" sz="1800" b="1" kern="1200" dirty="0">
                  <a:solidFill>
                    <a:prstClr val="white"/>
                  </a:solidFill>
                  <a:latin typeface="メイリオ" panose="020B0604030504040204" pitchFamily="50" charset="-128"/>
                  <a:ea typeface="メイリオ" panose="020B0604030504040204" pitchFamily="50" charset="-128"/>
                  <a:cs typeface="+mn-cs"/>
                </a:rPr>
                <a:t>贈与</a:t>
              </a:r>
            </a:p>
          </p:txBody>
        </p:sp>
      </p:grpSp>
      <p:pic>
        <p:nvPicPr>
          <p:cNvPr id="83" name="図 82">
            <a:extLst>
              <a:ext uri="{FF2B5EF4-FFF2-40B4-BE49-F238E27FC236}">
                <a16:creationId xmlns:a16="http://schemas.microsoft.com/office/drawing/2014/main" id="{C8F068A5-A8CA-497F-B98E-5E461BB4260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88494" y="2293180"/>
            <a:ext cx="1315779" cy="936541"/>
          </a:xfrm>
          <a:prstGeom prst="rect">
            <a:avLst/>
          </a:prstGeom>
        </p:spPr>
      </p:pic>
      <p:sp>
        <p:nvSpPr>
          <p:cNvPr id="84" name="テキスト ボックス 83">
            <a:extLst>
              <a:ext uri="{FF2B5EF4-FFF2-40B4-BE49-F238E27FC236}">
                <a16:creationId xmlns:a16="http://schemas.microsoft.com/office/drawing/2014/main" id="{A7A8CF96-2FC3-4248-8C91-2B32706D9CB8}"/>
              </a:ext>
            </a:extLst>
          </p:cNvPr>
          <p:cNvSpPr txBox="1"/>
          <p:nvPr/>
        </p:nvSpPr>
        <p:spPr>
          <a:xfrm>
            <a:off x="3895284" y="3263256"/>
            <a:ext cx="2264974" cy="340600"/>
          </a:xfrm>
          <a:prstGeom prst="rect">
            <a:avLst/>
          </a:prstGeom>
          <a:noFill/>
        </p:spPr>
        <p:txBody>
          <a:bodyPr wrap="square" lIns="91943" tIns="45971" rIns="91943" bIns="45971">
            <a:spAutoFit/>
          </a:bodyPr>
          <a:lstStyle/>
          <a:p>
            <a:pPr algn="ctr" defTabSz="438881" eaLnBrk="0" fontAlgn="base" hangingPunct="0">
              <a:lnSpc>
                <a:spcPct val="120000"/>
              </a:lnSpc>
              <a:spcBef>
                <a:spcPct val="0"/>
              </a:spcBef>
              <a:spcAft>
                <a:spcPct val="0"/>
              </a:spcAft>
              <a:buClrTx/>
              <a:defRPr/>
            </a:pPr>
            <a:r>
              <a:rPr kumimoji="1" lang="en-US" altLang="ja-JP" b="1" kern="1200">
                <a:solidFill>
                  <a:schemeClr val="tx1"/>
                </a:solidFill>
                <a:latin typeface="メイリオ" panose="020B0604030504040204" pitchFamily="50" charset="-128"/>
                <a:ea typeface="メイリオ" pitchFamily="50" charset="-128"/>
                <a:cs typeface="メイリオ" pitchFamily="50" charset="-128"/>
              </a:rPr>
              <a:t>2,000</a:t>
            </a:r>
            <a:r>
              <a:rPr kumimoji="1" lang="ja-JP" altLang="en-US" b="1" kern="1200">
                <a:solidFill>
                  <a:schemeClr val="tx1"/>
                </a:solidFill>
                <a:latin typeface="メイリオ" panose="020B0604030504040204" pitchFamily="50" charset="-128"/>
                <a:ea typeface="メイリオ" pitchFamily="50" charset="-128"/>
                <a:cs typeface="メイリオ" pitchFamily="50" charset="-128"/>
              </a:rPr>
              <a:t>万円分の不動産</a:t>
            </a:r>
            <a:endParaRPr kumimoji="1" lang="en-US" altLang="ja-JP" b="1" kern="1200" dirty="0">
              <a:solidFill>
                <a:schemeClr val="tx1"/>
              </a:solidFill>
              <a:latin typeface="メイリオ" panose="020B0604030504040204" pitchFamily="50" charset="-128"/>
              <a:ea typeface="メイリオ" pitchFamily="50" charset="-128"/>
              <a:cs typeface="メイリオ" pitchFamily="50" charset="-128"/>
            </a:endParaRPr>
          </a:p>
        </p:txBody>
      </p:sp>
      <p:sp>
        <p:nvSpPr>
          <p:cNvPr id="85" name="テキスト ボックス 84">
            <a:extLst>
              <a:ext uri="{FF2B5EF4-FFF2-40B4-BE49-F238E27FC236}">
                <a16:creationId xmlns:a16="http://schemas.microsoft.com/office/drawing/2014/main" id="{C929DFDC-CD96-42EF-A464-6DEE6CAD60E6}"/>
              </a:ext>
            </a:extLst>
          </p:cNvPr>
          <p:cNvSpPr txBox="1"/>
          <p:nvPr/>
        </p:nvSpPr>
        <p:spPr>
          <a:xfrm>
            <a:off x="2515965" y="4342401"/>
            <a:ext cx="5110627" cy="1102347"/>
          </a:xfrm>
          <a:prstGeom prst="rect">
            <a:avLst/>
          </a:prstGeom>
          <a:noFill/>
        </p:spPr>
        <p:txBody>
          <a:bodyPr wrap="square" lIns="91943" tIns="45971" rIns="91943" bIns="45971">
            <a:spAutoFit/>
          </a:bodyPr>
          <a:lstStyle/>
          <a:p>
            <a:pPr defTabSz="438881" eaLnBrk="0" fontAlgn="base" hangingPunct="0">
              <a:lnSpc>
                <a:spcPct val="140000"/>
              </a:lnSpc>
              <a:spcBef>
                <a:spcPct val="0"/>
              </a:spcBef>
              <a:spcAft>
                <a:spcPct val="0"/>
              </a:spcAft>
              <a:buClrTx/>
              <a:defRPr/>
            </a:pPr>
            <a:r>
              <a:rPr kumimoji="1" lang="ja-JP" altLang="en-US" sz="1600" b="1" kern="1200" dirty="0">
                <a:solidFill>
                  <a:srgbClr val="699824"/>
                </a:solidFill>
                <a:latin typeface="メイリオ" panose="020B0604030504040204" pitchFamily="50" charset="-128"/>
                <a:ea typeface="メイリオ" pitchFamily="50" charset="-128"/>
                <a:cs typeface="メイリオ" pitchFamily="50" charset="-128"/>
              </a:rPr>
              <a:t>対 象 者 ： </a:t>
            </a:r>
            <a:r>
              <a:rPr kumimoji="1" lang="ja-JP" altLang="en-US" sz="1600" kern="1200" dirty="0">
                <a:solidFill>
                  <a:prstClr val="black"/>
                </a:solidFill>
                <a:latin typeface="メイリオ" panose="020B0604030504040204" pitchFamily="50" charset="-128"/>
                <a:ea typeface="メイリオ" pitchFamily="50" charset="-128"/>
                <a:cs typeface="メイリオ" pitchFamily="50" charset="-128"/>
              </a:rPr>
              <a:t>婚姻期間が</a:t>
            </a:r>
            <a:r>
              <a:rPr kumimoji="1" lang="en-US" altLang="ja-JP" sz="1600" kern="1200" dirty="0">
                <a:solidFill>
                  <a:prstClr val="black"/>
                </a:solidFill>
                <a:latin typeface="メイリオ" panose="020B0604030504040204" pitchFamily="50" charset="-128"/>
                <a:ea typeface="メイリオ" pitchFamily="50" charset="-128"/>
                <a:cs typeface="メイリオ" pitchFamily="50" charset="-128"/>
              </a:rPr>
              <a:t>20</a:t>
            </a:r>
            <a:r>
              <a:rPr kumimoji="1" lang="ja-JP" altLang="en-US" sz="1600" kern="1200" dirty="0">
                <a:solidFill>
                  <a:prstClr val="black"/>
                </a:solidFill>
                <a:latin typeface="メイリオ" panose="020B0604030504040204" pitchFamily="50" charset="-128"/>
                <a:ea typeface="メイリオ" pitchFamily="50" charset="-128"/>
                <a:cs typeface="メイリオ" pitchFamily="50" charset="-128"/>
              </a:rPr>
              <a:t>年以上の配偶者</a:t>
            </a:r>
            <a:endParaRPr kumimoji="1" lang="en-US" altLang="ja-JP" sz="1600" kern="1200" dirty="0">
              <a:solidFill>
                <a:prstClr val="black"/>
              </a:solidFill>
              <a:latin typeface="メイリオ" panose="020B0604030504040204" pitchFamily="50" charset="-128"/>
              <a:ea typeface="メイリオ" pitchFamily="50" charset="-128"/>
              <a:cs typeface="メイリオ" pitchFamily="50" charset="-128"/>
            </a:endParaRPr>
          </a:p>
          <a:p>
            <a:pPr defTabSz="438881" eaLnBrk="0" fontAlgn="base" hangingPunct="0">
              <a:lnSpc>
                <a:spcPct val="140000"/>
              </a:lnSpc>
              <a:spcBef>
                <a:spcPct val="0"/>
              </a:spcBef>
              <a:spcAft>
                <a:spcPct val="0"/>
              </a:spcAft>
              <a:buClrTx/>
              <a:defRPr/>
            </a:pPr>
            <a:r>
              <a:rPr kumimoji="1" lang="ja-JP" altLang="en-US" sz="1600" b="1" kern="1200" dirty="0">
                <a:solidFill>
                  <a:srgbClr val="699824"/>
                </a:solidFill>
                <a:latin typeface="メイリオ" panose="020B0604030504040204" pitchFamily="50" charset="-128"/>
                <a:ea typeface="メイリオ" pitchFamily="50" charset="-128"/>
                <a:cs typeface="メイリオ" pitchFamily="50" charset="-128"/>
              </a:rPr>
              <a:t>対象財産： </a:t>
            </a:r>
            <a:r>
              <a:rPr kumimoji="1" lang="ja-JP" altLang="en-US" sz="1600" kern="1200" dirty="0">
                <a:solidFill>
                  <a:prstClr val="black"/>
                </a:solidFill>
                <a:latin typeface="メイリオ" panose="020B0604030504040204" pitchFamily="50" charset="-128"/>
                <a:ea typeface="メイリオ" pitchFamily="50" charset="-128"/>
                <a:cs typeface="メイリオ" pitchFamily="50" charset="-128"/>
              </a:rPr>
              <a:t>居住用財産（土地、建物、購入費）</a:t>
            </a:r>
            <a:endParaRPr kumimoji="1" lang="en-US" altLang="ja-JP" sz="1600" kern="1200" dirty="0">
              <a:solidFill>
                <a:prstClr val="black"/>
              </a:solidFill>
              <a:latin typeface="メイリオ" panose="020B0604030504040204" pitchFamily="50" charset="-128"/>
              <a:ea typeface="メイリオ" pitchFamily="50" charset="-128"/>
              <a:cs typeface="メイリオ" pitchFamily="50" charset="-128"/>
            </a:endParaRPr>
          </a:p>
          <a:p>
            <a:pPr defTabSz="438881" eaLnBrk="0" fontAlgn="base" hangingPunct="0">
              <a:lnSpc>
                <a:spcPct val="140000"/>
              </a:lnSpc>
              <a:spcBef>
                <a:spcPct val="0"/>
              </a:spcBef>
              <a:spcAft>
                <a:spcPct val="0"/>
              </a:spcAft>
              <a:buClrTx/>
              <a:defRPr/>
            </a:pPr>
            <a:r>
              <a:rPr kumimoji="1" lang="ja-JP" altLang="en-US" sz="1600" b="1" kern="1200" dirty="0">
                <a:solidFill>
                  <a:srgbClr val="699824"/>
                </a:solidFill>
                <a:latin typeface="メイリオ" panose="020B0604030504040204" pitchFamily="50" charset="-128"/>
                <a:ea typeface="メイリオ" pitchFamily="50" charset="-128"/>
                <a:cs typeface="メイリオ" pitchFamily="50" charset="-128"/>
              </a:rPr>
              <a:t>控除金額： </a:t>
            </a:r>
            <a:r>
              <a:rPr kumimoji="1" lang="en-US" altLang="ja-JP" sz="1600" kern="1200" dirty="0">
                <a:solidFill>
                  <a:prstClr val="black"/>
                </a:solidFill>
                <a:latin typeface="メイリオ" panose="020B0604030504040204" pitchFamily="50" charset="-128"/>
                <a:ea typeface="メイリオ" pitchFamily="50" charset="-128"/>
                <a:cs typeface="メイリオ" pitchFamily="50" charset="-128"/>
              </a:rPr>
              <a:t>2,000</a:t>
            </a:r>
            <a:r>
              <a:rPr kumimoji="1" lang="ja-JP" altLang="en-US" sz="1600" kern="1200" dirty="0">
                <a:solidFill>
                  <a:prstClr val="black"/>
                </a:solidFill>
                <a:latin typeface="メイリオ" panose="020B0604030504040204" pitchFamily="50" charset="-128"/>
                <a:ea typeface="メイリオ" pitchFamily="50" charset="-128"/>
                <a:cs typeface="メイリオ" pitchFamily="50" charset="-128"/>
              </a:rPr>
              <a:t>万円</a:t>
            </a:r>
            <a:endParaRPr kumimoji="1" lang="en-US" altLang="ja-JP" sz="1600" kern="1200" dirty="0">
              <a:solidFill>
                <a:prstClr val="black"/>
              </a:solidFill>
              <a:latin typeface="メイリオ" panose="020B0604030504040204" pitchFamily="50" charset="-128"/>
              <a:ea typeface="メイリオ" pitchFamily="50" charset="-128"/>
              <a:cs typeface="メイリオ" pitchFamily="50" charset="-128"/>
            </a:endParaRPr>
          </a:p>
        </p:txBody>
      </p:sp>
      <p:sp>
        <p:nvSpPr>
          <p:cNvPr id="90" name="正方形/長方形 89">
            <a:extLst>
              <a:ext uri="{FF2B5EF4-FFF2-40B4-BE49-F238E27FC236}">
                <a16:creationId xmlns:a16="http://schemas.microsoft.com/office/drawing/2014/main" id="{CFAA9C7C-5D6A-4037-AED8-7122CBE304A5}"/>
              </a:ext>
            </a:extLst>
          </p:cNvPr>
          <p:cNvSpPr/>
          <p:nvPr/>
        </p:nvSpPr>
        <p:spPr>
          <a:xfrm>
            <a:off x="581025" y="5808069"/>
            <a:ext cx="9678188" cy="1071893"/>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91" name="四角形: 角を丸くする 90">
            <a:extLst>
              <a:ext uri="{FF2B5EF4-FFF2-40B4-BE49-F238E27FC236}">
                <a16:creationId xmlns:a16="http://schemas.microsoft.com/office/drawing/2014/main" id="{87DA107B-6E76-4746-83FA-385FF32BBA26}"/>
              </a:ext>
            </a:extLst>
          </p:cNvPr>
          <p:cNvSpPr/>
          <p:nvPr/>
        </p:nvSpPr>
        <p:spPr bwMode="auto">
          <a:xfrm>
            <a:off x="447948" y="5578327"/>
            <a:ext cx="1383983" cy="398610"/>
          </a:xfrm>
          <a:prstGeom prst="roundRect">
            <a:avLst/>
          </a:prstGeom>
          <a:ln/>
        </p:spPr>
        <p:style>
          <a:lnRef idx="3">
            <a:schemeClr val="lt1"/>
          </a:lnRef>
          <a:fillRef idx="1">
            <a:schemeClr val="accent4"/>
          </a:fillRef>
          <a:effectRef idx="1">
            <a:schemeClr val="accent4"/>
          </a:effectRef>
          <a:fontRef idx="minor">
            <a:schemeClr val="lt1"/>
          </a:fontRef>
        </p:style>
        <p:txBody>
          <a:bodyPr tIns="108000" anchor="ctr"/>
          <a:lstStyle/>
          <a:p>
            <a:pPr algn="ctr">
              <a:defRPr/>
            </a:pPr>
            <a:r>
              <a:rPr lang="ja-JP" altLang="en-US" sz="1600" b="1" dirty="0">
                <a:solidFill>
                  <a:srgbClr val="094122"/>
                </a:solidFill>
                <a:latin typeface="メイリオ" panose="020B0604030504040204" pitchFamily="50" charset="-128"/>
                <a:ea typeface="メイリオ" panose="020B0604030504040204" pitchFamily="50" charset="-128"/>
              </a:rPr>
              <a:t>ポイント</a:t>
            </a:r>
          </a:p>
        </p:txBody>
      </p:sp>
      <p:sp>
        <p:nvSpPr>
          <p:cNvPr id="92" name="テキスト ボックス 91">
            <a:extLst>
              <a:ext uri="{FF2B5EF4-FFF2-40B4-BE49-F238E27FC236}">
                <a16:creationId xmlns:a16="http://schemas.microsoft.com/office/drawing/2014/main" id="{B756625B-999E-4298-BBC0-A6F7746D5D97}"/>
              </a:ext>
            </a:extLst>
          </p:cNvPr>
          <p:cNvSpPr txBox="1"/>
          <p:nvPr/>
        </p:nvSpPr>
        <p:spPr>
          <a:xfrm>
            <a:off x="903086" y="6043538"/>
            <a:ext cx="8901138" cy="743280"/>
          </a:xfrm>
          <a:prstGeom prst="rect">
            <a:avLst/>
          </a:prstGeom>
          <a:noFill/>
        </p:spPr>
        <p:txBody>
          <a:bodyPr wrap="square" rtlCol="0">
            <a:spAutoFit/>
          </a:bodyPr>
          <a:lstStyle/>
          <a:p>
            <a:pPr defTabSz="888980" eaLnBrk="0" fontAlgn="base" hangingPunct="0">
              <a:lnSpc>
                <a:spcPct val="120000"/>
              </a:lnSpc>
              <a:spcBef>
                <a:spcPct val="0"/>
              </a:spcBef>
              <a:spcAft>
                <a:spcPct val="0"/>
              </a:spcAft>
              <a:buClrTx/>
            </a:pPr>
            <a:r>
              <a:rPr kumimoji="1" lang="ja-JP" altLang="en-US" sz="1800" kern="1200" dirty="0">
                <a:solidFill>
                  <a:prstClr val="black">
                    <a:lumMod val="85000"/>
                    <a:lumOff val="15000"/>
                  </a:prstClr>
                </a:solidFill>
                <a:latin typeface="メイリオ"/>
                <a:ea typeface="メイリオ"/>
                <a:cs typeface="+mn-cs"/>
              </a:rPr>
              <a:t>同じ配偶者からの贈与については一生に一度しか適用を受けることができません。</a:t>
            </a:r>
          </a:p>
          <a:p>
            <a:pPr defTabSz="888980" eaLnBrk="0" fontAlgn="base" hangingPunct="0">
              <a:lnSpc>
                <a:spcPct val="120000"/>
              </a:lnSpc>
              <a:spcBef>
                <a:spcPct val="0"/>
              </a:spcBef>
              <a:spcAft>
                <a:spcPct val="0"/>
              </a:spcAft>
              <a:buClrTx/>
            </a:pPr>
            <a:r>
              <a:rPr kumimoji="1" lang="ja-JP" altLang="en-US" sz="1800" kern="1200" dirty="0">
                <a:solidFill>
                  <a:prstClr val="black">
                    <a:lumMod val="85000"/>
                    <a:lumOff val="15000"/>
                  </a:prstClr>
                </a:solidFill>
                <a:latin typeface="メイリオ"/>
                <a:ea typeface="メイリオ"/>
                <a:cs typeface="+mn-cs"/>
              </a:rPr>
              <a:t>基礎控除</a:t>
            </a:r>
            <a:r>
              <a:rPr kumimoji="1" lang="en-US" altLang="ja-JP" sz="1800" kern="1200" dirty="0">
                <a:solidFill>
                  <a:prstClr val="black">
                    <a:lumMod val="85000"/>
                    <a:lumOff val="15000"/>
                  </a:prstClr>
                </a:solidFill>
                <a:latin typeface="メイリオ"/>
                <a:ea typeface="メイリオ"/>
                <a:cs typeface="+mn-cs"/>
              </a:rPr>
              <a:t>110</a:t>
            </a:r>
            <a:r>
              <a:rPr kumimoji="1" lang="ja-JP" altLang="en-US" sz="1800" kern="1200" dirty="0">
                <a:solidFill>
                  <a:prstClr val="black">
                    <a:lumMod val="85000"/>
                    <a:lumOff val="15000"/>
                  </a:prstClr>
                </a:solidFill>
                <a:latin typeface="メイリオ"/>
                <a:ea typeface="メイリオ"/>
                <a:cs typeface="+mn-cs"/>
              </a:rPr>
              <a:t>万円と併用して</a:t>
            </a:r>
            <a:r>
              <a:rPr kumimoji="1" lang="en-US" altLang="ja-JP" sz="1800" kern="1200" dirty="0">
                <a:solidFill>
                  <a:prstClr val="black">
                    <a:lumMod val="85000"/>
                    <a:lumOff val="15000"/>
                  </a:prstClr>
                </a:solidFill>
                <a:latin typeface="メイリオ"/>
                <a:ea typeface="メイリオ"/>
                <a:cs typeface="+mn-cs"/>
              </a:rPr>
              <a:t>2,110</a:t>
            </a:r>
            <a:r>
              <a:rPr kumimoji="1" lang="ja-JP" altLang="en-US" sz="1800" kern="1200" dirty="0">
                <a:solidFill>
                  <a:prstClr val="black">
                    <a:lumMod val="85000"/>
                    <a:lumOff val="15000"/>
                  </a:prstClr>
                </a:solidFill>
                <a:latin typeface="メイリオ"/>
                <a:ea typeface="メイリオ"/>
                <a:cs typeface="+mn-cs"/>
              </a:rPr>
              <a:t>万円まで非課税にすることができます。</a:t>
            </a:r>
          </a:p>
        </p:txBody>
      </p:sp>
      <p:grpSp>
        <p:nvGrpSpPr>
          <p:cNvPr id="30" name="グループ化 29">
            <a:extLst>
              <a:ext uri="{FF2B5EF4-FFF2-40B4-BE49-F238E27FC236}">
                <a16:creationId xmlns:a16="http://schemas.microsoft.com/office/drawing/2014/main" id="{CE9F6355-E469-42A7-85F8-2DDB8CEEC598}"/>
              </a:ext>
            </a:extLst>
          </p:cNvPr>
          <p:cNvGrpSpPr/>
          <p:nvPr/>
        </p:nvGrpSpPr>
        <p:grpSpPr>
          <a:xfrm flipH="1">
            <a:off x="8270800" y="2729241"/>
            <a:ext cx="1671647" cy="966184"/>
            <a:chOff x="208221" y="3942462"/>
            <a:chExt cx="1671647" cy="966184"/>
          </a:xfrm>
        </p:grpSpPr>
        <p:sp>
          <p:nvSpPr>
            <p:cNvPr id="31" name="四角形: 角を丸くする 30">
              <a:extLst>
                <a:ext uri="{FF2B5EF4-FFF2-40B4-BE49-F238E27FC236}">
                  <a16:creationId xmlns:a16="http://schemas.microsoft.com/office/drawing/2014/main" id="{8C43C046-E18E-4A5B-85AC-81FE743051CE}"/>
                </a:ext>
              </a:extLst>
            </p:cNvPr>
            <p:cNvSpPr/>
            <p:nvPr/>
          </p:nvSpPr>
          <p:spPr bwMode="gray">
            <a:xfrm rot="16200000" flipV="1">
              <a:off x="701026" y="3449657"/>
              <a:ext cx="686038" cy="167164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8901" tIns="44451" rIns="88901" bIns="44451" numCol="1" spcCol="0" rtlCol="0" fromWordArt="0" anchor="ctr" anchorCtr="0" forceAA="0" compatLnSpc="1">
              <a:prstTxWarp prst="textNoShape">
                <a:avLst/>
              </a:prstTxWarp>
              <a:noAutofit/>
            </a:bodyPr>
            <a:lstStyle/>
            <a:p>
              <a:pPr algn="ctr" defTabSz="888980" eaLnBrk="0" fontAlgn="base" hangingPunct="0">
                <a:lnSpc>
                  <a:spcPct val="120000"/>
                </a:lnSpc>
                <a:spcBef>
                  <a:spcPct val="0"/>
                </a:spcBef>
                <a:buClrTx/>
              </a:pPr>
              <a:endParaRPr kumimoji="1" lang="ja-JP" altLang="en-US" sz="1556" kern="1200">
                <a:solidFill>
                  <a:prstClr val="white"/>
                </a:solidFill>
                <a:latin typeface="Segoe UI"/>
                <a:ea typeface="メイリオ"/>
              </a:endParaRPr>
            </a:p>
          </p:txBody>
        </p:sp>
        <p:sp>
          <p:nvSpPr>
            <p:cNvPr id="32" name="二等辺三角形 31">
              <a:extLst>
                <a:ext uri="{FF2B5EF4-FFF2-40B4-BE49-F238E27FC236}">
                  <a16:creationId xmlns:a16="http://schemas.microsoft.com/office/drawing/2014/main" id="{D03CFFC1-21CB-450B-B197-CDBEBB0F722B}"/>
                </a:ext>
              </a:extLst>
            </p:cNvPr>
            <p:cNvSpPr/>
            <p:nvPr/>
          </p:nvSpPr>
          <p:spPr>
            <a:xfrm rot="8262390">
              <a:off x="1588978" y="4339958"/>
              <a:ext cx="288759" cy="568688"/>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a:extLst>
              <a:ext uri="{FF2B5EF4-FFF2-40B4-BE49-F238E27FC236}">
                <a16:creationId xmlns:a16="http://schemas.microsoft.com/office/drawing/2014/main" id="{6B6FD09D-7894-4BC1-950D-4E75584D46A8}"/>
              </a:ext>
            </a:extLst>
          </p:cNvPr>
          <p:cNvSpPr txBox="1"/>
          <p:nvPr/>
        </p:nvSpPr>
        <p:spPr bwMode="gray">
          <a:xfrm>
            <a:off x="8263777" y="2858299"/>
            <a:ext cx="1863422" cy="446276"/>
          </a:xfrm>
          <a:prstGeom prst="rect">
            <a:avLst/>
          </a:prstGeom>
          <a:noFill/>
        </p:spPr>
        <p:txBody>
          <a:bodyPr wrap="square" rtlCol="0" anchor="ctr">
            <a:spAutoFit/>
          </a:bodyPr>
          <a:lstStyle/>
          <a:p>
            <a:pPr algn="ctr" defTabSz="888980" eaLnBrk="0" fontAlgn="base" hangingPunct="0">
              <a:lnSpc>
                <a:spcPct val="120000"/>
              </a:lnSpc>
              <a:spcBef>
                <a:spcPct val="0"/>
              </a:spcBef>
              <a:spcAft>
                <a:spcPct val="0"/>
              </a:spcAft>
              <a:buClrTx/>
            </a:pPr>
            <a:r>
              <a:rPr kumimoji="1" lang="ja-JP" altLang="en-US" sz="2000" b="1" kern="1200">
                <a:solidFill>
                  <a:prstClr val="black"/>
                </a:solidFill>
                <a:latin typeface="メイリオ"/>
                <a:ea typeface="メイリオ"/>
                <a:cs typeface="+mn-cs"/>
              </a:rPr>
              <a:t>贈与税なし！</a:t>
            </a:r>
            <a:endParaRPr kumimoji="1" lang="ja-JP" altLang="en-US" sz="2000" b="1" kern="1200" dirty="0">
              <a:solidFill>
                <a:prstClr val="black"/>
              </a:solidFill>
              <a:latin typeface="メイリオ"/>
              <a:ea typeface="メイリオ"/>
              <a:cs typeface="+mn-cs"/>
            </a:endParaRPr>
          </a:p>
        </p:txBody>
      </p:sp>
      <p:sp>
        <p:nvSpPr>
          <p:cNvPr id="3" name="テキスト プレースホルダー 3">
            <a:extLst>
              <a:ext uri="{FF2B5EF4-FFF2-40B4-BE49-F238E27FC236}">
                <a16:creationId xmlns:a16="http://schemas.microsoft.com/office/drawing/2014/main" id="{3B5A3F0D-5EB7-3F7E-9241-962C1CD5AC0C}"/>
              </a:ext>
            </a:extLst>
          </p:cNvPr>
          <p:cNvSpPr>
            <a:spLocks noGrp="1"/>
          </p:cNvSpPr>
          <p:nvPr>
            <p:ph type="body" sz="quarter" idx="10"/>
          </p:nvPr>
        </p:nvSpPr>
        <p:spPr>
          <a:xfrm>
            <a:off x="258127" y="938993"/>
            <a:ext cx="9539288" cy="959245"/>
          </a:xfrm>
        </p:spPr>
        <p:txBody>
          <a:bodyPr>
            <a:noAutofit/>
          </a:bodyPr>
          <a:lstStyle/>
          <a:p>
            <a:pPr algn="l"/>
            <a:r>
              <a:rPr lang="ja-JP" altLang="en-US" dirty="0"/>
              <a:t>「贈与税の配偶者控除」は</a:t>
            </a:r>
            <a:r>
              <a:rPr lang="ja-JP" altLang="en-US" dirty="0">
                <a:solidFill>
                  <a:srgbClr val="FF0000"/>
                </a:solidFill>
              </a:rPr>
              <a:t>婚姻期間が</a:t>
            </a:r>
            <a:r>
              <a:rPr lang="en-US" altLang="ja-JP" dirty="0">
                <a:solidFill>
                  <a:srgbClr val="FF0000"/>
                </a:solidFill>
              </a:rPr>
              <a:t>20</a:t>
            </a:r>
            <a:r>
              <a:rPr lang="ja-JP" altLang="en-US" dirty="0">
                <a:solidFill>
                  <a:srgbClr val="FF0000"/>
                </a:solidFill>
              </a:rPr>
              <a:t>年以上の夫婦間</a:t>
            </a:r>
            <a:r>
              <a:rPr lang="ja-JP" altLang="en-US" dirty="0"/>
              <a:t>で、</a:t>
            </a:r>
            <a:r>
              <a:rPr lang="ja-JP" altLang="en-US" dirty="0">
                <a:solidFill>
                  <a:srgbClr val="FF0000"/>
                </a:solidFill>
              </a:rPr>
              <a:t>配偶者に対して自宅の贈与が行われた場合、最高</a:t>
            </a:r>
            <a:r>
              <a:rPr lang="en-US" altLang="ja-JP" dirty="0">
                <a:solidFill>
                  <a:srgbClr val="FF0000"/>
                </a:solidFill>
              </a:rPr>
              <a:t>2,000</a:t>
            </a:r>
            <a:r>
              <a:rPr lang="ja-JP" altLang="en-US" dirty="0">
                <a:solidFill>
                  <a:srgbClr val="FF0000"/>
                </a:solidFill>
              </a:rPr>
              <a:t>万円まで非課税</a:t>
            </a:r>
            <a:r>
              <a:rPr lang="ja-JP" altLang="en-US" dirty="0"/>
              <a:t>になる制度で、「おしどり贈与」と呼ばれます。</a:t>
            </a:r>
          </a:p>
          <a:p>
            <a:pPr algn="l"/>
            <a:endParaRPr lang="ja-JP" altLang="en-US" dirty="0"/>
          </a:p>
        </p:txBody>
      </p:sp>
    </p:spTree>
    <p:extLst>
      <p:ext uri="{BB962C8B-B14F-4D97-AF65-F5344CB8AC3E}">
        <p14:creationId xmlns:p14="http://schemas.microsoft.com/office/powerpoint/2010/main" val="10745313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2" name="タイトル 1">
            <a:extLst>
              <a:ext uri="{FF2B5EF4-FFF2-40B4-BE49-F238E27FC236}">
                <a16:creationId xmlns:a16="http://schemas.microsoft.com/office/drawing/2014/main" id="{6D473B36-8918-483C-9414-04ECA949BE2D}"/>
              </a:ext>
            </a:extLst>
          </p:cNvPr>
          <p:cNvSpPr>
            <a:spLocks noGrp="1"/>
          </p:cNvSpPr>
          <p:nvPr>
            <p:ph type="title"/>
          </p:nvPr>
        </p:nvSpPr>
        <p:spPr>
          <a:xfrm>
            <a:off x="899206" y="266700"/>
            <a:ext cx="9221787" cy="633490"/>
          </a:xfrm>
        </p:spPr>
        <p:txBody>
          <a:bodyPr/>
          <a:lstStyle/>
          <a:p>
            <a:r>
              <a:rPr lang="ja-JP" altLang="en-US" dirty="0">
                <a:sym typeface="Meiryo"/>
              </a:rPr>
              <a:t>使いやすい節税対策②「贈与の特例」の活用</a:t>
            </a:r>
            <a:endParaRPr lang="ja-JP" altLang="en-US" dirty="0"/>
          </a:p>
        </p:txBody>
      </p:sp>
      <p:sp>
        <p:nvSpPr>
          <p:cNvPr id="20" name="テキスト プレースホルダー 3">
            <a:extLst>
              <a:ext uri="{FF2B5EF4-FFF2-40B4-BE49-F238E27FC236}">
                <a16:creationId xmlns:a16="http://schemas.microsoft.com/office/drawing/2014/main" id="{D043F833-55A3-44C2-9E2F-23130DD734E2}"/>
              </a:ext>
            </a:extLst>
          </p:cNvPr>
          <p:cNvSpPr>
            <a:spLocks noGrp="1"/>
          </p:cNvSpPr>
          <p:nvPr>
            <p:ph type="body" sz="quarter" idx="10"/>
          </p:nvPr>
        </p:nvSpPr>
        <p:spPr>
          <a:xfrm>
            <a:off x="584011" y="975000"/>
            <a:ext cx="9539288" cy="1071893"/>
          </a:xfrm>
        </p:spPr>
        <p:txBody>
          <a:bodyPr>
            <a:noAutofit/>
          </a:bodyPr>
          <a:lstStyle/>
          <a:p>
            <a:r>
              <a:rPr lang="ja-JP" altLang="en-US" dirty="0"/>
              <a:t>父母や祖父母から住宅（新築・中古）を取得するための資金の贈与を受けた場合、一定額まで非課税とする制度です。省エネ等住宅などの良質な住宅は</a:t>
            </a:r>
            <a:r>
              <a:rPr lang="en-US" altLang="ja-JP" dirty="0"/>
              <a:t>1,000</a:t>
            </a:r>
            <a:r>
              <a:rPr lang="ja-JP" altLang="en-US" dirty="0"/>
              <a:t>万円まで、それ以外の住宅は</a:t>
            </a:r>
            <a:r>
              <a:rPr lang="en-US" altLang="ja-JP" dirty="0"/>
              <a:t>500</a:t>
            </a:r>
            <a:r>
              <a:rPr lang="ja-JP" altLang="en-US" dirty="0"/>
              <a:t>万円まで非課税となります。期限は</a:t>
            </a:r>
            <a:r>
              <a:rPr lang="en-US" altLang="ja-JP" dirty="0"/>
              <a:t>2026</a:t>
            </a:r>
            <a:r>
              <a:rPr lang="ja-JP" altLang="en-US" dirty="0"/>
              <a:t>年</a:t>
            </a:r>
            <a:r>
              <a:rPr lang="en-US" altLang="ja-JP" dirty="0"/>
              <a:t>12</a:t>
            </a:r>
            <a:r>
              <a:rPr lang="ja-JP" altLang="en-US" dirty="0"/>
              <a:t>月</a:t>
            </a:r>
            <a:r>
              <a:rPr lang="en-US" altLang="ja-JP" dirty="0"/>
              <a:t>31</a:t>
            </a:r>
            <a:r>
              <a:rPr lang="ja-JP" altLang="en-US" dirty="0"/>
              <a:t>日までです。</a:t>
            </a:r>
          </a:p>
        </p:txBody>
      </p:sp>
      <p:sp>
        <p:nvSpPr>
          <p:cNvPr id="21" name="四角形: 角を丸くする 20">
            <a:extLst>
              <a:ext uri="{FF2B5EF4-FFF2-40B4-BE49-F238E27FC236}">
                <a16:creationId xmlns:a16="http://schemas.microsoft.com/office/drawing/2014/main" id="{F1E84900-7F5C-4EBB-B7C8-96F5319B5EFA}"/>
              </a:ext>
            </a:extLst>
          </p:cNvPr>
          <p:cNvSpPr/>
          <p:nvPr/>
        </p:nvSpPr>
        <p:spPr bwMode="gray">
          <a:xfrm>
            <a:off x="5433547" y="4378422"/>
            <a:ext cx="4760056" cy="1503248"/>
          </a:xfrm>
          <a:prstGeom prst="roundRect">
            <a:avLst>
              <a:gd name="adj" fmla="val 10717"/>
            </a:avLst>
          </a:prstGeom>
          <a:solidFill>
            <a:schemeClr val="accent5">
              <a:lumMod val="20000"/>
              <a:lumOff val="80000"/>
            </a:schemeClr>
          </a:solidFill>
          <a:ln w="28575">
            <a:noFill/>
          </a:ln>
        </p:spPr>
        <p:style>
          <a:lnRef idx="0">
            <a:scrgbClr r="0" g="0" b="0"/>
          </a:lnRef>
          <a:fillRef idx="0">
            <a:scrgbClr r="0" g="0" b="0"/>
          </a:fillRef>
          <a:effectRef idx="0">
            <a:scrgbClr r="0" g="0" b="0"/>
          </a:effectRef>
          <a:fontRef idx="minor">
            <a:schemeClr val="lt1"/>
          </a:fontRef>
        </p:style>
        <p:txBody>
          <a:bodyPr rtlCol="0" anchor="ctr"/>
          <a:lstStyle/>
          <a:p>
            <a:pPr algn="ctr" defTabSz="888980" eaLnBrk="0" fontAlgn="base" hangingPunct="0">
              <a:lnSpc>
                <a:spcPct val="120000"/>
              </a:lnSpc>
              <a:spcBef>
                <a:spcPct val="0"/>
              </a:spcBef>
              <a:buClrTx/>
            </a:pPr>
            <a:endParaRPr kumimoji="1" lang="ja-JP" altLang="en-US" sz="1556" b="1" kern="1200" dirty="0">
              <a:solidFill>
                <a:srgbClr val="259953"/>
              </a:solidFill>
              <a:latin typeface="Segoe UI"/>
              <a:ea typeface="メイリオ"/>
            </a:endParaRPr>
          </a:p>
        </p:txBody>
      </p:sp>
      <p:sp>
        <p:nvSpPr>
          <p:cNvPr id="25" name="テキスト ボックス 24">
            <a:extLst>
              <a:ext uri="{FF2B5EF4-FFF2-40B4-BE49-F238E27FC236}">
                <a16:creationId xmlns:a16="http://schemas.microsoft.com/office/drawing/2014/main" id="{7E920457-F2EB-4EAC-BEC9-C21AB2846449}"/>
              </a:ext>
            </a:extLst>
          </p:cNvPr>
          <p:cNvSpPr txBox="1"/>
          <p:nvPr/>
        </p:nvSpPr>
        <p:spPr>
          <a:xfrm>
            <a:off x="8879808" y="4046574"/>
            <a:ext cx="840010" cy="302301"/>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361" b="1" kern="1200" dirty="0">
                <a:solidFill>
                  <a:prstClr val="black"/>
                </a:solidFill>
                <a:latin typeface="メイリオ" panose="020B0604030504040204" pitchFamily="50" charset="-128"/>
                <a:ea typeface="メイリオ" pitchFamily="50" charset="-128"/>
                <a:cs typeface="メイリオ" pitchFamily="50" charset="-128"/>
              </a:rPr>
              <a:t>受贈者</a:t>
            </a:r>
          </a:p>
        </p:txBody>
      </p:sp>
      <p:sp>
        <p:nvSpPr>
          <p:cNvPr id="26" name="テキスト ボックス 25">
            <a:extLst>
              <a:ext uri="{FF2B5EF4-FFF2-40B4-BE49-F238E27FC236}">
                <a16:creationId xmlns:a16="http://schemas.microsoft.com/office/drawing/2014/main" id="{C36AB56C-2879-4082-B797-1225F76C562A}"/>
              </a:ext>
            </a:extLst>
          </p:cNvPr>
          <p:cNvSpPr txBox="1"/>
          <p:nvPr/>
        </p:nvSpPr>
        <p:spPr>
          <a:xfrm>
            <a:off x="5907332" y="4046574"/>
            <a:ext cx="840010" cy="302301"/>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361" b="1" kern="1200" dirty="0">
                <a:solidFill>
                  <a:prstClr val="black"/>
                </a:solidFill>
                <a:latin typeface="メイリオ" panose="020B0604030504040204" pitchFamily="50" charset="-128"/>
                <a:ea typeface="メイリオ" pitchFamily="50" charset="-128"/>
                <a:cs typeface="メイリオ" pitchFamily="50" charset="-128"/>
              </a:rPr>
              <a:t>贈与者</a:t>
            </a:r>
          </a:p>
        </p:txBody>
      </p:sp>
      <p:sp>
        <p:nvSpPr>
          <p:cNvPr id="27" name="矢印: 右 26">
            <a:extLst>
              <a:ext uri="{FF2B5EF4-FFF2-40B4-BE49-F238E27FC236}">
                <a16:creationId xmlns:a16="http://schemas.microsoft.com/office/drawing/2014/main" id="{797D9790-4532-4642-A5D9-FF06C56A9A87}"/>
              </a:ext>
            </a:extLst>
          </p:cNvPr>
          <p:cNvSpPr/>
          <p:nvPr/>
        </p:nvSpPr>
        <p:spPr>
          <a:xfrm>
            <a:off x="6825758" y="3549477"/>
            <a:ext cx="2030024" cy="401159"/>
          </a:xfrm>
          <a:prstGeom prst="rightArrow">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tIns="72000" rtlCol="0" anchor="ctr"/>
          <a:lstStyle/>
          <a:p>
            <a:pPr algn="ctr" defTabSz="888980" eaLnBrk="0" fontAlgn="base" hangingPunct="0">
              <a:spcBef>
                <a:spcPct val="0"/>
              </a:spcBef>
              <a:spcAft>
                <a:spcPct val="0"/>
              </a:spcAft>
              <a:buClrTx/>
            </a:pPr>
            <a:endParaRPr kumimoji="1" lang="ja-JP" altLang="en-US" sz="1600" b="1" kern="1200" dirty="0">
              <a:solidFill>
                <a:schemeClr val="bg1"/>
              </a:solidFill>
              <a:latin typeface="Segoe UI"/>
              <a:ea typeface="メイリオ"/>
            </a:endParaRPr>
          </a:p>
        </p:txBody>
      </p:sp>
      <p:pic>
        <p:nvPicPr>
          <p:cNvPr id="28" name="Picture 2" descr="札束・お金のイラスト">
            <a:extLst>
              <a:ext uri="{FF2B5EF4-FFF2-40B4-BE49-F238E27FC236}">
                <a16:creationId xmlns:a16="http://schemas.microsoft.com/office/drawing/2014/main" id="{523EA36E-DBD7-4A43-8C14-3790D468B36A}"/>
              </a:ext>
            </a:extLst>
          </p:cNvPr>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7322005" y="3026091"/>
            <a:ext cx="875010" cy="655285"/>
          </a:xfrm>
          <a:prstGeom prst="rect">
            <a:avLst/>
          </a:prstGeom>
          <a:noFill/>
          <a:extLst>
            <a:ext uri="{909E8E84-426E-40DD-AFC4-6F175D3DCCD1}">
              <a14:hiddenFill xmlns:a14="http://schemas.microsoft.com/office/drawing/2010/main">
                <a:solidFill>
                  <a:srgbClr val="FFFFFF"/>
                </a:solidFill>
              </a14:hiddenFill>
            </a:ext>
          </a:extLst>
        </p:spPr>
      </p:pic>
      <p:sp>
        <p:nvSpPr>
          <p:cNvPr id="29" name="正方形/長方形 28">
            <a:extLst>
              <a:ext uri="{FF2B5EF4-FFF2-40B4-BE49-F238E27FC236}">
                <a16:creationId xmlns:a16="http://schemas.microsoft.com/office/drawing/2014/main" id="{FA2255FB-A633-4842-A4F9-BF806E6667C3}"/>
              </a:ext>
            </a:extLst>
          </p:cNvPr>
          <p:cNvSpPr/>
          <p:nvPr/>
        </p:nvSpPr>
        <p:spPr bwMode="auto">
          <a:xfrm>
            <a:off x="399950" y="2726890"/>
            <a:ext cx="4480052" cy="3570042"/>
          </a:xfrm>
          <a:prstGeom prst="rect">
            <a:avLst/>
          </a:prstGeom>
          <a:noFill/>
          <a:ln w="19050" cap="flat" cmpd="sng" algn="ctr">
            <a:no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8901" tIns="44451" rIns="88901" bIns="44451" numCol="1" rtlCol="0" anchor="ctr" anchorCtr="0" compatLnSpc="1">
            <a:prstTxWarp prst="textNoShape">
              <a:avLst/>
            </a:prstTxWarp>
            <a:noAutofit/>
          </a:bodyPr>
          <a:lstStyle/>
          <a:p>
            <a:pPr algn="ctr" defTabSz="889116" eaLnBrk="0" fontAlgn="base" hangingPunct="0">
              <a:lnSpc>
                <a:spcPct val="120000"/>
              </a:lnSpc>
              <a:spcBef>
                <a:spcPct val="0"/>
              </a:spcBef>
              <a:spcAft>
                <a:spcPct val="0"/>
              </a:spcAft>
              <a:buClrTx/>
            </a:pPr>
            <a:endParaRPr kumimoji="1" lang="ja-JP" altLang="en-US" sz="973" kern="1200" dirty="0">
              <a:solidFill>
                <a:srgbClr val="44546A"/>
              </a:solidFill>
              <a:latin typeface="Segoe UI" panose="020B0502040204020203" pitchFamily="34" charset="0"/>
              <a:ea typeface="メイリオ" panose="020B0604030504040204" pitchFamily="50" charset="-128"/>
              <a:cs typeface="+mn-cs"/>
            </a:endParaRPr>
          </a:p>
        </p:txBody>
      </p:sp>
      <p:sp>
        <p:nvSpPr>
          <p:cNvPr id="30" name="四角形: 角を丸くする 29">
            <a:extLst>
              <a:ext uri="{FF2B5EF4-FFF2-40B4-BE49-F238E27FC236}">
                <a16:creationId xmlns:a16="http://schemas.microsoft.com/office/drawing/2014/main" id="{964BCA5B-D5DF-466C-BCE3-3C94B1744AC0}"/>
              </a:ext>
            </a:extLst>
          </p:cNvPr>
          <p:cNvSpPr/>
          <p:nvPr/>
        </p:nvSpPr>
        <p:spPr bwMode="gray">
          <a:xfrm>
            <a:off x="393488" y="4378422"/>
            <a:ext cx="4620054" cy="1503248"/>
          </a:xfrm>
          <a:prstGeom prst="roundRect">
            <a:avLst>
              <a:gd name="adj" fmla="val 11289"/>
            </a:avLst>
          </a:prstGeom>
          <a:solidFill>
            <a:schemeClr val="bg1">
              <a:lumMod val="95000"/>
            </a:schemeClr>
          </a:solidFill>
          <a:ln w="28575">
            <a:noFill/>
          </a:ln>
        </p:spPr>
        <p:style>
          <a:lnRef idx="0">
            <a:scrgbClr r="0" g="0" b="0"/>
          </a:lnRef>
          <a:fillRef idx="0">
            <a:scrgbClr r="0" g="0" b="0"/>
          </a:fillRef>
          <a:effectRef idx="0">
            <a:scrgbClr r="0" g="0" b="0"/>
          </a:effectRef>
          <a:fontRef idx="minor">
            <a:schemeClr val="lt1"/>
          </a:fontRef>
        </p:style>
        <p:txBody>
          <a:bodyPr rtlCol="0" anchor="ctr"/>
          <a:lstStyle/>
          <a:p>
            <a:pPr algn="ctr" defTabSz="888980" eaLnBrk="0" fontAlgn="base" hangingPunct="0">
              <a:lnSpc>
                <a:spcPct val="120000"/>
              </a:lnSpc>
              <a:spcBef>
                <a:spcPct val="0"/>
              </a:spcBef>
              <a:buClrTx/>
            </a:pPr>
            <a:endParaRPr kumimoji="1" lang="ja-JP" altLang="en-US" sz="1556" b="1" kern="1200" dirty="0">
              <a:solidFill>
                <a:srgbClr val="259953"/>
              </a:solidFill>
              <a:latin typeface="Segoe UI"/>
              <a:ea typeface="メイリオ"/>
            </a:endParaRPr>
          </a:p>
        </p:txBody>
      </p:sp>
      <p:sp>
        <p:nvSpPr>
          <p:cNvPr id="31" name="正方形/長方形 30">
            <a:extLst>
              <a:ext uri="{FF2B5EF4-FFF2-40B4-BE49-F238E27FC236}">
                <a16:creationId xmlns:a16="http://schemas.microsoft.com/office/drawing/2014/main" id="{D6C735BA-6B0F-4D04-8100-DBA14A297A32}"/>
              </a:ext>
            </a:extLst>
          </p:cNvPr>
          <p:cNvSpPr/>
          <p:nvPr/>
        </p:nvSpPr>
        <p:spPr bwMode="gray">
          <a:xfrm>
            <a:off x="393488" y="2513948"/>
            <a:ext cx="4620054" cy="385004"/>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none" lIns="122502" tIns="70001" rIns="122502" bIns="35000" numCol="1" rtlCol="0" anchor="ctr" anchorCtr="0" compatLnSpc="1">
            <a:prstTxWarp prst="textNoShape">
              <a:avLst/>
            </a:prstTxWarp>
            <a:noAutofit/>
          </a:bodyPr>
          <a:lstStyle/>
          <a:p>
            <a:pPr algn="ctr" defTabSz="888980" eaLnBrk="0" fontAlgn="base" hangingPunct="0">
              <a:lnSpc>
                <a:spcPct val="120000"/>
              </a:lnSpc>
              <a:spcBef>
                <a:spcPct val="0"/>
              </a:spcBef>
              <a:spcAft>
                <a:spcPct val="0"/>
              </a:spcAft>
              <a:buClrTx/>
            </a:pPr>
            <a:r>
              <a:rPr kumimoji="1" lang="ja-JP" altLang="en-US" sz="1944" b="1" kern="1200" dirty="0">
                <a:solidFill>
                  <a:prstClr val="white"/>
                </a:solidFill>
                <a:latin typeface="メイリオ" panose="020B0604030504040204" pitchFamily="50" charset="-128"/>
                <a:ea typeface="メイリオ" panose="020B0604030504040204" pitchFamily="50" charset="-128"/>
                <a:cs typeface="+mn-cs"/>
              </a:rPr>
              <a:t>一般的な贈与</a:t>
            </a:r>
          </a:p>
        </p:txBody>
      </p:sp>
      <p:sp>
        <p:nvSpPr>
          <p:cNvPr id="32" name="テキスト ボックス 31">
            <a:extLst>
              <a:ext uri="{FF2B5EF4-FFF2-40B4-BE49-F238E27FC236}">
                <a16:creationId xmlns:a16="http://schemas.microsoft.com/office/drawing/2014/main" id="{E6D798D3-1608-4D9A-8D1A-5A52783D9FE8}"/>
              </a:ext>
            </a:extLst>
          </p:cNvPr>
          <p:cNvSpPr txBox="1"/>
          <p:nvPr/>
        </p:nvSpPr>
        <p:spPr>
          <a:xfrm>
            <a:off x="1140857" y="5106786"/>
            <a:ext cx="2800033" cy="517065"/>
          </a:xfrm>
          <a:prstGeom prst="rect">
            <a:avLst/>
          </a:prstGeom>
          <a:noFill/>
        </p:spPr>
        <p:txBody>
          <a:bodyPr wrap="square" rtlCol="0">
            <a:spAutoFit/>
          </a:bodyPr>
          <a:lstStyle/>
          <a:p>
            <a:pPr algn="ctr" defTabSz="888980" eaLnBrk="0" fontAlgn="base" hangingPunct="0">
              <a:lnSpc>
                <a:spcPct val="120000"/>
              </a:lnSpc>
              <a:spcBef>
                <a:spcPct val="0"/>
              </a:spcBef>
              <a:spcAft>
                <a:spcPct val="0"/>
              </a:spcAft>
              <a:buClrTx/>
            </a:pPr>
            <a:r>
              <a:rPr kumimoji="1" lang="ja-JP" altLang="en-US" sz="2400" b="1" kern="1200" dirty="0">
                <a:solidFill>
                  <a:prstClr val="black">
                    <a:lumMod val="85000"/>
                    <a:lumOff val="15000"/>
                  </a:prstClr>
                </a:solidFill>
                <a:latin typeface="メイリオ"/>
                <a:ea typeface="メイリオ"/>
                <a:cs typeface="+mn-cs"/>
              </a:rPr>
              <a:t>「贈与税」発生</a:t>
            </a:r>
          </a:p>
        </p:txBody>
      </p:sp>
      <p:sp>
        <p:nvSpPr>
          <p:cNvPr id="35" name="テキスト ボックス 34">
            <a:extLst>
              <a:ext uri="{FF2B5EF4-FFF2-40B4-BE49-F238E27FC236}">
                <a16:creationId xmlns:a16="http://schemas.microsoft.com/office/drawing/2014/main" id="{55E3D33B-E874-417F-B517-35D586D207FB}"/>
              </a:ext>
            </a:extLst>
          </p:cNvPr>
          <p:cNvSpPr txBox="1"/>
          <p:nvPr/>
        </p:nvSpPr>
        <p:spPr>
          <a:xfrm>
            <a:off x="3813970" y="4046574"/>
            <a:ext cx="840010" cy="302301"/>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361" b="1" kern="1200" dirty="0">
                <a:solidFill>
                  <a:prstClr val="black"/>
                </a:solidFill>
                <a:latin typeface="メイリオ" panose="020B0604030504040204" pitchFamily="50" charset="-128"/>
                <a:ea typeface="メイリオ" pitchFamily="50" charset="-128"/>
                <a:cs typeface="メイリオ" pitchFamily="50" charset="-128"/>
              </a:rPr>
              <a:t>受贈者</a:t>
            </a:r>
          </a:p>
        </p:txBody>
      </p:sp>
      <p:sp>
        <p:nvSpPr>
          <p:cNvPr id="36" name="テキスト ボックス 35">
            <a:extLst>
              <a:ext uri="{FF2B5EF4-FFF2-40B4-BE49-F238E27FC236}">
                <a16:creationId xmlns:a16="http://schemas.microsoft.com/office/drawing/2014/main" id="{E5864B93-C37C-482D-BB8A-D89FA603CF80}"/>
              </a:ext>
            </a:extLst>
          </p:cNvPr>
          <p:cNvSpPr txBox="1"/>
          <p:nvPr/>
        </p:nvSpPr>
        <p:spPr>
          <a:xfrm>
            <a:off x="841494" y="4046574"/>
            <a:ext cx="840010" cy="302301"/>
          </a:xfrm>
          <a:prstGeom prst="rect">
            <a:avLst/>
          </a:prstGeom>
          <a:noFill/>
        </p:spPr>
        <p:txBody>
          <a:bodyPr wrap="square" lIns="91943" tIns="45971" rIns="91943" bIns="45971">
            <a:spAutoFit/>
          </a:bodyPr>
          <a:lstStyle/>
          <a:p>
            <a:pPr algn="ctr" defTabSz="438881" eaLnBrk="0" fontAlgn="base" hangingPunct="0">
              <a:spcBef>
                <a:spcPct val="0"/>
              </a:spcBef>
              <a:spcAft>
                <a:spcPct val="0"/>
              </a:spcAft>
              <a:buClrTx/>
              <a:defRPr/>
            </a:pPr>
            <a:r>
              <a:rPr kumimoji="1" lang="ja-JP" altLang="en-US" sz="1361" b="1" kern="1200" dirty="0">
                <a:solidFill>
                  <a:prstClr val="black"/>
                </a:solidFill>
                <a:latin typeface="メイリオ" panose="020B0604030504040204" pitchFamily="50" charset="-128"/>
                <a:ea typeface="メイリオ" pitchFamily="50" charset="-128"/>
                <a:cs typeface="メイリオ" pitchFamily="50" charset="-128"/>
              </a:rPr>
              <a:t>贈与者</a:t>
            </a:r>
          </a:p>
        </p:txBody>
      </p:sp>
      <p:sp>
        <p:nvSpPr>
          <p:cNvPr id="37" name="矢印: 右 36">
            <a:extLst>
              <a:ext uri="{FF2B5EF4-FFF2-40B4-BE49-F238E27FC236}">
                <a16:creationId xmlns:a16="http://schemas.microsoft.com/office/drawing/2014/main" id="{B5827624-B9F0-492E-B5AF-6D9632477502}"/>
              </a:ext>
            </a:extLst>
          </p:cNvPr>
          <p:cNvSpPr/>
          <p:nvPr/>
        </p:nvSpPr>
        <p:spPr>
          <a:xfrm>
            <a:off x="1759921" y="3549477"/>
            <a:ext cx="2030024" cy="401159"/>
          </a:xfrm>
          <a:prstGeom prst="rightArrow">
            <a:avLst/>
          </a:prstGeom>
          <a:solidFill>
            <a:schemeClr val="bg1">
              <a:lumMod val="65000"/>
            </a:schemeClr>
          </a:solidFill>
          <a:ln w="28575">
            <a:noFill/>
          </a:ln>
          <a:effectLst/>
        </p:spPr>
        <p:style>
          <a:lnRef idx="1">
            <a:schemeClr val="accent1"/>
          </a:lnRef>
          <a:fillRef idx="3">
            <a:schemeClr val="accent1"/>
          </a:fillRef>
          <a:effectRef idx="2">
            <a:schemeClr val="accent1"/>
          </a:effectRef>
          <a:fontRef idx="minor">
            <a:schemeClr val="lt1"/>
          </a:fontRef>
        </p:style>
        <p:txBody>
          <a:bodyPr tIns="72000" rtlCol="0" anchor="ctr"/>
          <a:lstStyle/>
          <a:p>
            <a:pPr algn="ctr" defTabSz="888980" eaLnBrk="0" fontAlgn="base" hangingPunct="0">
              <a:spcBef>
                <a:spcPct val="0"/>
              </a:spcBef>
              <a:spcAft>
                <a:spcPct val="0"/>
              </a:spcAft>
              <a:buClrTx/>
            </a:pPr>
            <a:endParaRPr kumimoji="1" lang="ja-JP" altLang="en-US" b="1" kern="1200" dirty="0">
              <a:solidFill>
                <a:schemeClr val="bg1"/>
              </a:solidFill>
              <a:latin typeface="Segoe UI"/>
              <a:ea typeface="メイリオ"/>
            </a:endParaRPr>
          </a:p>
        </p:txBody>
      </p:sp>
      <p:sp>
        <p:nvSpPr>
          <p:cNvPr id="38" name="テキスト ボックス 37">
            <a:extLst>
              <a:ext uri="{FF2B5EF4-FFF2-40B4-BE49-F238E27FC236}">
                <a16:creationId xmlns:a16="http://schemas.microsoft.com/office/drawing/2014/main" id="{E62FEB49-A64F-4614-9A24-4698D2EF9670}"/>
              </a:ext>
            </a:extLst>
          </p:cNvPr>
          <p:cNvSpPr txBox="1"/>
          <p:nvPr/>
        </p:nvSpPr>
        <p:spPr>
          <a:xfrm>
            <a:off x="1238860" y="4670016"/>
            <a:ext cx="2800033" cy="338554"/>
          </a:xfrm>
          <a:prstGeom prst="rect">
            <a:avLst/>
          </a:prstGeom>
          <a:noFill/>
        </p:spPr>
        <p:txBody>
          <a:bodyPr wrap="square" rtlCol="0">
            <a:spAutoFit/>
          </a:bodyPr>
          <a:lstStyle/>
          <a:p>
            <a:pPr algn="ctr" defTabSz="888980" eaLnBrk="0" fontAlgn="base" hangingPunct="0">
              <a:spcBef>
                <a:spcPct val="0"/>
              </a:spcBef>
              <a:spcAft>
                <a:spcPct val="0"/>
              </a:spcAft>
              <a:buClrTx/>
            </a:pPr>
            <a:r>
              <a:rPr kumimoji="1" lang="ja-JP" altLang="en-US" sz="1600" kern="1200" dirty="0">
                <a:solidFill>
                  <a:prstClr val="black">
                    <a:lumMod val="85000"/>
                    <a:lumOff val="15000"/>
                  </a:prstClr>
                </a:solidFill>
                <a:latin typeface="メイリオ"/>
                <a:ea typeface="メイリオ"/>
                <a:cs typeface="+mn-cs"/>
              </a:rPr>
              <a:t>年</a:t>
            </a:r>
            <a:r>
              <a:rPr kumimoji="1" lang="en-US" altLang="ja-JP" sz="1600" kern="1200" dirty="0">
                <a:solidFill>
                  <a:prstClr val="black">
                    <a:lumMod val="85000"/>
                    <a:lumOff val="15000"/>
                  </a:prstClr>
                </a:solidFill>
                <a:latin typeface="メイリオ"/>
                <a:ea typeface="メイリオ"/>
                <a:cs typeface="+mn-cs"/>
              </a:rPr>
              <a:t>110</a:t>
            </a:r>
            <a:r>
              <a:rPr kumimoji="1" lang="ja-JP" altLang="en-US" sz="1600" kern="1200" dirty="0">
                <a:solidFill>
                  <a:prstClr val="black">
                    <a:lumMod val="85000"/>
                    <a:lumOff val="15000"/>
                  </a:prstClr>
                </a:solidFill>
                <a:latin typeface="メイリオ"/>
                <a:ea typeface="メイリオ"/>
                <a:cs typeface="+mn-cs"/>
              </a:rPr>
              <a:t>万円以上の贈与</a:t>
            </a:r>
          </a:p>
        </p:txBody>
      </p:sp>
      <p:sp>
        <p:nvSpPr>
          <p:cNvPr id="39" name="正方形/長方形 38">
            <a:extLst>
              <a:ext uri="{FF2B5EF4-FFF2-40B4-BE49-F238E27FC236}">
                <a16:creationId xmlns:a16="http://schemas.microsoft.com/office/drawing/2014/main" id="{FD760402-8A84-4E83-AB2B-B60CA50BD088}"/>
              </a:ext>
            </a:extLst>
          </p:cNvPr>
          <p:cNvSpPr/>
          <p:nvPr/>
        </p:nvSpPr>
        <p:spPr bwMode="auto">
          <a:xfrm>
            <a:off x="5573549" y="2726890"/>
            <a:ext cx="4480052" cy="3570042"/>
          </a:xfrm>
          <a:prstGeom prst="rect">
            <a:avLst/>
          </a:prstGeom>
          <a:noFill/>
          <a:ln w="19050" cap="flat" cmpd="sng" algn="ctr">
            <a:no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8901" tIns="44451" rIns="88901" bIns="44451" numCol="1" rtlCol="0" anchor="ctr" anchorCtr="0" compatLnSpc="1">
            <a:prstTxWarp prst="textNoShape">
              <a:avLst/>
            </a:prstTxWarp>
            <a:noAutofit/>
          </a:bodyPr>
          <a:lstStyle/>
          <a:p>
            <a:pPr algn="ctr" defTabSz="889116" eaLnBrk="0" fontAlgn="base" hangingPunct="0">
              <a:lnSpc>
                <a:spcPct val="120000"/>
              </a:lnSpc>
              <a:spcBef>
                <a:spcPct val="0"/>
              </a:spcBef>
              <a:spcAft>
                <a:spcPct val="0"/>
              </a:spcAft>
              <a:buClrTx/>
            </a:pPr>
            <a:endParaRPr kumimoji="1" lang="ja-JP" altLang="en-US" sz="973" kern="1200" dirty="0">
              <a:solidFill>
                <a:srgbClr val="44546A"/>
              </a:solidFill>
              <a:latin typeface="Segoe UI" panose="020B0502040204020203" pitchFamily="34" charset="0"/>
              <a:ea typeface="メイリオ" panose="020B0604030504040204" pitchFamily="50" charset="-128"/>
              <a:cs typeface="+mn-cs"/>
            </a:endParaRPr>
          </a:p>
        </p:txBody>
      </p:sp>
      <p:sp>
        <p:nvSpPr>
          <p:cNvPr id="40" name="正方形/長方形 39">
            <a:extLst>
              <a:ext uri="{FF2B5EF4-FFF2-40B4-BE49-F238E27FC236}">
                <a16:creationId xmlns:a16="http://schemas.microsoft.com/office/drawing/2014/main" id="{4886741B-AF41-4E6C-B282-D0F0A1B4BE8C}"/>
              </a:ext>
            </a:extLst>
          </p:cNvPr>
          <p:cNvSpPr/>
          <p:nvPr/>
        </p:nvSpPr>
        <p:spPr bwMode="gray">
          <a:xfrm>
            <a:off x="5433547" y="2513948"/>
            <a:ext cx="4760056" cy="385004"/>
          </a:xfrm>
          <a:prstGeom prst="rect">
            <a:avLst/>
          </a:prstGeom>
          <a:solidFill>
            <a:schemeClr val="accent1"/>
          </a:solidFill>
          <a:ln w="9525" cap="flat" cmpd="sng" algn="ctr">
            <a:noFill/>
            <a:prstDash val="solid"/>
            <a:round/>
            <a:headEnd type="none" w="med" len="med"/>
            <a:tailEnd type="none" w="med" len="med"/>
          </a:ln>
          <a:effectLst/>
        </p:spPr>
        <p:txBody>
          <a:bodyPr vert="horz" wrap="none" lIns="122502" tIns="70001" rIns="122502" bIns="35000" numCol="1" rtlCol="0" anchor="ctr" anchorCtr="0" compatLnSpc="1">
            <a:prstTxWarp prst="textNoShape">
              <a:avLst/>
            </a:prstTxWarp>
            <a:noAutofit/>
          </a:bodyPr>
          <a:lstStyle/>
          <a:p>
            <a:pPr algn="ctr" defTabSz="888980" eaLnBrk="0" fontAlgn="base" hangingPunct="0">
              <a:lnSpc>
                <a:spcPct val="120000"/>
              </a:lnSpc>
              <a:spcBef>
                <a:spcPct val="0"/>
              </a:spcBef>
              <a:spcAft>
                <a:spcPct val="0"/>
              </a:spcAft>
              <a:buClrTx/>
            </a:pPr>
            <a:r>
              <a:rPr kumimoji="1" lang="ja-JP" altLang="en-US" sz="1944" b="1" kern="1200" dirty="0">
                <a:solidFill>
                  <a:prstClr val="white"/>
                </a:solidFill>
                <a:latin typeface="メイリオ" panose="020B0604030504040204" pitchFamily="50" charset="-128"/>
                <a:ea typeface="メイリオ" panose="020B0604030504040204" pitchFamily="50" charset="-128"/>
                <a:cs typeface="+mn-cs"/>
              </a:rPr>
              <a:t>住宅取得等資金贈与の非課税制度</a:t>
            </a:r>
          </a:p>
        </p:txBody>
      </p:sp>
      <p:sp>
        <p:nvSpPr>
          <p:cNvPr id="41" name="テキスト ボックス 40">
            <a:extLst>
              <a:ext uri="{FF2B5EF4-FFF2-40B4-BE49-F238E27FC236}">
                <a16:creationId xmlns:a16="http://schemas.microsoft.com/office/drawing/2014/main" id="{2F1BA9FA-9EE1-486A-95C9-CD4A4AE721B1}"/>
              </a:ext>
            </a:extLst>
          </p:cNvPr>
          <p:cNvSpPr txBox="1"/>
          <p:nvPr/>
        </p:nvSpPr>
        <p:spPr>
          <a:xfrm>
            <a:off x="5214277" y="4413278"/>
            <a:ext cx="5198597" cy="966418"/>
          </a:xfrm>
          <a:prstGeom prst="rect">
            <a:avLst/>
          </a:prstGeom>
          <a:noFill/>
        </p:spPr>
        <p:txBody>
          <a:bodyPr wrap="square" rtlCol="0">
            <a:spAutoFit/>
          </a:bodyPr>
          <a:lstStyle/>
          <a:p>
            <a:pPr algn="ctr" defTabSz="888980" eaLnBrk="0" fontAlgn="base" hangingPunct="0">
              <a:lnSpc>
                <a:spcPct val="120000"/>
              </a:lnSpc>
              <a:spcBef>
                <a:spcPct val="0"/>
              </a:spcBef>
              <a:spcAft>
                <a:spcPct val="0"/>
              </a:spcAft>
              <a:buClrTx/>
            </a:pPr>
            <a:r>
              <a:rPr kumimoji="1" lang="ja-JP" altLang="en-US" sz="1600" kern="1200" dirty="0">
                <a:solidFill>
                  <a:prstClr val="black">
                    <a:lumMod val="85000"/>
                    <a:lumOff val="15000"/>
                  </a:prstClr>
                </a:solidFill>
                <a:latin typeface="メイリオ"/>
                <a:ea typeface="メイリオ"/>
                <a:cs typeface="+mn-cs"/>
              </a:rPr>
              <a:t>子ども・孫・ひ孫に対して</a:t>
            </a:r>
            <a:endParaRPr kumimoji="1" lang="en-US" altLang="ja-JP" sz="1600" kern="1200" dirty="0">
              <a:solidFill>
                <a:prstClr val="black">
                  <a:lumMod val="85000"/>
                  <a:lumOff val="15000"/>
                </a:prstClr>
              </a:solidFill>
              <a:latin typeface="メイリオ"/>
              <a:ea typeface="メイリオ"/>
              <a:cs typeface="+mn-cs"/>
            </a:endParaRPr>
          </a:p>
          <a:p>
            <a:pPr algn="ctr" defTabSz="888980" eaLnBrk="0" fontAlgn="base" hangingPunct="0">
              <a:lnSpc>
                <a:spcPct val="120000"/>
              </a:lnSpc>
              <a:spcBef>
                <a:spcPct val="0"/>
              </a:spcBef>
              <a:spcAft>
                <a:spcPct val="0"/>
              </a:spcAft>
              <a:buClrTx/>
            </a:pPr>
            <a:r>
              <a:rPr kumimoji="1" lang="ja-JP" altLang="en-US" sz="1600" b="1" kern="1200" dirty="0">
                <a:solidFill>
                  <a:prstClr val="black">
                    <a:lumMod val="85000"/>
                    <a:lumOff val="15000"/>
                  </a:prstClr>
                </a:solidFill>
                <a:latin typeface="メイリオ"/>
                <a:ea typeface="メイリオ"/>
                <a:cs typeface="+mn-cs"/>
              </a:rPr>
              <a:t>マイホーム購入資金としての贈与</a:t>
            </a:r>
            <a:endParaRPr kumimoji="1" lang="en-US" altLang="ja-JP" sz="1600" b="1" kern="1200" dirty="0">
              <a:solidFill>
                <a:prstClr val="black">
                  <a:lumMod val="85000"/>
                  <a:lumOff val="15000"/>
                </a:prstClr>
              </a:solidFill>
              <a:latin typeface="メイリオ"/>
              <a:ea typeface="メイリオ"/>
              <a:cs typeface="+mn-cs"/>
            </a:endParaRPr>
          </a:p>
          <a:p>
            <a:pPr algn="ctr" defTabSz="888980" eaLnBrk="0" fontAlgn="base" hangingPunct="0">
              <a:lnSpc>
                <a:spcPct val="120000"/>
              </a:lnSpc>
              <a:spcBef>
                <a:spcPct val="0"/>
              </a:spcBef>
              <a:spcAft>
                <a:spcPct val="0"/>
              </a:spcAft>
              <a:buClrTx/>
            </a:pPr>
            <a:r>
              <a:rPr kumimoji="1" lang="ja-JP" altLang="en-US" sz="1600" kern="1200" dirty="0">
                <a:solidFill>
                  <a:prstClr val="black">
                    <a:lumMod val="85000"/>
                    <a:lumOff val="15000"/>
                  </a:prstClr>
                </a:solidFill>
                <a:latin typeface="メイリオ"/>
                <a:ea typeface="メイリオ"/>
                <a:cs typeface="+mn-cs"/>
              </a:rPr>
              <a:t>であれば上限額まで</a:t>
            </a:r>
          </a:p>
        </p:txBody>
      </p:sp>
      <p:pic>
        <p:nvPicPr>
          <p:cNvPr id="42" name="Picture 2" descr="札束・お金のイラスト">
            <a:extLst>
              <a:ext uri="{FF2B5EF4-FFF2-40B4-BE49-F238E27FC236}">
                <a16:creationId xmlns:a16="http://schemas.microsoft.com/office/drawing/2014/main" id="{C9E89547-0726-469C-99C0-28CACEB71528}"/>
              </a:ext>
            </a:extLst>
          </p:cNvPr>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flipH="1">
            <a:off x="2256167" y="3026091"/>
            <a:ext cx="875010" cy="655285"/>
          </a:xfrm>
          <a:prstGeom prst="rect">
            <a:avLst/>
          </a:prstGeom>
          <a:noFill/>
          <a:extLst>
            <a:ext uri="{909E8E84-426E-40DD-AFC4-6F175D3DCCD1}">
              <a14:hiddenFill xmlns:a14="http://schemas.microsoft.com/office/drawing/2010/main">
                <a:solidFill>
                  <a:srgbClr val="FFFFFF"/>
                </a:solidFill>
              </a14:hiddenFill>
            </a:ext>
          </a:extLst>
        </p:spPr>
      </p:pic>
      <p:sp>
        <p:nvSpPr>
          <p:cNvPr id="43" name="テキスト ボックス 42">
            <a:extLst>
              <a:ext uri="{FF2B5EF4-FFF2-40B4-BE49-F238E27FC236}">
                <a16:creationId xmlns:a16="http://schemas.microsoft.com/office/drawing/2014/main" id="{90DEB6F7-4FC9-4F6A-A347-2ABD6CC4340A}"/>
              </a:ext>
            </a:extLst>
          </p:cNvPr>
          <p:cNvSpPr txBox="1"/>
          <p:nvPr/>
        </p:nvSpPr>
        <p:spPr>
          <a:xfrm>
            <a:off x="5763404" y="5321272"/>
            <a:ext cx="4132731" cy="517065"/>
          </a:xfrm>
          <a:prstGeom prst="rect">
            <a:avLst/>
          </a:prstGeom>
          <a:noFill/>
        </p:spPr>
        <p:txBody>
          <a:bodyPr wrap="square" rtlCol="0">
            <a:spAutoFit/>
          </a:bodyPr>
          <a:lstStyle/>
          <a:p>
            <a:pPr algn="ctr" defTabSz="888980" eaLnBrk="0" fontAlgn="base" hangingPunct="0">
              <a:lnSpc>
                <a:spcPct val="120000"/>
              </a:lnSpc>
              <a:spcBef>
                <a:spcPct val="0"/>
              </a:spcBef>
              <a:spcAft>
                <a:spcPct val="0"/>
              </a:spcAft>
              <a:buClrTx/>
            </a:pPr>
            <a:r>
              <a:rPr kumimoji="1" lang="ja-JP" altLang="en-US" sz="2400" b="1" kern="1200" dirty="0">
                <a:solidFill>
                  <a:srgbClr val="699824">
                    <a:lumMod val="75000"/>
                  </a:srgbClr>
                </a:solidFill>
                <a:latin typeface="メイリオ"/>
                <a:ea typeface="メイリオ"/>
                <a:cs typeface="+mn-cs"/>
              </a:rPr>
              <a:t>「非課税」</a:t>
            </a:r>
          </a:p>
        </p:txBody>
      </p:sp>
      <p:pic>
        <p:nvPicPr>
          <p:cNvPr id="53" name="図 13" descr="クリップアート が含まれている画像&#10;&#10;高い精度で生成された説明">
            <a:extLst>
              <a:ext uri="{FF2B5EF4-FFF2-40B4-BE49-F238E27FC236}">
                <a16:creationId xmlns:a16="http://schemas.microsoft.com/office/drawing/2014/main" id="{67968401-FA6F-4315-BEFF-5BCCA3EFF2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219" y="3177240"/>
            <a:ext cx="685800"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図 13" descr="クリップアート が含まれている画像&#10;&#10;高い精度で生成された説明">
            <a:extLst>
              <a:ext uri="{FF2B5EF4-FFF2-40B4-BE49-F238E27FC236}">
                <a16:creationId xmlns:a16="http://schemas.microsoft.com/office/drawing/2014/main" id="{F5392285-7558-496C-A539-B122CD89E3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5042" y="3177240"/>
            <a:ext cx="685800"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図 2">
            <a:extLst>
              <a:ext uri="{FF2B5EF4-FFF2-40B4-BE49-F238E27FC236}">
                <a16:creationId xmlns:a16="http://schemas.microsoft.com/office/drawing/2014/main" id="{10C8E416-A798-4F55-ABF3-F1B24779C1C3}"/>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5650" b="99718" l="8759" r="88686">
                        <a14:foregroundMark x1="63139" y1="11299" x2="32847" y2="15819"/>
                        <a14:foregroundMark x1="68248" y1="11299" x2="81387" y2="20056"/>
                        <a14:foregroundMark x1="70803" y1="12994" x2="82847" y2="30508"/>
                        <a14:foregroundMark x1="70073" y1="7062" x2="65328" y2="5932"/>
                        <a14:foregroundMark x1="45985" y1="73164" x2="32482" y2="83333"/>
                        <a14:foregroundMark x1="53285" y1="77119" x2="66788" y2="82486"/>
                        <a14:foregroundMark x1="52920" y1="82768" x2="49270" y2="93503"/>
                        <a14:foregroundMark x1="54745" y1="75989" x2="73358" y2="84181"/>
                        <a14:foregroundMark x1="68978" y1="80508" x2="82847" y2="93503"/>
                        <a14:foregroundMark x1="73723" y1="89831" x2="82847" y2="98588"/>
                        <a14:foregroundMark x1="45255" y1="92090" x2="38321" y2="99718"/>
                        <a14:foregroundMark x1="32847" y1="95763" x2="66423" y2="94915"/>
                        <a14:foregroundMark x1="40876" y1="74011" x2="40876" y2="74011"/>
                        <a14:foregroundMark x1="42701" y1="72316" x2="42701" y2="72316"/>
                        <a14:foregroundMark x1="39781" y1="72316" x2="39781" y2="72316"/>
                        <a14:foregroundMark x1="58759" y1="72316" x2="58759" y2="72316"/>
                        <a14:foregroundMark x1="43066" y1="71186" x2="43066" y2="71186"/>
                      </a14:backgroundRemoval>
                    </a14:imgEffect>
                  </a14:imgLayer>
                </a14:imgProps>
              </a:ext>
              <a:ext uri="{28A0092B-C50C-407E-A947-70E740481C1C}">
                <a14:useLocalDpi xmlns:a14="http://schemas.microsoft.com/office/drawing/2010/main" val="0"/>
              </a:ext>
            </a:extLst>
          </a:blip>
          <a:srcRect b="9458"/>
          <a:stretch/>
        </p:blipFill>
        <p:spPr bwMode="auto">
          <a:xfrm>
            <a:off x="3858899" y="3127060"/>
            <a:ext cx="749194" cy="87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図 2">
            <a:extLst>
              <a:ext uri="{FF2B5EF4-FFF2-40B4-BE49-F238E27FC236}">
                <a16:creationId xmlns:a16="http://schemas.microsoft.com/office/drawing/2014/main" id="{D701D4AB-3539-45E6-830A-EA12BC6179C2}"/>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5650" b="99718" l="8759" r="88686">
                        <a14:foregroundMark x1="63139" y1="11299" x2="32847" y2="15819"/>
                        <a14:foregroundMark x1="68248" y1="11299" x2="81387" y2="20056"/>
                        <a14:foregroundMark x1="70803" y1="12994" x2="82847" y2="30508"/>
                        <a14:foregroundMark x1="70073" y1="7062" x2="65328" y2="5932"/>
                        <a14:foregroundMark x1="45985" y1="73164" x2="32482" y2="83333"/>
                        <a14:foregroundMark x1="53285" y1="77119" x2="66788" y2="82486"/>
                        <a14:foregroundMark x1="52920" y1="82768" x2="49270" y2="93503"/>
                        <a14:foregroundMark x1="54745" y1="75989" x2="73358" y2="84181"/>
                        <a14:foregroundMark x1="68978" y1="80508" x2="82847" y2="93503"/>
                        <a14:foregroundMark x1="73723" y1="89831" x2="82847" y2="98588"/>
                        <a14:foregroundMark x1="45255" y1="92090" x2="38321" y2="99718"/>
                        <a14:foregroundMark x1="32847" y1="95763" x2="66423" y2="94915"/>
                        <a14:foregroundMark x1="40876" y1="74011" x2="40876" y2="74011"/>
                        <a14:foregroundMark x1="42701" y1="72316" x2="42701" y2="72316"/>
                        <a14:foregroundMark x1="39781" y1="72316" x2="39781" y2="72316"/>
                        <a14:foregroundMark x1="58759" y1="72316" x2="58759" y2="72316"/>
                        <a14:foregroundMark x1="43066" y1="71186" x2="43066" y2="71186"/>
                      </a14:backgroundRemoval>
                    </a14:imgEffect>
                  </a14:imgLayer>
                </a14:imgProps>
              </a:ext>
              <a:ext uri="{28A0092B-C50C-407E-A947-70E740481C1C}">
                <a14:useLocalDpi xmlns:a14="http://schemas.microsoft.com/office/drawing/2010/main" val="0"/>
              </a:ext>
            </a:extLst>
          </a:blip>
          <a:srcRect b="9458"/>
          <a:stretch/>
        </p:blipFill>
        <p:spPr bwMode="auto">
          <a:xfrm>
            <a:off x="8890562" y="3127060"/>
            <a:ext cx="749194" cy="87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グループ化 2">
            <a:extLst>
              <a:ext uri="{FF2B5EF4-FFF2-40B4-BE49-F238E27FC236}">
                <a16:creationId xmlns:a16="http://schemas.microsoft.com/office/drawing/2014/main" id="{069822C2-626C-4344-9E63-09F73651477A}"/>
              </a:ext>
            </a:extLst>
          </p:cNvPr>
          <p:cNvGrpSpPr/>
          <p:nvPr/>
        </p:nvGrpSpPr>
        <p:grpSpPr>
          <a:xfrm>
            <a:off x="9566098" y="2809703"/>
            <a:ext cx="846776" cy="682098"/>
            <a:chOff x="9699019" y="3022645"/>
            <a:chExt cx="846776" cy="682098"/>
          </a:xfrm>
        </p:grpSpPr>
        <p:sp>
          <p:nvSpPr>
            <p:cNvPr id="2" name="楕円 1">
              <a:extLst>
                <a:ext uri="{FF2B5EF4-FFF2-40B4-BE49-F238E27FC236}">
                  <a16:creationId xmlns:a16="http://schemas.microsoft.com/office/drawing/2014/main" id="{34D5FB32-6ABC-40D4-B0A7-FE7B9A89ABD7}"/>
                </a:ext>
              </a:extLst>
            </p:cNvPr>
            <p:cNvSpPr/>
            <p:nvPr/>
          </p:nvSpPr>
          <p:spPr>
            <a:xfrm>
              <a:off x="9787869" y="3022645"/>
              <a:ext cx="757926" cy="682097"/>
            </a:xfrm>
            <a:prstGeom prst="ellipse">
              <a:avLst/>
            </a:prstGeom>
            <a:solidFill>
              <a:schemeClr val="bg1"/>
            </a:solidFill>
            <a:ln w="635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6" name="楕円 45">
              <a:extLst>
                <a:ext uri="{FF2B5EF4-FFF2-40B4-BE49-F238E27FC236}">
                  <a16:creationId xmlns:a16="http://schemas.microsoft.com/office/drawing/2014/main" id="{399F4959-6EF6-4AFE-A666-A82CF6C7988F}"/>
                </a:ext>
              </a:extLst>
            </p:cNvPr>
            <p:cNvSpPr/>
            <p:nvPr/>
          </p:nvSpPr>
          <p:spPr>
            <a:xfrm>
              <a:off x="9751868" y="3555959"/>
              <a:ext cx="90809" cy="98782"/>
            </a:xfrm>
            <a:prstGeom prst="ellipse">
              <a:avLst/>
            </a:prstGeom>
            <a:solidFill>
              <a:schemeClr val="bg1"/>
            </a:solidFill>
            <a:ln w="635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7" name="楕円 46">
              <a:extLst>
                <a:ext uri="{FF2B5EF4-FFF2-40B4-BE49-F238E27FC236}">
                  <a16:creationId xmlns:a16="http://schemas.microsoft.com/office/drawing/2014/main" id="{40721D7A-C727-48C6-8370-2F82FB24E924}"/>
                </a:ext>
              </a:extLst>
            </p:cNvPr>
            <p:cNvSpPr/>
            <p:nvPr/>
          </p:nvSpPr>
          <p:spPr>
            <a:xfrm>
              <a:off x="9699019" y="3651047"/>
              <a:ext cx="45719" cy="53696"/>
            </a:xfrm>
            <a:prstGeom prst="ellipse">
              <a:avLst/>
            </a:prstGeom>
            <a:solidFill>
              <a:schemeClr val="bg1"/>
            </a:solidFill>
            <a:ln w="635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pic>
          <p:nvPicPr>
            <p:cNvPr id="33" name="図 32">
              <a:extLst>
                <a:ext uri="{FF2B5EF4-FFF2-40B4-BE49-F238E27FC236}">
                  <a16:creationId xmlns:a16="http://schemas.microsoft.com/office/drawing/2014/main" id="{9CF5E2FE-9141-4350-B1E4-05EC6AE76A5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03928" y="3197729"/>
              <a:ext cx="540766" cy="384905"/>
            </a:xfrm>
            <a:prstGeom prst="rect">
              <a:avLst/>
            </a:prstGeom>
          </p:spPr>
        </p:pic>
      </p:grpSp>
      <p:sp>
        <p:nvSpPr>
          <p:cNvPr id="48" name="正方形/長方形 47">
            <a:extLst>
              <a:ext uri="{FF2B5EF4-FFF2-40B4-BE49-F238E27FC236}">
                <a16:creationId xmlns:a16="http://schemas.microsoft.com/office/drawing/2014/main" id="{E4DB18FB-AEB0-4978-A9C9-067F55759C2A}"/>
              </a:ext>
            </a:extLst>
          </p:cNvPr>
          <p:cNvSpPr/>
          <p:nvPr/>
        </p:nvSpPr>
        <p:spPr bwMode="gray">
          <a:xfrm>
            <a:off x="9687614" y="2860620"/>
            <a:ext cx="707552" cy="121798"/>
          </a:xfrm>
          <a:prstGeom prst="rect">
            <a:avLst/>
          </a:prstGeom>
          <a:noFill/>
          <a:ln w="9525" cap="flat" cmpd="sng" algn="ctr">
            <a:noFill/>
            <a:prstDash val="solid"/>
            <a:round/>
            <a:headEnd type="none" w="med" len="med"/>
            <a:tailEnd type="none" w="med" len="med"/>
          </a:ln>
          <a:effectLst/>
        </p:spPr>
        <p:txBody>
          <a:bodyPr vert="horz" wrap="none" lIns="122502" tIns="36000" rIns="122502" bIns="35000" numCol="1" rtlCol="0" anchor="ctr" anchorCtr="0" compatLnSpc="1">
            <a:prstTxWarp prst="textNoShape">
              <a:avLst/>
            </a:prstTxWarp>
            <a:noAutofit/>
          </a:bodyPr>
          <a:lstStyle/>
          <a:p>
            <a:pPr algn="ctr" defTabSz="888980" eaLnBrk="0" fontAlgn="base" hangingPunct="0">
              <a:lnSpc>
                <a:spcPct val="120000"/>
              </a:lnSpc>
              <a:spcBef>
                <a:spcPct val="0"/>
              </a:spcBef>
              <a:spcAft>
                <a:spcPct val="0"/>
              </a:spcAft>
              <a:buClrTx/>
            </a:pPr>
            <a:r>
              <a:rPr kumimoji="1" lang="en-US" altLang="ja-JP" sz="700" b="1" kern="1200">
                <a:solidFill>
                  <a:srgbClr val="741B0F"/>
                </a:solidFill>
                <a:latin typeface="メイリオ" panose="020B0604030504040204" pitchFamily="50" charset="-128"/>
                <a:ea typeface="メイリオ" panose="020B0604030504040204" pitchFamily="50" charset="-128"/>
                <a:cs typeface="+mn-cs"/>
              </a:rPr>
              <a:t>MY HOME</a:t>
            </a:r>
            <a:endParaRPr kumimoji="1" lang="ja-JP" altLang="en-US" sz="700" b="1" kern="1200" dirty="0">
              <a:solidFill>
                <a:srgbClr val="741B0F"/>
              </a:solidFill>
              <a:latin typeface="メイリオ" panose="020B0604030504040204" pitchFamily="50" charset="-128"/>
              <a:ea typeface="メイリオ" panose="020B0604030504040204" pitchFamily="50" charset="-128"/>
              <a:cs typeface="+mn-cs"/>
            </a:endParaRPr>
          </a:p>
        </p:txBody>
      </p:sp>
      <p:sp>
        <p:nvSpPr>
          <p:cNvPr id="49" name="正方形/長方形 48">
            <a:extLst>
              <a:ext uri="{FF2B5EF4-FFF2-40B4-BE49-F238E27FC236}">
                <a16:creationId xmlns:a16="http://schemas.microsoft.com/office/drawing/2014/main" id="{347CC99D-DEB9-4BA0-A55B-DFA7BF427B15}"/>
              </a:ext>
            </a:extLst>
          </p:cNvPr>
          <p:cNvSpPr/>
          <p:nvPr/>
        </p:nvSpPr>
        <p:spPr>
          <a:xfrm>
            <a:off x="581025" y="6398188"/>
            <a:ext cx="9678188" cy="650784"/>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0" name="四角形: 角を丸くする 49">
            <a:extLst>
              <a:ext uri="{FF2B5EF4-FFF2-40B4-BE49-F238E27FC236}">
                <a16:creationId xmlns:a16="http://schemas.microsoft.com/office/drawing/2014/main" id="{2159F284-9F3C-418E-879C-A960AC810972}"/>
              </a:ext>
            </a:extLst>
          </p:cNvPr>
          <p:cNvSpPr/>
          <p:nvPr/>
        </p:nvSpPr>
        <p:spPr bwMode="auto">
          <a:xfrm>
            <a:off x="447948" y="6168445"/>
            <a:ext cx="1383983" cy="398610"/>
          </a:xfrm>
          <a:prstGeom prst="roundRect">
            <a:avLst/>
          </a:prstGeom>
          <a:ln/>
        </p:spPr>
        <p:style>
          <a:lnRef idx="3">
            <a:schemeClr val="lt1"/>
          </a:lnRef>
          <a:fillRef idx="1">
            <a:schemeClr val="accent4"/>
          </a:fillRef>
          <a:effectRef idx="1">
            <a:schemeClr val="accent4"/>
          </a:effectRef>
          <a:fontRef idx="minor">
            <a:schemeClr val="lt1"/>
          </a:fontRef>
        </p:style>
        <p:txBody>
          <a:bodyPr tIns="108000" anchor="ctr"/>
          <a:lstStyle/>
          <a:p>
            <a:pPr algn="ctr">
              <a:defRPr/>
            </a:pPr>
            <a:r>
              <a:rPr lang="ja-JP" altLang="en-US" sz="1600" b="1" dirty="0">
                <a:solidFill>
                  <a:srgbClr val="094122"/>
                </a:solidFill>
                <a:latin typeface="メイリオ" panose="020B0604030504040204" pitchFamily="50" charset="-128"/>
                <a:ea typeface="メイリオ" panose="020B0604030504040204" pitchFamily="50" charset="-128"/>
              </a:rPr>
              <a:t>ポイント</a:t>
            </a:r>
          </a:p>
        </p:txBody>
      </p:sp>
      <p:sp>
        <p:nvSpPr>
          <p:cNvPr id="51" name="テキスト ボックス 50">
            <a:extLst>
              <a:ext uri="{FF2B5EF4-FFF2-40B4-BE49-F238E27FC236}">
                <a16:creationId xmlns:a16="http://schemas.microsoft.com/office/drawing/2014/main" id="{C1402BAC-E84A-4D3F-B4DE-49A591B04B22}"/>
              </a:ext>
            </a:extLst>
          </p:cNvPr>
          <p:cNvSpPr txBox="1"/>
          <p:nvPr/>
        </p:nvSpPr>
        <p:spPr>
          <a:xfrm>
            <a:off x="903086" y="6633656"/>
            <a:ext cx="8901138" cy="369332"/>
          </a:xfrm>
          <a:prstGeom prst="rect">
            <a:avLst/>
          </a:prstGeom>
          <a:noFill/>
        </p:spPr>
        <p:txBody>
          <a:bodyPr wrap="square" rtlCol="0">
            <a:spAutoFit/>
          </a:bodyPr>
          <a:lstStyle/>
          <a:p>
            <a:r>
              <a:rPr kumimoji="1" lang="ja-JP" altLang="en-US" sz="1800" dirty="0">
                <a:solidFill>
                  <a:schemeClr val="tx1"/>
                </a:solidFill>
                <a:latin typeface="メイリオ" panose="020B0604030504040204" pitchFamily="50" charset="-128"/>
                <a:ea typeface="メイリオ" panose="020B0604030504040204" pitchFamily="50" charset="-128"/>
              </a:rPr>
              <a:t>住宅取得等資金のほか、教育資金、結婚・子育て資金などの特例があります。</a:t>
            </a:r>
          </a:p>
        </p:txBody>
      </p:sp>
    </p:spTree>
    <p:extLst>
      <p:ext uri="{BB962C8B-B14F-4D97-AF65-F5344CB8AC3E}">
        <p14:creationId xmlns:p14="http://schemas.microsoft.com/office/powerpoint/2010/main" val="24684328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E17E085-C0E0-4B1D-BEA5-27D01C479E1F}"/>
              </a:ext>
            </a:extLst>
          </p:cNvPr>
          <p:cNvSpPr>
            <a:spLocks noGrp="1"/>
          </p:cNvSpPr>
          <p:nvPr>
            <p:ph type="body" sz="quarter" idx="10"/>
          </p:nvPr>
        </p:nvSpPr>
        <p:spPr/>
        <p:txBody>
          <a:bodyPr>
            <a:normAutofit/>
          </a:bodyPr>
          <a:lstStyle/>
          <a:p>
            <a:pPr algn="l"/>
            <a:r>
              <a:rPr lang="ja-JP" altLang="en-US" sz="18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契約者・被保険者が被相続人で、受取人が相続人の場合、</a:t>
            </a:r>
            <a:r>
              <a:rPr lang="ja-JP" altLang="en-US"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受け取った生命保険金は、民法上「受取人の固有財産」となりますが、</a:t>
            </a:r>
            <a:r>
              <a:rPr lang="ja-JP" altLang="en-US" sz="1800" dirty="0">
                <a:solidFill>
                  <a:srgbClr val="FF0000"/>
                </a:solidFill>
                <a:latin typeface="メイリオ" panose="020B0604030504040204" pitchFamily="50" charset="-128"/>
                <a:ea typeface="メイリオ" panose="020B0604030504040204" pitchFamily="50" charset="-128"/>
                <a:cs typeface="Arial" panose="020B0604020202020204" pitchFamily="34" charset="0"/>
              </a:rPr>
              <a:t>相続税法上、「みなし相続財産」として、相続税の課税対象となります</a:t>
            </a:r>
            <a:r>
              <a:rPr lang="ja-JP" altLang="en-US"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（相続税法第３条１</a:t>
            </a:r>
            <a:r>
              <a:rPr lang="en-US" altLang="ja-JP"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a:t>
            </a:r>
            <a:r>
              <a:rPr lang="ja-JP" altLang="en-US"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１）。</a:t>
            </a:r>
            <a:br>
              <a:rPr lang="en-US" altLang="ja-JP"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br>
            <a:r>
              <a:rPr lang="ja-JP" altLang="en-US"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しかし、</a:t>
            </a:r>
            <a:r>
              <a:rPr lang="en-US" altLang="ja-JP"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『500</a:t>
            </a:r>
            <a:r>
              <a:rPr lang="ja-JP" altLang="en-US"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万円</a:t>
            </a:r>
            <a:r>
              <a:rPr lang="en-US" altLang="ja-JP"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a:t>
            </a:r>
            <a:r>
              <a:rPr lang="ja-JP" altLang="en-US"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法定相続人の数＝非課税限度額</a:t>
            </a:r>
            <a:r>
              <a:rPr lang="en-US" altLang="ja-JP"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a:t>
            </a:r>
            <a:r>
              <a:rPr lang="ja-JP" altLang="en-US" sz="1800" dirty="0">
                <a:solidFill>
                  <a:schemeClr val="tx1"/>
                </a:solidFill>
                <a:latin typeface="メイリオ" panose="020B0604030504040204" pitchFamily="50" charset="-128"/>
                <a:ea typeface="メイリオ" panose="020B0604030504040204" pitchFamily="50" charset="-128"/>
                <a:cs typeface="Arial" panose="020B0604020202020204" pitchFamily="34" charset="0"/>
              </a:rPr>
              <a:t>までは「非課税財産」として、相続税は課税されません。また生命保険金を活用することで、納税資金対策や、親族間の争い防止対策にもなります。</a:t>
            </a:r>
          </a:p>
        </p:txBody>
      </p:sp>
      <p:grpSp>
        <p:nvGrpSpPr>
          <p:cNvPr id="2" name="グループ化 1">
            <a:extLst>
              <a:ext uri="{FF2B5EF4-FFF2-40B4-BE49-F238E27FC236}">
                <a16:creationId xmlns:a16="http://schemas.microsoft.com/office/drawing/2014/main" id="{012DAE31-19FB-4236-B957-8BA8AE740532}"/>
              </a:ext>
            </a:extLst>
          </p:cNvPr>
          <p:cNvGrpSpPr/>
          <p:nvPr/>
        </p:nvGrpSpPr>
        <p:grpSpPr>
          <a:xfrm>
            <a:off x="624418" y="3471931"/>
            <a:ext cx="9405405" cy="2966970"/>
            <a:chOff x="1384276" y="1979257"/>
            <a:chExt cx="7907217" cy="1993490"/>
          </a:xfrm>
        </p:grpSpPr>
        <p:sp>
          <p:nvSpPr>
            <p:cNvPr id="6" name="正方形/長方形 5">
              <a:extLst>
                <a:ext uri="{FF2B5EF4-FFF2-40B4-BE49-F238E27FC236}">
                  <a16:creationId xmlns:a16="http://schemas.microsoft.com/office/drawing/2014/main" id="{F4DC67FB-0D82-472D-9F95-0ADABD47B6D5}"/>
                </a:ext>
              </a:extLst>
            </p:cNvPr>
            <p:cNvSpPr/>
            <p:nvPr/>
          </p:nvSpPr>
          <p:spPr>
            <a:xfrm>
              <a:off x="1392297" y="1979257"/>
              <a:ext cx="2364668" cy="649127"/>
            </a:xfrm>
            <a:prstGeom prst="rect">
              <a:avLst/>
            </a:prstGeom>
            <a:solidFill>
              <a:schemeClr val="accent6">
                <a:lumMod val="75000"/>
              </a:schemeClr>
            </a:solidFill>
            <a:ln>
              <a:solidFill>
                <a:schemeClr val="accent6">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sz="280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F9FA3389-E1B4-4FCD-8FDE-335F26A8059E}"/>
                </a:ext>
              </a:extLst>
            </p:cNvPr>
            <p:cNvSpPr txBox="1"/>
            <p:nvPr/>
          </p:nvSpPr>
          <p:spPr>
            <a:xfrm>
              <a:off x="1701582" y="2229057"/>
              <a:ext cx="1793229" cy="268832"/>
            </a:xfrm>
            <a:prstGeom prst="rect">
              <a:avLst/>
            </a:prstGeom>
            <a:noFill/>
          </p:spPr>
          <p:txBody>
            <a:bodyPr wrap="square" rtlCol="0">
              <a:spAutoFit/>
            </a:bodyPr>
            <a:lstStyle/>
            <a:p>
              <a:pPr algn="ctr"/>
              <a:r>
                <a:rPr kumimoji="1" lang="ja-JP" altLang="en-US" sz="2000" b="1" dirty="0">
                  <a:solidFill>
                    <a:schemeClr val="bg1"/>
                  </a:solidFill>
                  <a:latin typeface="メイリオ" panose="020B0604030504040204" pitchFamily="50" charset="-128"/>
                  <a:ea typeface="メイリオ" panose="020B0604030504040204" pitchFamily="50" charset="-128"/>
                </a:rPr>
                <a:t>遺産分割対策</a:t>
              </a:r>
            </a:p>
          </p:txBody>
        </p:sp>
        <p:sp>
          <p:nvSpPr>
            <p:cNvPr id="8" name="正方形/長方形 7">
              <a:extLst>
                <a:ext uri="{FF2B5EF4-FFF2-40B4-BE49-F238E27FC236}">
                  <a16:creationId xmlns:a16="http://schemas.microsoft.com/office/drawing/2014/main" id="{C75BD652-87FD-48CC-AD2A-79A1238DED67}"/>
                </a:ext>
              </a:extLst>
            </p:cNvPr>
            <p:cNvSpPr/>
            <p:nvPr/>
          </p:nvSpPr>
          <p:spPr>
            <a:xfrm>
              <a:off x="4159561" y="1979257"/>
              <a:ext cx="2364668" cy="649127"/>
            </a:xfrm>
            <a:prstGeom prst="rect">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sz="2800">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BD3EC5BA-8663-41D9-BEF0-950C288278CE}"/>
                </a:ext>
              </a:extLst>
            </p:cNvPr>
            <p:cNvSpPr/>
            <p:nvPr/>
          </p:nvSpPr>
          <p:spPr>
            <a:xfrm>
              <a:off x="6918804" y="1979257"/>
              <a:ext cx="2364668" cy="649127"/>
            </a:xfrm>
            <a:prstGeom prst="rect">
              <a:avLst/>
            </a:prstGeom>
            <a:solidFill>
              <a:srgbClr val="EA5B58"/>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sz="280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B1B7181E-0461-4B3D-A5A9-A412C2E179D9}"/>
                </a:ext>
              </a:extLst>
            </p:cNvPr>
            <p:cNvSpPr/>
            <p:nvPr/>
          </p:nvSpPr>
          <p:spPr>
            <a:xfrm>
              <a:off x="1392297" y="1979257"/>
              <a:ext cx="2364668" cy="1993489"/>
            </a:xfrm>
            <a:prstGeom prst="rect">
              <a:avLst/>
            </a:prstGeom>
            <a:noFill/>
            <a:ln>
              <a:solidFill>
                <a:schemeClr val="accent6">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sz="280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CB983214-0284-48A1-B77E-979F4ED9508D}"/>
                </a:ext>
              </a:extLst>
            </p:cNvPr>
            <p:cNvSpPr/>
            <p:nvPr/>
          </p:nvSpPr>
          <p:spPr>
            <a:xfrm>
              <a:off x="4158413" y="1979258"/>
              <a:ext cx="2364668" cy="1993489"/>
            </a:xfrm>
            <a:prstGeom prst="rect">
              <a:avLst/>
            </a:prstGeom>
            <a:no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sz="2800">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264555A2-D1EA-4B3B-B5EB-6E5FD84D91F7}"/>
                </a:ext>
              </a:extLst>
            </p:cNvPr>
            <p:cNvSpPr/>
            <p:nvPr/>
          </p:nvSpPr>
          <p:spPr>
            <a:xfrm>
              <a:off x="6926825" y="1979257"/>
              <a:ext cx="2364668" cy="1993489"/>
            </a:xfrm>
            <a:prstGeom prst="rect">
              <a:avLst/>
            </a:prstGeom>
            <a:noFill/>
            <a:ln>
              <a:solidFill>
                <a:srgbClr val="EA5B58"/>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sz="280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1A7AF414-8511-4D5D-BB66-4BFF8EAE262D}"/>
                </a:ext>
              </a:extLst>
            </p:cNvPr>
            <p:cNvSpPr txBox="1"/>
            <p:nvPr/>
          </p:nvSpPr>
          <p:spPr>
            <a:xfrm>
              <a:off x="1384276" y="2843018"/>
              <a:ext cx="2364668" cy="827173"/>
            </a:xfrm>
            <a:prstGeom prst="rect">
              <a:avLst/>
            </a:prstGeom>
            <a:noFill/>
          </p:spPr>
          <p:txBody>
            <a:bodyPr wrap="square" lIns="0" rIns="0" rtlCol="0">
              <a:noAutofit/>
            </a:bodyPr>
            <a:lstStyle/>
            <a:p>
              <a:pPr algn="ctr">
                <a:defRPr/>
              </a:pPr>
              <a:r>
                <a:rPr lang="ja-JP" altLang="en-US" sz="1800" b="1" dirty="0">
                  <a:latin typeface="メイリオ" panose="020B0604030504040204" pitchFamily="50" charset="-128"/>
                  <a:ea typeface="メイリオ" panose="020B0604030504040204" pitchFamily="50" charset="-128"/>
                </a:rPr>
                <a:t>死亡保険金の</a:t>
              </a:r>
              <a:endParaRPr lang="en-US" altLang="ja-JP" sz="1800" b="1" dirty="0">
                <a:latin typeface="メイリオ" panose="020B0604030504040204" pitchFamily="50" charset="-128"/>
                <a:ea typeface="メイリオ" panose="020B0604030504040204" pitchFamily="50" charset="-128"/>
              </a:endParaRPr>
            </a:p>
            <a:p>
              <a:pPr algn="ctr">
                <a:defRPr/>
              </a:pPr>
              <a:r>
                <a:rPr lang="ja-JP" altLang="en-US" sz="1800" b="1" dirty="0">
                  <a:latin typeface="メイリオ" panose="020B0604030504040204" pitchFamily="50" charset="-128"/>
                  <a:ea typeface="メイリオ" panose="020B0604030504040204" pitchFamily="50" charset="-128"/>
                </a:rPr>
                <a:t>受取人指定により</a:t>
              </a:r>
              <a:endParaRPr lang="en-US" altLang="ja-JP" sz="1800" b="1" dirty="0">
                <a:latin typeface="メイリオ" panose="020B0604030504040204" pitchFamily="50" charset="-128"/>
                <a:ea typeface="メイリオ" panose="020B0604030504040204" pitchFamily="50" charset="-128"/>
              </a:endParaRPr>
            </a:p>
            <a:p>
              <a:pPr algn="ctr">
                <a:defRPr/>
              </a:pPr>
              <a:r>
                <a:rPr lang="ja-JP" altLang="en-US" sz="1800" b="1" dirty="0">
                  <a:latin typeface="メイリオ" panose="020B0604030504040204" pitchFamily="50" charset="-128"/>
                  <a:ea typeface="メイリオ" panose="020B0604030504040204" pitchFamily="50" charset="-128"/>
                </a:rPr>
                <a:t>親族間の争いを防止</a:t>
              </a:r>
              <a:endParaRPr lang="en-US" altLang="ja-JP" sz="1800" b="1" dirty="0">
                <a:latin typeface="メイリオ" panose="020B0604030504040204" pitchFamily="50" charset="-128"/>
                <a:ea typeface="メイリオ" panose="020B0604030504040204" pitchFamily="50" charset="-128"/>
              </a:endParaRPr>
            </a:p>
            <a:p>
              <a:pPr algn="ctr">
                <a:spcBef>
                  <a:spcPts val="600"/>
                </a:spcBef>
                <a:defRPr/>
              </a:pPr>
              <a:r>
                <a:rPr lang="ja-JP" altLang="en-US" sz="1800" b="1" dirty="0">
                  <a:latin typeface="メイリオ" panose="020B0604030504040204" pitchFamily="50" charset="-128"/>
                  <a:ea typeface="メイリオ" panose="020B0604030504040204" pitchFamily="50" charset="-128"/>
                </a:rPr>
                <a:t>（遺留分対策も考慮）</a:t>
              </a:r>
            </a:p>
          </p:txBody>
        </p:sp>
        <p:sp>
          <p:nvSpPr>
            <p:cNvPr id="14" name="テキスト ボックス 13">
              <a:extLst>
                <a:ext uri="{FF2B5EF4-FFF2-40B4-BE49-F238E27FC236}">
                  <a16:creationId xmlns:a16="http://schemas.microsoft.com/office/drawing/2014/main" id="{DBAE6EE7-0C56-4B0D-99A0-FD3A93C6B0E0}"/>
                </a:ext>
              </a:extLst>
            </p:cNvPr>
            <p:cNvSpPr txBox="1"/>
            <p:nvPr/>
          </p:nvSpPr>
          <p:spPr>
            <a:xfrm>
              <a:off x="6918805" y="2787575"/>
              <a:ext cx="2372688" cy="1075325"/>
            </a:xfrm>
            <a:prstGeom prst="rect">
              <a:avLst/>
            </a:prstGeom>
            <a:noFill/>
          </p:spPr>
          <p:txBody>
            <a:bodyPr wrap="square" lIns="0" rIns="0" rtlCol="0">
              <a:noAutofit/>
            </a:bodyPr>
            <a:lstStyle/>
            <a:p>
              <a:pPr algn="ctr"/>
              <a:r>
                <a:rPr kumimoji="1" lang="ja-JP" altLang="en-US" sz="2000" b="1" dirty="0">
                  <a:solidFill>
                    <a:srgbClr val="000000"/>
                  </a:solidFill>
                  <a:latin typeface="メイリオ" panose="020B0604030504040204" pitchFamily="50" charset="-128"/>
                  <a:ea typeface="メイリオ" panose="020B0604030504040204" pitchFamily="50" charset="-128"/>
                </a:rPr>
                <a:t>生命保険の非課税枠</a:t>
              </a:r>
              <a:endParaRPr kumimoji="1" lang="en-US" altLang="ja-JP" sz="2000" b="1" dirty="0">
                <a:solidFill>
                  <a:srgbClr val="000000"/>
                </a:solidFill>
                <a:latin typeface="メイリオ" panose="020B0604030504040204" pitchFamily="50" charset="-128"/>
                <a:ea typeface="メイリオ" panose="020B0604030504040204" pitchFamily="50" charset="-128"/>
              </a:endParaRPr>
            </a:p>
            <a:p>
              <a:pPr algn="ctr"/>
              <a:r>
                <a:rPr kumimoji="1" lang="ja-JP" altLang="en-US" sz="1600" b="1" dirty="0">
                  <a:solidFill>
                    <a:srgbClr val="000000"/>
                  </a:solidFill>
                  <a:latin typeface="メイリオ" panose="020B0604030504040204" pitchFamily="50" charset="-128"/>
                  <a:ea typeface="メイリオ" panose="020B0604030504040204" pitchFamily="50" charset="-128"/>
                </a:rPr>
                <a:t>（法定相続人の数</a:t>
              </a:r>
              <a:r>
                <a:rPr kumimoji="1" lang="en-US" altLang="ja-JP" sz="1600" b="1" dirty="0">
                  <a:solidFill>
                    <a:srgbClr val="000000"/>
                  </a:solidFill>
                  <a:latin typeface="メイリオ" panose="020B0604030504040204" pitchFamily="50" charset="-128"/>
                  <a:ea typeface="メイリオ" panose="020B0604030504040204" pitchFamily="50" charset="-128"/>
                </a:rPr>
                <a:t>×500</a:t>
              </a:r>
              <a:r>
                <a:rPr kumimoji="1" lang="ja-JP" altLang="en-US" sz="1600" b="1" dirty="0">
                  <a:solidFill>
                    <a:srgbClr val="000000"/>
                  </a:solidFill>
                  <a:latin typeface="メイリオ" panose="020B0604030504040204" pitchFamily="50" charset="-128"/>
                  <a:ea typeface="メイリオ" panose="020B0604030504040204" pitchFamily="50" charset="-128"/>
                </a:rPr>
                <a:t>万円）</a:t>
              </a:r>
              <a:endParaRPr kumimoji="1" lang="en-US" altLang="ja-JP" sz="1600" b="1" dirty="0">
                <a:solidFill>
                  <a:srgbClr val="000000"/>
                </a:solidFill>
                <a:latin typeface="メイリオ" panose="020B0604030504040204" pitchFamily="50" charset="-128"/>
                <a:ea typeface="メイリオ" panose="020B0604030504040204" pitchFamily="50" charset="-128"/>
              </a:endParaRPr>
            </a:p>
            <a:p>
              <a:pPr algn="ctr"/>
              <a:r>
                <a:rPr kumimoji="1" lang="ja-JP" altLang="en-US" sz="2000" b="1" dirty="0">
                  <a:solidFill>
                    <a:srgbClr val="000000"/>
                  </a:solidFill>
                  <a:latin typeface="メイリオ" panose="020B0604030504040204" pitchFamily="50" charset="-128"/>
                  <a:ea typeface="メイリオ" panose="020B0604030504040204" pitchFamily="50" charset="-128"/>
                </a:rPr>
                <a:t>の活用により</a:t>
              </a:r>
              <a:endParaRPr kumimoji="1" lang="en-US" altLang="ja-JP" sz="2000" b="1" dirty="0">
                <a:solidFill>
                  <a:srgbClr val="000000"/>
                </a:solidFill>
                <a:latin typeface="メイリオ" panose="020B0604030504040204" pitchFamily="50" charset="-128"/>
                <a:ea typeface="メイリオ" panose="020B0604030504040204" pitchFamily="50" charset="-128"/>
              </a:endParaRPr>
            </a:p>
            <a:p>
              <a:pPr algn="ctr"/>
              <a:r>
                <a:rPr kumimoji="1" lang="ja-JP" altLang="en-US" sz="2000" b="1" dirty="0">
                  <a:solidFill>
                    <a:srgbClr val="000000"/>
                  </a:solidFill>
                  <a:latin typeface="メイリオ" panose="020B0604030504040204" pitchFamily="50" charset="-128"/>
                  <a:ea typeface="メイリオ" panose="020B0604030504040204" pitchFamily="50" charset="-128"/>
                </a:rPr>
                <a:t>相続財産を圧縮し</a:t>
              </a:r>
              <a:endParaRPr kumimoji="1" lang="en-US" altLang="ja-JP" sz="2000" b="1" dirty="0">
                <a:solidFill>
                  <a:srgbClr val="000000"/>
                </a:solidFill>
                <a:latin typeface="メイリオ" panose="020B0604030504040204" pitchFamily="50" charset="-128"/>
                <a:ea typeface="メイリオ" panose="020B0604030504040204" pitchFamily="50" charset="-128"/>
              </a:endParaRPr>
            </a:p>
            <a:p>
              <a:pPr algn="ctr"/>
              <a:r>
                <a:rPr kumimoji="1" lang="ja-JP" altLang="en-US" sz="2000" b="1" dirty="0">
                  <a:solidFill>
                    <a:srgbClr val="000000"/>
                  </a:solidFill>
                  <a:latin typeface="メイリオ" panose="020B0604030504040204" pitchFamily="50" charset="-128"/>
                  <a:ea typeface="メイリオ" panose="020B0604030504040204" pitchFamily="50" charset="-128"/>
                </a:rPr>
                <a:t>相続税の減税</a:t>
              </a:r>
            </a:p>
          </p:txBody>
        </p:sp>
        <p:sp>
          <p:nvSpPr>
            <p:cNvPr id="15" name="テキスト ボックス 14">
              <a:extLst>
                <a:ext uri="{FF2B5EF4-FFF2-40B4-BE49-F238E27FC236}">
                  <a16:creationId xmlns:a16="http://schemas.microsoft.com/office/drawing/2014/main" id="{807C0A98-8AF9-432F-8CE3-2B604CCBBF67}"/>
                </a:ext>
              </a:extLst>
            </p:cNvPr>
            <p:cNvSpPr txBox="1"/>
            <p:nvPr/>
          </p:nvSpPr>
          <p:spPr>
            <a:xfrm>
              <a:off x="4464357" y="2229057"/>
              <a:ext cx="1793229" cy="268832"/>
            </a:xfrm>
            <a:prstGeom prst="rect">
              <a:avLst/>
            </a:prstGeom>
            <a:noFill/>
          </p:spPr>
          <p:txBody>
            <a:bodyPr wrap="square" rtlCol="0">
              <a:spAutoFit/>
            </a:bodyPr>
            <a:lstStyle/>
            <a:p>
              <a:pPr algn="ctr"/>
              <a:r>
                <a:rPr kumimoji="1" lang="ja-JP" altLang="en-US" sz="2000" b="1" dirty="0">
                  <a:solidFill>
                    <a:schemeClr val="bg1"/>
                  </a:solidFill>
                  <a:latin typeface="メイリオ" panose="020B0604030504040204" pitchFamily="50" charset="-128"/>
                  <a:ea typeface="メイリオ" panose="020B0604030504040204" pitchFamily="50" charset="-128"/>
                </a:rPr>
                <a:t>納税資金対策</a:t>
              </a:r>
            </a:p>
          </p:txBody>
        </p:sp>
        <p:sp>
          <p:nvSpPr>
            <p:cNvPr id="16" name="テキスト ボックス 15">
              <a:extLst>
                <a:ext uri="{FF2B5EF4-FFF2-40B4-BE49-F238E27FC236}">
                  <a16:creationId xmlns:a16="http://schemas.microsoft.com/office/drawing/2014/main" id="{E585E754-7347-4F00-A3FF-110793B0FB08}"/>
                </a:ext>
              </a:extLst>
            </p:cNvPr>
            <p:cNvSpPr txBox="1"/>
            <p:nvPr/>
          </p:nvSpPr>
          <p:spPr>
            <a:xfrm>
              <a:off x="7212544" y="2099404"/>
              <a:ext cx="1793229" cy="475625"/>
            </a:xfrm>
            <a:prstGeom prst="rect">
              <a:avLst/>
            </a:prstGeom>
            <a:noFill/>
          </p:spPr>
          <p:txBody>
            <a:bodyPr wrap="square" rtlCol="0">
              <a:spAutoFit/>
            </a:bodyPr>
            <a:lstStyle/>
            <a:p>
              <a:pPr algn="ctr"/>
              <a:r>
                <a:rPr kumimoji="1" lang="ja-JP" altLang="en-US" sz="2000" b="1" dirty="0">
                  <a:solidFill>
                    <a:schemeClr val="bg1"/>
                  </a:solidFill>
                  <a:latin typeface="メイリオ" panose="020B0604030504040204" pitchFamily="50" charset="-128"/>
                  <a:ea typeface="メイリオ" panose="020B0604030504040204" pitchFamily="50" charset="-128"/>
                </a:rPr>
                <a:t>財産評価の</a:t>
              </a:r>
              <a:endParaRPr kumimoji="1" lang="en-US" altLang="ja-JP" sz="2000" b="1" dirty="0">
                <a:solidFill>
                  <a:schemeClr val="bg1"/>
                </a:solidFill>
                <a:latin typeface="メイリオ" panose="020B0604030504040204" pitchFamily="50" charset="-128"/>
                <a:ea typeface="メイリオ" panose="020B0604030504040204" pitchFamily="50" charset="-128"/>
              </a:endParaRPr>
            </a:p>
            <a:p>
              <a:pPr algn="ctr"/>
              <a:r>
                <a:rPr kumimoji="1" lang="ja-JP" altLang="en-US" sz="2000" b="1" dirty="0">
                  <a:solidFill>
                    <a:schemeClr val="bg1"/>
                  </a:solidFill>
                  <a:latin typeface="メイリオ" panose="020B0604030504040204" pitchFamily="50" charset="-128"/>
                  <a:ea typeface="メイリオ" panose="020B0604030504040204" pitchFamily="50" charset="-128"/>
                </a:rPr>
                <a:t>引下げ対策</a:t>
              </a:r>
            </a:p>
          </p:txBody>
        </p:sp>
        <p:sp>
          <p:nvSpPr>
            <p:cNvPr id="17" name="テキスト ボックス 16">
              <a:extLst>
                <a:ext uri="{FF2B5EF4-FFF2-40B4-BE49-F238E27FC236}">
                  <a16:creationId xmlns:a16="http://schemas.microsoft.com/office/drawing/2014/main" id="{49C8CDE8-E2E0-4C7A-8AC3-17FD87094A7F}"/>
                </a:ext>
              </a:extLst>
            </p:cNvPr>
            <p:cNvSpPr txBox="1"/>
            <p:nvPr/>
          </p:nvSpPr>
          <p:spPr>
            <a:xfrm>
              <a:off x="4158413" y="3083433"/>
              <a:ext cx="2372688" cy="434266"/>
            </a:xfrm>
            <a:prstGeom prst="rect">
              <a:avLst/>
            </a:prstGeom>
            <a:noFill/>
          </p:spPr>
          <p:txBody>
            <a:bodyPr wrap="square" lIns="0" rIns="0" rtlCol="0">
              <a:noAutofit/>
            </a:bodyPr>
            <a:lstStyle/>
            <a:p>
              <a:pPr algn="ctr">
                <a:defRPr/>
              </a:pPr>
              <a:r>
                <a:rPr lang="ja-JP" altLang="en-US" sz="1800" b="1" dirty="0">
                  <a:latin typeface="メイリオ" panose="020B0604030504040204" pitchFamily="50" charset="-128"/>
                  <a:ea typeface="メイリオ" panose="020B0604030504040204" pitchFamily="50" charset="-128"/>
                </a:rPr>
                <a:t>生命保険金により</a:t>
              </a:r>
              <a:endParaRPr lang="en-US" altLang="ja-JP" sz="1800" b="1" dirty="0">
                <a:latin typeface="メイリオ" panose="020B0604030504040204" pitchFamily="50" charset="-128"/>
                <a:ea typeface="メイリオ" panose="020B0604030504040204" pitchFamily="50" charset="-128"/>
              </a:endParaRPr>
            </a:p>
            <a:p>
              <a:pPr algn="ctr">
                <a:defRPr/>
              </a:pPr>
              <a:r>
                <a:rPr lang="ja-JP" altLang="en-US" sz="1800" b="1" dirty="0">
                  <a:latin typeface="メイリオ" panose="020B0604030504040204" pitchFamily="50" charset="-128"/>
                  <a:ea typeface="メイリオ" panose="020B0604030504040204" pitchFamily="50" charset="-128"/>
                </a:rPr>
                <a:t>納税資金を準備</a:t>
              </a:r>
            </a:p>
          </p:txBody>
        </p:sp>
      </p:grpSp>
      <p:sp>
        <p:nvSpPr>
          <p:cNvPr id="18" name="タイトル 1">
            <a:extLst>
              <a:ext uri="{FF2B5EF4-FFF2-40B4-BE49-F238E27FC236}">
                <a16:creationId xmlns:a16="http://schemas.microsoft.com/office/drawing/2014/main" id="{86F798DF-2BC5-45AE-A0E3-2871736C121A}"/>
              </a:ext>
            </a:extLst>
          </p:cNvPr>
          <p:cNvSpPr>
            <a:spLocks noGrp="1"/>
          </p:cNvSpPr>
          <p:nvPr>
            <p:ph type="title"/>
          </p:nvPr>
        </p:nvSpPr>
        <p:spPr>
          <a:xfrm>
            <a:off x="899206" y="266700"/>
            <a:ext cx="9221787" cy="633490"/>
          </a:xfrm>
        </p:spPr>
        <p:txBody>
          <a:bodyPr/>
          <a:lstStyle/>
          <a:p>
            <a:r>
              <a:rPr lang="ja-JP" altLang="en-US" dirty="0">
                <a:sym typeface="Meiryo"/>
              </a:rPr>
              <a:t>使いやすい節税対策③「生命</a:t>
            </a:r>
            <a:r>
              <a:rPr lang="ja-JP" altLang="en-US" dirty="0"/>
              <a:t>保険</a:t>
            </a:r>
            <a:r>
              <a:rPr lang="ja-JP" altLang="en-US" dirty="0">
                <a:sym typeface="Meiryo"/>
              </a:rPr>
              <a:t>」の活用</a:t>
            </a:r>
            <a:endParaRPr lang="ja-JP"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0" name="正方形/長方形 9">
            <a:extLst>
              <a:ext uri="{FF2B5EF4-FFF2-40B4-BE49-F238E27FC236}">
                <a16:creationId xmlns:a16="http://schemas.microsoft.com/office/drawing/2014/main" id="{128AE287-ECEE-4895-B719-D3931692A0CC}"/>
              </a:ext>
            </a:extLst>
          </p:cNvPr>
          <p:cNvSpPr/>
          <p:nvPr/>
        </p:nvSpPr>
        <p:spPr>
          <a:xfrm>
            <a:off x="3127736" y="3750718"/>
            <a:ext cx="1975781" cy="1554027"/>
          </a:xfrm>
          <a:custGeom>
            <a:avLst/>
            <a:gdLst>
              <a:gd name="connsiteX0" fmla="*/ 0 w 2645823"/>
              <a:gd name="connsiteY0" fmla="*/ 0 h 1434624"/>
              <a:gd name="connsiteX1" fmla="*/ 2645823 w 2645823"/>
              <a:gd name="connsiteY1" fmla="*/ 0 h 1434624"/>
              <a:gd name="connsiteX2" fmla="*/ 2645823 w 2645823"/>
              <a:gd name="connsiteY2" fmla="*/ 1434624 h 1434624"/>
              <a:gd name="connsiteX3" fmla="*/ 0 w 2645823"/>
              <a:gd name="connsiteY3" fmla="*/ 1434624 h 1434624"/>
              <a:gd name="connsiteX4" fmla="*/ 0 w 2645823"/>
              <a:gd name="connsiteY4" fmla="*/ 0 h 1434624"/>
              <a:gd name="connsiteX0" fmla="*/ 0 w 2645823"/>
              <a:gd name="connsiteY0" fmla="*/ 0 h 1434624"/>
              <a:gd name="connsiteX1" fmla="*/ 2617248 w 2645823"/>
              <a:gd name="connsiteY1" fmla="*/ 1066800 h 1434624"/>
              <a:gd name="connsiteX2" fmla="*/ 2645823 w 2645823"/>
              <a:gd name="connsiteY2" fmla="*/ 1434624 h 1434624"/>
              <a:gd name="connsiteX3" fmla="*/ 0 w 2645823"/>
              <a:gd name="connsiteY3" fmla="*/ 1434624 h 1434624"/>
              <a:gd name="connsiteX4" fmla="*/ 0 w 2645823"/>
              <a:gd name="connsiteY4" fmla="*/ 0 h 1434624"/>
              <a:gd name="connsiteX0" fmla="*/ 0 w 2662492"/>
              <a:gd name="connsiteY0" fmla="*/ 0 h 1434624"/>
              <a:gd name="connsiteX1" fmla="*/ 2662492 w 2662492"/>
              <a:gd name="connsiteY1" fmla="*/ 1078707 h 1434624"/>
              <a:gd name="connsiteX2" fmla="*/ 2645823 w 2662492"/>
              <a:gd name="connsiteY2" fmla="*/ 1434624 h 1434624"/>
              <a:gd name="connsiteX3" fmla="*/ 0 w 2662492"/>
              <a:gd name="connsiteY3" fmla="*/ 1434624 h 1434624"/>
              <a:gd name="connsiteX4" fmla="*/ 0 w 2662492"/>
              <a:gd name="connsiteY4" fmla="*/ 0 h 1434624"/>
              <a:gd name="connsiteX0" fmla="*/ 0 w 2667254"/>
              <a:gd name="connsiteY0" fmla="*/ 0 h 1434624"/>
              <a:gd name="connsiteX1" fmla="*/ 2662492 w 2667254"/>
              <a:gd name="connsiteY1" fmla="*/ 1078707 h 1434624"/>
              <a:gd name="connsiteX2" fmla="*/ 2667254 w 2667254"/>
              <a:gd name="connsiteY2" fmla="*/ 1432243 h 1434624"/>
              <a:gd name="connsiteX3" fmla="*/ 0 w 2667254"/>
              <a:gd name="connsiteY3" fmla="*/ 1434624 h 1434624"/>
              <a:gd name="connsiteX4" fmla="*/ 0 w 2667254"/>
              <a:gd name="connsiteY4" fmla="*/ 0 h 1434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7254" h="1434624">
                <a:moveTo>
                  <a:pt x="0" y="0"/>
                </a:moveTo>
                <a:lnTo>
                  <a:pt x="2662492" y="1078707"/>
                </a:lnTo>
                <a:cubicBezTo>
                  <a:pt x="2664079" y="1196552"/>
                  <a:pt x="2665667" y="1314398"/>
                  <a:pt x="2667254" y="1432243"/>
                </a:cubicBezTo>
                <a:lnTo>
                  <a:pt x="0" y="1434624"/>
                </a:lnTo>
                <a:lnTo>
                  <a:pt x="0" y="0"/>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149728C3-A954-437F-8B7F-928831656149}"/>
              </a:ext>
            </a:extLst>
          </p:cNvPr>
          <p:cNvSpPr/>
          <p:nvPr/>
        </p:nvSpPr>
        <p:spPr>
          <a:xfrm>
            <a:off x="4908421" y="4837041"/>
            <a:ext cx="559933" cy="444426"/>
          </a:xfrm>
          <a:prstGeom prst="rect">
            <a:avLst/>
          </a:prstGeom>
          <a:solidFill>
            <a:srgbClr val="E2F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3" name="グループ化 52">
            <a:extLst>
              <a:ext uri="{FF2B5EF4-FFF2-40B4-BE49-F238E27FC236}">
                <a16:creationId xmlns:a16="http://schemas.microsoft.com/office/drawing/2014/main" id="{E5E5D99F-37CD-490E-B54E-2B0D612D9A73}"/>
              </a:ext>
            </a:extLst>
          </p:cNvPr>
          <p:cNvGrpSpPr/>
          <p:nvPr/>
        </p:nvGrpSpPr>
        <p:grpSpPr>
          <a:xfrm flipH="1">
            <a:off x="7412712" y="2176259"/>
            <a:ext cx="2903992" cy="2267056"/>
            <a:chOff x="-582810" y="3942461"/>
            <a:chExt cx="2903992" cy="2457166"/>
          </a:xfrm>
        </p:grpSpPr>
        <p:sp>
          <p:nvSpPr>
            <p:cNvPr id="54" name="四角形: 角を丸くする 53">
              <a:extLst>
                <a:ext uri="{FF2B5EF4-FFF2-40B4-BE49-F238E27FC236}">
                  <a16:creationId xmlns:a16="http://schemas.microsoft.com/office/drawing/2014/main" id="{893EAFEA-87EB-4C9E-9CFB-127941CD4C4F}"/>
                </a:ext>
              </a:extLst>
            </p:cNvPr>
            <p:cNvSpPr/>
            <p:nvPr/>
          </p:nvSpPr>
          <p:spPr bwMode="gray">
            <a:xfrm rot="16200000" flipV="1">
              <a:off x="-580054" y="3939705"/>
              <a:ext cx="2457166" cy="246267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8901" tIns="44451" rIns="88901" bIns="44451" numCol="1" spcCol="0" rtlCol="0" fromWordArt="0" anchor="ctr" anchorCtr="0" forceAA="0" compatLnSpc="1">
              <a:prstTxWarp prst="textNoShape">
                <a:avLst/>
              </a:prstTxWarp>
              <a:noAutofit/>
            </a:bodyPr>
            <a:lstStyle/>
            <a:p>
              <a:pPr algn="ctr" defTabSz="888980" eaLnBrk="0" fontAlgn="base" hangingPunct="0">
                <a:lnSpc>
                  <a:spcPct val="120000"/>
                </a:lnSpc>
                <a:spcBef>
                  <a:spcPct val="0"/>
                </a:spcBef>
                <a:buClrTx/>
              </a:pPr>
              <a:endParaRPr kumimoji="1" lang="ja-JP" altLang="en-US" sz="1556" kern="1200">
                <a:solidFill>
                  <a:prstClr val="white"/>
                </a:solidFill>
                <a:latin typeface="Segoe UI"/>
                <a:ea typeface="メイリオ"/>
              </a:endParaRPr>
            </a:p>
          </p:txBody>
        </p:sp>
        <p:sp>
          <p:nvSpPr>
            <p:cNvPr id="55" name="二等辺三角形 54">
              <a:extLst>
                <a:ext uri="{FF2B5EF4-FFF2-40B4-BE49-F238E27FC236}">
                  <a16:creationId xmlns:a16="http://schemas.microsoft.com/office/drawing/2014/main" id="{2CE08C7E-0019-46C4-A577-48708436C9BF}"/>
                </a:ext>
              </a:extLst>
            </p:cNvPr>
            <p:cNvSpPr/>
            <p:nvPr/>
          </p:nvSpPr>
          <p:spPr>
            <a:xfrm rot="6447438">
              <a:off x="1706608" y="4897814"/>
              <a:ext cx="469934" cy="7592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タイトル 1">
            <a:extLst>
              <a:ext uri="{FF2B5EF4-FFF2-40B4-BE49-F238E27FC236}">
                <a16:creationId xmlns:a16="http://schemas.microsoft.com/office/drawing/2014/main" id="{86F798DF-2BC5-45AE-A0E3-2871736C121A}"/>
              </a:ext>
            </a:extLst>
          </p:cNvPr>
          <p:cNvSpPr>
            <a:spLocks noGrp="1"/>
          </p:cNvSpPr>
          <p:nvPr>
            <p:ph type="title"/>
          </p:nvPr>
        </p:nvSpPr>
        <p:spPr>
          <a:xfrm>
            <a:off x="899206" y="205740"/>
            <a:ext cx="9792607" cy="633490"/>
          </a:xfrm>
        </p:spPr>
        <p:txBody>
          <a:bodyPr/>
          <a:lstStyle/>
          <a:p>
            <a:r>
              <a:rPr lang="ja-JP" altLang="en-US" dirty="0">
                <a:sym typeface="Meiryo"/>
              </a:rPr>
              <a:t>使いやすい節税対策④</a:t>
            </a:r>
            <a:br>
              <a:rPr lang="en-US" altLang="ja-JP" dirty="0">
                <a:sym typeface="Meiryo"/>
              </a:rPr>
            </a:br>
            <a:r>
              <a:rPr lang="ja-JP" altLang="en-US" dirty="0">
                <a:sym typeface="Meiryo"/>
              </a:rPr>
              <a:t>不動産の相続が８割引きに？「小規模宅地等の特例」</a:t>
            </a:r>
            <a:endParaRPr lang="ja-JP" altLang="en-US" dirty="0"/>
          </a:p>
        </p:txBody>
      </p:sp>
      <p:sp>
        <p:nvSpPr>
          <p:cNvPr id="20" name="正方形/長方形 19">
            <a:extLst>
              <a:ext uri="{FF2B5EF4-FFF2-40B4-BE49-F238E27FC236}">
                <a16:creationId xmlns:a16="http://schemas.microsoft.com/office/drawing/2014/main" id="{1F1F4958-D788-46AF-BC5A-19CCF3194F44}"/>
              </a:ext>
            </a:extLst>
          </p:cNvPr>
          <p:cNvSpPr/>
          <p:nvPr/>
        </p:nvSpPr>
        <p:spPr>
          <a:xfrm>
            <a:off x="581025" y="5610741"/>
            <a:ext cx="9678188" cy="1379259"/>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1" name="四角形: 角を丸くする 20">
            <a:extLst>
              <a:ext uri="{FF2B5EF4-FFF2-40B4-BE49-F238E27FC236}">
                <a16:creationId xmlns:a16="http://schemas.microsoft.com/office/drawing/2014/main" id="{97B3A764-D82D-4780-B380-7E25738577F6}"/>
              </a:ext>
            </a:extLst>
          </p:cNvPr>
          <p:cNvSpPr/>
          <p:nvPr/>
        </p:nvSpPr>
        <p:spPr bwMode="auto">
          <a:xfrm>
            <a:off x="447948" y="5381000"/>
            <a:ext cx="1383983" cy="398610"/>
          </a:xfrm>
          <a:prstGeom prst="roundRect">
            <a:avLst/>
          </a:prstGeom>
          <a:ln/>
        </p:spPr>
        <p:style>
          <a:lnRef idx="3">
            <a:schemeClr val="lt1"/>
          </a:lnRef>
          <a:fillRef idx="1">
            <a:schemeClr val="accent4"/>
          </a:fillRef>
          <a:effectRef idx="1">
            <a:schemeClr val="accent4"/>
          </a:effectRef>
          <a:fontRef idx="minor">
            <a:schemeClr val="lt1"/>
          </a:fontRef>
        </p:style>
        <p:txBody>
          <a:bodyPr tIns="108000" anchor="ctr"/>
          <a:lstStyle/>
          <a:p>
            <a:pPr algn="ctr">
              <a:defRPr/>
            </a:pPr>
            <a:r>
              <a:rPr lang="ja-JP" altLang="en-US" sz="1600" b="1" dirty="0">
                <a:solidFill>
                  <a:srgbClr val="094122"/>
                </a:solidFill>
                <a:latin typeface="メイリオ" panose="020B0604030504040204" pitchFamily="50" charset="-128"/>
                <a:ea typeface="メイリオ" panose="020B0604030504040204" pitchFamily="50" charset="-128"/>
              </a:rPr>
              <a:t>ポイント</a:t>
            </a:r>
          </a:p>
        </p:txBody>
      </p:sp>
      <p:sp>
        <p:nvSpPr>
          <p:cNvPr id="23" name="テキスト ボックス 22">
            <a:extLst>
              <a:ext uri="{FF2B5EF4-FFF2-40B4-BE49-F238E27FC236}">
                <a16:creationId xmlns:a16="http://schemas.microsoft.com/office/drawing/2014/main" id="{5A94063F-DDEE-4F58-9679-7FF7F6CEE446}"/>
              </a:ext>
            </a:extLst>
          </p:cNvPr>
          <p:cNvSpPr txBox="1"/>
          <p:nvPr/>
        </p:nvSpPr>
        <p:spPr>
          <a:xfrm>
            <a:off x="903086" y="5833511"/>
            <a:ext cx="9207702" cy="1075679"/>
          </a:xfrm>
          <a:prstGeom prst="rect">
            <a:avLst/>
          </a:prstGeom>
          <a:noFill/>
        </p:spPr>
        <p:txBody>
          <a:bodyPr wrap="square" rtlCol="0">
            <a:spAutoFit/>
          </a:bodyPr>
          <a:lstStyle/>
          <a:p>
            <a:pPr defTabSz="888980" eaLnBrk="0" fontAlgn="base" hangingPunct="0">
              <a:lnSpc>
                <a:spcPct val="120000"/>
              </a:lnSpc>
              <a:spcBef>
                <a:spcPct val="0"/>
              </a:spcBef>
              <a:spcAft>
                <a:spcPct val="0"/>
              </a:spcAft>
              <a:buClrTx/>
            </a:pPr>
            <a:r>
              <a:rPr kumimoji="1" lang="ja-JP" altLang="en-US" sz="1800" kern="1200" dirty="0">
                <a:solidFill>
                  <a:prstClr val="black">
                    <a:lumMod val="85000"/>
                    <a:lumOff val="15000"/>
                  </a:prstClr>
                </a:solidFill>
                <a:latin typeface="メイリオ"/>
                <a:ea typeface="メイリオ"/>
                <a:cs typeface="+mn-cs"/>
              </a:rPr>
              <a:t>居住用、貸付用、事業用など種類や適用判定がむずかしいので、専門家に必ず相談してください。また、居住用の場合、当該地を承継する相続人が既に自分用の「住まい」を別で所有している場合は認められません。</a:t>
            </a:r>
            <a:endParaRPr kumimoji="1" lang="en-US" altLang="ja-JP" sz="1800" kern="1200" dirty="0">
              <a:solidFill>
                <a:prstClr val="black">
                  <a:lumMod val="85000"/>
                  <a:lumOff val="15000"/>
                </a:prstClr>
              </a:solidFill>
              <a:latin typeface="メイリオ"/>
              <a:ea typeface="メイリオ"/>
              <a:cs typeface="+mn-cs"/>
            </a:endParaRPr>
          </a:p>
        </p:txBody>
      </p:sp>
      <p:sp>
        <p:nvSpPr>
          <p:cNvPr id="25" name="タイトル 1">
            <a:extLst>
              <a:ext uri="{FF2B5EF4-FFF2-40B4-BE49-F238E27FC236}">
                <a16:creationId xmlns:a16="http://schemas.microsoft.com/office/drawing/2014/main" id="{9D945790-6963-4544-B80B-08132668DBD1}"/>
              </a:ext>
            </a:extLst>
          </p:cNvPr>
          <p:cNvSpPr txBox="1">
            <a:spLocks/>
          </p:cNvSpPr>
          <p:nvPr/>
        </p:nvSpPr>
        <p:spPr bwMode="gray">
          <a:xfrm>
            <a:off x="8071481" y="2284333"/>
            <a:ext cx="2660264" cy="1081365"/>
          </a:xfrm>
          <a:prstGeom prst="rect">
            <a:avLst/>
          </a:prstGeom>
        </p:spPr>
        <p:txBody>
          <a:bodyPr tIns="105001" bIns="0" anchor="t"/>
          <a:lstStyle>
            <a:lvl1pPr algn="l" defTabSz="1006846" rtl="0" eaLnBrk="1" latinLnBrk="0" hangingPunct="1">
              <a:lnSpc>
                <a:spcPct val="90000"/>
              </a:lnSpc>
              <a:spcBef>
                <a:spcPct val="0"/>
              </a:spcBef>
              <a:buNone/>
              <a:defRPr kumimoji="1" sz="3600" b="1" kern="1200">
                <a:solidFill>
                  <a:schemeClr val="bg1"/>
                </a:solidFill>
                <a:latin typeface="+mn-ea"/>
                <a:ea typeface="+mn-ea"/>
                <a:cs typeface="+mj-cs"/>
              </a:defRPr>
            </a:lvl1pPr>
          </a:lstStyle>
          <a:p>
            <a:pPr defTabSz="978856">
              <a:lnSpc>
                <a:spcPct val="120000"/>
              </a:lnSpc>
              <a:buClrTx/>
            </a:pPr>
            <a:r>
              <a:rPr lang="ja-JP" altLang="en-US" sz="2000" dirty="0">
                <a:solidFill>
                  <a:prstClr val="black">
                    <a:lumMod val="85000"/>
                    <a:lumOff val="15000"/>
                  </a:prstClr>
                </a:solidFill>
                <a:latin typeface="メイリオ"/>
                <a:ea typeface="メイリオ"/>
              </a:rPr>
              <a:t>同じ家でも、</a:t>
            </a:r>
            <a:endParaRPr lang="en-US" altLang="ja-JP" sz="2000" dirty="0">
              <a:solidFill>
                <a:prstClr val="black">
                  <a:lumMod val="85000"/>
                  <a:lumOff val="15000"/>
                </a:prstClr>
              </a:solidFill>
              <a:latin typeface="メイリオ"/>
              <a:ea typeface="メイリオ"/>
            </a:endParaRPr>
          </a:p>
          <a:p>
            <a:pPr defTabSz="978856">
              <a:lnSpc>
                <a:spcPct val="120000"/>
              </a:lnSpc>
              <a:buClrTx/>
            </a:pPr>
            <a:r>
              <a:rPr lang="ja-JP" altLang="en-US" sz="2000" u="sng" dirty="0">
                <a:solidFill>
                  <a:prstClr val="black">
                    <a:lumMod val="85000"/>
                    <a:lumOff val="15000"/>
                  </a:prstClr>
                </a:solidFill>
                <a:latin typeface="メイリオ"/>
                <a:ea typeface="メイリオ"/>
              </a:rPr>
              <a:t>特例を適用</a:t>
            </a:r>
            <a:r>
              <a:rPr lang="ja-JP" altLang="en-US" sz="2000" dirty="0">
                <a:solidFill>
                  <a:prstClr val="black">
                    <a:lumMod val="85000"/>
                    <a:lumOff val="15000"/>
                  </a:prstClr>
                </a:solidFill>
                <a:latin typeface="メイリオ"/>
                <a:ea typeface="メイリオ"/>
              </a:rPr>
              <a:t>して</a:t>
            </a:r>
            <a:endParaRPr lang="en-US" altLang="ja-JP" sz="2000" dirty="0">
              <a:solidFill>
                <a:prstClr val="black">
                  <a:lumMod val="85000"/>
                  <a:lumOff val="15000"/>
                </a:prstClr>
              </a:solidFill>
              <a:latin typeface="メイリオ"/>
              <a:ea typeface="メイリオ"/>
            </a:endParaRPr>
          </a:p>
          <a:p>
            <a:pPr defTabSz="978856">
              <a:lnSpc>
                <a:spcPct val="120000"/>
              </a:lnSpc>
              <a:buClrTx/>
            </a:pPr>
            <a:r>
              <a:rPr lang="ja-JP" altLang="en-US" sz="2000" dirty="0">
                <a:solidFill>
                  <a:srgbClr val="699824">
                    <a:lumMod val="75000"/>
                  </a:srgbClr>
                </a:solidFill>
                <a:latin typeface="メイリオ"/>
                <a:ea typeface="メイリオ"/>
              </a:rPr>
              <a:t>評価額が下がると</a:t>
            </a:r>
            <a:endParaRPr lang="en-US" altLang="ja-JP" sz="2000" dirty="0">
              <a:solidFill>
                <a:srgbClr val="699824">
                  <a:lumMod val="75000"/>
                </a:srgbClr>
              </a:solidFill>
              <a:latin typeface="メイリオ"/>
              <a:ea typeface="メイリオ"/>
            </a:endParaRPr>
          </a:p>
          <a:p>
            <a:pPr defTabSz="978856">
              <a:lnSpc>
                <a:spcPct val="120000"/>
              </a:lnSpc>
              <a:buClrTx/>
            </a:pPr>
            <a:r>
              <a:rPr lang="ja-JP" altLang="en-US" sz="2000" dirty="0">
                <a:solidFill>
                  <a:srgbClr val="699824">
                    <a:lumMod val="75000"/>
                  </a:srgbClr>
                </a:solidFill>
                <a:latin typeface="メイリオ"/>
                <a:ea typeface="メイリオ"/>
              </a:rPr>
              <a:t>相続するときに</a:t>
            </a:r>
            <a:endParaRPr lang="en-US" altLang="ja-JP" sz="2000" dirty="0">
              <a:solidFill>
                <a:srgbClr val="699824">
                  <a:lumMod val="75000"/>
                </a:srgbClr>
              </a:solidFill>
              <a:latin typeface="メイリオ"/>
              <a:ea typeface="メイリオ"/>
            </a:endParaRPr>
          </a:p>
          <a:p>
            <a:pPr defTabSz="978856">
              <a:lnSpc>
                <a:spcPct val="120000"/>
              </a:lnSpc>
              <a:buClrTx/>
            </a:pPr>
            <a:r>
              <a:rPr lang="ja-JP" altLang="en-US" sz="2000" dirty="0">
                <a:solidFill>
                  <a:srgbClr val="699824">
                    <a:lumMod val="75000"/>
                  </a:srgbClr>
                </a:solidFill>
                <a:latin typeface="メイリオ"/>
                <a:ea typeface="メイリオ"/>
              </a:rPr>
              <a:t>節税できる</a:t>
            </a:r>
          </a:p>
        </p:txBody>
      </p:sp>
      <p:cxnSp>
        <p:nvCxnSpPr>
          <p:cNvPr id="27" name="直線コネクタ 26">
            <a:extLst>
              <a:ext uri="{FF2B5EF4-FFF2-40B4-BE49-F238E27FC236}">
                <a16:creationId xmlns:a16="http://schemas.microsoft.com/office/drawing/2014/main" id="{FAE71DA4-ABAD-4E9F-8B5F-200F333DFF2D}"/>
              </a:ext>
            </a:extLst>
          </p:cNvPr>
          <p:cNvCxnSpPr>
            <a:cxnSpLocks/>
          </p:cNvCxnSpPr>
          <p:nvPr/>
        </p:nvCxnSpPr>
        <p:spPr>
          <a:xfrm>
            <a:off x="1104524" y="4074832"/>
            <a:ext cx="6160070" cy="0"/>
          </a:xfrm>
          <a:prstGeom prst="line">
            <a:avLst/>
          </a:prstGeom>
          <a:ln w="12700">
            <a:noFill/>
            <a:prstDash val="dash"/>
          </a:ln>
        </p:spPr>
        <p:style>
          <a:lnRef idx="1">
            <a:schemeClr val="accent1"/>
          </a:lnRef>
          <a:fillRef idx="0">
            <a:schemeClr val="accent1"/>
          </a:fillRef>
          <a:effectRef idx="0">
            <a:schemeClr val="accent1"/>
          </a:effectRef>
          <a:fontRef idx="minor">
            <a:schemeClr val="tx1"/>
          </a:fontRef>
        </p:style>
      </p:cxnSp>
      <p:pic>
        <p:nvPicPr>
          <p:cNvPr id="29" name="Picture 2" descr="土地のイラスト">
            <a:extLst>
              <a:ext uri="{FF2B5EF4-FFF2-40B4-BE49-F238E27FC236}">
                <a16:creationId xmlns:a16="http://schemas.microsoft.com/office/drawing/2014/main" id="{DE826E7B-2333-41C5-9963-DEE3BE2FD69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5613" y="2074564"/>
            <a:ext cx="2402695" cy="1788673"/>
          </a:xfrm>
          <a:prstGeom prst="rect">
            <a:avLst/>
          </a:prstGeom>
          <a:noFill/>
          <a:extLst>
            <a:ext uri="{909E8E84-426E-40DD-AFC4-6F175D3DCCD1}">
              <a14:hiddenFill xmlns:a14="http://schemas.microsoft.com/office/drawing/2010/main">
                <a:solidFill>
                  <a:srgbClr val="FFFFFF"/>
                </a:solidFill>
              </a14:hiddenFill>
            </a:ext>
          </a:extLst>
        </p:spPr>
      </p:pic>
      <p:pic>
        <p:nvPicPr>
          <p:cNvPr id="30" name="図 29">
            <a:extLst>
              <a:ext uri="{FF2B5EF4-FFF2-40B4-BE49-F238E27FC236}">
                <a16:creationId xmlns:a16="http://schemas.microsoft.com/office/drawing/2014/main" id="{67B5FB81-C30D-47D5-B52D-7EB797F660B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0640" y="2205164"/>
            <a:ext cx="1188130" cy="845683"/>
          </a:xfrm>
          <a:prstGeom prst="rect">
            <a:avLst/>
          </a:prstGeom>
        </p:spPr>
      </p:pic>
      <p:pic>
        <p:nvPicPr>
          <p:cNvPr id="31" name="Picture 2" descr="土地のイラスト">
            <a:extLst>
              <a:ext uri="{FF2B5EF4-FFF2-40B4-BE49-F238E27FC236}">
                <a16:creationId xmlns:a16="http://schemas.microsoft.com/office/drawing/2014/main" id="{E175786D-8CA6-4C05-9394-7D5F56392E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5079" y="2241243"/>
            <a:ext cx="2184615" cy="1626325"/>
          </a:xfrm>
          <a:prstGeom prst="rect">
            <a:avLst/>
          </a:prstGeom>
          <a:noFill/>
          <a:extLst>
            <a:ext uri="{909E8E84-426E-40DD-AFC4-6F175D3DCCD1}">
              <a14:hiddenFill xmlns:a14="http://schemas.microsoft.com/office/drawing/2010/main">
                <a:solidFill>
                  <a:srgbClr val="FFFFFF"/>
                </a:solidFill>
              </a14:hiddenFill>
            </a:ext>
          </a:extLst>
        </p:spPr>
      </p:pic>
      <p:pic>
        <p:nvPicPr>
          <p:cNvPr id="32" name="図 31">
            <a:extLst>
              <a:ext uri="{FF2B5EF4-FFF2-40B4-BE49-F238E27FC236}">
                <a16:creationId xmlns:a16="http://schemas.microsoft.com/office/drawing/2014/main" id="{AF8E9DE4-A7C0-434F-9F55-D6E087ADB0E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87241" y="2283836"/>
            <a:ext cx="1080290" cy="768925"/>
          </a:xfrm>
          <a:prstGeom prst="rect">
            <a:avLst/>
          </a:prstGeom>
        </p:spPr>
      </p:pic>
      <p:sp>
        <p:nvSpPr>
          <p:cNvPr id="34" name="テキスト ボックス 33">
            <a:extLst>
              <a:ext uri="{FF2B5EF4-FFF2-40B4-BE49-F238E27FC236}">
                <a16:creationId xmlns:a16="http://schemas.microsoft.com/office/drawing/2014/main" id="{0A31B38F-9FFC-483C-9DCE-0EF73D2E544D}"/>
              </a:ext>
            </a:extLst>
          </p:cNvPr>
          <p:cNvSpPr txBox="1"/>
          <p:nvPr/>
        </p:nvSpPr>
        <p:spPr>
          <a:xfrm>
            <a:off x="3292650" y="1898169"/>
            <a:ext cx="1925022" cy="857665"/>
          </a:xfrm>
          <a:prstGeom prst="rect">
            <a:avLst/>
          </a:prstGeom>
          <a:noFill/>
        </p:spPr>
        <p:txBody>
          <a:bodyPr wrap="square" lIns="91943" tIns="45971" rIns="91943" bIns="45971">
            <a:spAutoFit/>
          </a:bodyPr>
          <a:lstStyle/>
          <a:p>
            <a:pPr algn="ctr" defTabSz="438881" eaLnBrk="0" fontAlgn="base" hangingPunct="0">
              <a:lnSpc>
                <a:spcPct val="120000"/>
              </a:lnSpc>
              <a:spcBef>
                <a:spcPct val="0"/>
              </a:spcBef>
              <a:spcAft>
                <a:spcPct val="0"/>
              </a:spcAft>
              <a:buClrTx/>
              <a:defRPr/>
            </a:pPr>
            <a:r>
              <a:rPr kumimoji="1" lang="ja-JP" altLang="en-US"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土地そのものの</a:t>
            </a:r>
            <a:endParaRPr kumimoji="1" lang="en-US" altLang="ja-JP"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a:p>
            <a:pPr algn="ctr" defTabSz="438881" eaLnBrk="0" fontAlgn="base" hangingPunct="0">
              <a:lnSpc>
                <a:spcPct val="120000"/>
              </a:lnSpc>
              <a:spcBef>
                <a:spcPct val="0"/>
              </a:spcBef>
              <a:spcAft>
                <a:spcPct val="0"/>
              </a:spcAft>
              <a:buClrTx/>
              <a:defRPr/>
            </a:pPr>
            <a:r>
              <a:rPr kumimoji="1" lang="ja-JP" altLang="en-US"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価値は変わりません</a:t>
            </a:r>
            <a:endParaRPr kumimoji="1" lang="en-US" altLang="ja-JP"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sp>
        <p:nvSpPr>
          <p:cNvPr id="35" name="正方形/長方形 34">
            <a:extLst>
              <a:ext uri="{FF2B5EF4-FFF2-40B4-BE49-F238E27FC236}">
                <a16:creationId xmlns:a16="http://schemas.microsoft.com/office/drawing/2014/main" id="{BF60BB68-42AD-45F2-AD57-1764866353C7}"/>
              </a:ext>
            </a:extLst>
          </p:cNvPr>
          <p:cNvSpPr/>
          <p:nvPr/>
        </p:nvSpPr>
        <p:spPr bwMode="gray">
          <a:xfrm>
            <a:off x="1433715" y="3763247"/>
            <a:ext cx="1694020" cy="1511599"/>
          </a:xfrm>
          <a:prstGeom prst="rect">
            <a:avLst/>
          </a:prstGeom>
          <a:solidFill>
            <a:srgbClr val="699824"/>
          </a:solidFill>
          <a:ln>
            <a:solidFill>
              <a:srgbClr val="5B8B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888980" eaLnBrk="0" fontAlgn="base" hangingPunct="0">
              <a:lnSpc>
                <a:spcPct val="120000"/>
              </a:lnSpc>
              <a:spcBef>
                <a:spcPct val="0"/>
              </a:spcBef>
              <a:spcAft>
                <a:spcPct val="0"/>
              </a:spcAft>
              <a:buClrTx/>
            </a:pPr>
            <a:r>
              <a:rPr kumimoji="1" lang="ja-JP" altLang="en-US" b="1" kern="1200" dirty="0">
                <a:solidFill>
                  <a:prstClr val="white"/>
                </a:solidFill>
                <a:latin typeface="メイリオ"/>
                <a:ea typeface="メイリオ"/>
              </a:rPr>
              <a:t>評価額</a:t>
            </a:r>
            <a:endParaRPr kumimoji="1" lang="en-US" altLang="ja-JP" b="1" kern="1200" dirty="0">
              <a:solidFill>
                <a:prstClr val="white"/>
              </a:solidFill>
              <a:latin typeface="メイリオ"/>
              <a:ea typeface="メイリオ"/>
            </a:endParaRPr>
          </a:p>
          <a:p>
            <a:pPr algn="ctr" defTabSz="888980" eaLnBrk="0" fontAlgn="base" hangingPunct="0">
              <a:lnSpc>
                <a:spcPct val="120000"/>
              </a:lnSpc>
              <a:spcBef>
                <a:spcPct val="0"/>
              </a:spcBef>
              <a:spcAft>
                <a:spcPct val="0"/>
              </a:spcAft>
              <a:buClrTx/>
            </a:pPr>
            <a:r>
              <a:rPr kumimoji="1" lang="en-US" altLang="ja-JP" sz="2000" b="1" kern="1200" dirty="0">
                <a:solidFill>
                  <a:prstClr val="white"/>
                </a:solidFill>
                <a:latin typeface="メイリオ"/>
                <a:ea typeface="メイリオ"/>
              </a:rPr>
              <a:t>5,000</a:t>
            </a:r>
            <a:r>
              <a:rPr kumimoji="1" lang="ja-JP" altLang="en-US" b="1" kern="1200" dirty="0">
                <a:solidFill>
                  <a:prstClr val="white"/>
                </a:solidFill>
                <a:latin typeface="メイリオ"/>
                <a:ea typeface="メイリオ"/>
              </a:rPr>
              <a:t>万円</a:t>
            </a:r>
            <a:endParaRPr kumimoji="1" lang="ja-JP" altLang="en-US" sz="1200" b="1" kern="1200" dirty="0">
              <a:solidFill>
                <a:prstClr val="white"/>
              </a:solidFill>
              <a:latin typeface="メイリオ"/>
              <a:ea typeface="メイリオ"/>
            </a:endParaRPr>
          </a:p>
        </p:txBody>
      </p:sp>
      <p:cxnSp>
        <p:nvCxnSpPr>
          <p:cNvPr id="37" name="直線コネクタ 36">
            <a:extLst>
              <a:ext uri="{FF2B5EF4-FFF2-40B4-BE49-F238E27FC236}">
                <a16:creationId xmlns:a16="http://schemas.microsoft.com/office/drawing/2014/main" id="{849F1BFC-1922-44E3-9F10-690F98465500}"/>
              </a:ext>
            </a:extLst>
          </p:cNvPr>
          <p:cNvCxnSpPr>
            <a:cxnSpLocks/>
          </p:cNvCxnSpPr>
          <p:nvPr/>
        </p:nvCxnSpPr>
        <p:spPr bwMode="gray">
          <a:xfrm>
            <a:off x="3127735" y="3746387"/>
            <a:ext cx="1806137" cy="1077557"/>
          </a:xfrm>
          <a:prstGeom prst="line">
            <a:avLst/>
          </a:prstGeom>
          <a:ln w="12700">
            <a:solidFill>
              <a:srgbClr val="699824"/>
            </a:solidFill>
            <a:prstDash val="dash"/>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8C8AAE58-8EFF-484E-9F6A-071C2584AE58}"/>
              </a:ext>
            </a:extLst>
          </p:cNvPr>
          <p:cNvSpPr txBox="1"/>
          <p:nvPr/>
        </p:nvSpPr>
        <p:spPr>
          <a:xfrm>
            <a:off x="5416141" y="3847712"/>
            <a:ext cx="1670984" cy="333675"/>
          </a:xfrm>
          <a:prstGeom prst="rect">
            <a:avLst/>
          </a:prstGeom>
          <a:noFill/>
        </p:spPr>
        <p:txBody>
          <a:bodyPr wrap="square" lIns="0" tIns="45971" rIns="0" bIns="45971">
            <a:spAutoFit/>
          </a:bodyPr>
          <a:lstStyle/>
          <a:p>
            <a:pPr algn="ctr" defTabSz="438881" eaLnBrk="0" fontAlgn="base" hangingPunct="0">
              <a:lnSpc>
                <a:spcPct val="120000"/>
              </a:lnSpc>
              <a:spcBef>
                <a:spcPct val="0"/>
              </a:spcBef>
              <a:spcAft>
                <a:spcPct val="0"/>
              </a:spcAft>
              <a:buClrTx/>
              <a:defRPr/>
            </a:pPr>
            <a:r>
              <a:rPr kumimoji="1" lang="en-US" altLang="ja-JP" sz="1361"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330</a:t>
            </a:r>
            <a:r>
              <a:rPr kumimoji="1" lang="ja-JP" altLang="en-US" sz="1361"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a:t>
            </a:r>
            <a:r>
              <a:rPr kumimoji="1" lang="en-US" altLang="ja-JP" sz="10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a:t>
            </a:r>
            <a:r>
              <a:rPr kumimoji="1" lang="ja-JP" altLang="en-US" sz="10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約</a:t>
            </a:r>
            <a:r>
              <a:rPr kumimoji="1" lang="en-US" altLang="ja-JP" sz="10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100</a:t>
            </a:r>
            <a:r>
              <a:rPr kumimoji="1" lang="ja-JP" altLang="en-US" sz="10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坪</a:t>
            </a:r>
            <a:r>
              <a:rPr kumimoji="1" lang="en-US" altLang="ja-JP" sz="1000"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a:t>
            </a:r>
            <a:r>
              <a:rPr kumimoji="1" lang="ja-JP" altLang="en-US" sz="1361"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まで</a:t>
            </a:r>
            <a:endParaRPr kumimoji="1" lang="en-US" altLang="ja-JP" sz="1069" b="1" kern="1200" spc="97"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sp>
        <p:nvSpPr>
          <p:cNvPr id="42" name="テキスト ボックス 41">
            <a:extLst>
              <a:ext uri="{FF2B5EF4-FFF2-40B4-BE49-F238E27FC236}">
                <a16:creationId xmlns:a16="http://schemas.microsoft.com/office/drawing/2014/main" id="{B7DB029C-4C42-46B7-9D7C-E462FC44403D}"/>
              </a:ext>
            </a:extLst>
          </p:cNvPr>
          <p:cNvSpPr txBox="1"/>
          <p:nvPr/>
        </p:nvSpPr>
        <p:spPr>
          <a:xfrm>
            <a:off x="5747525" y="4038220"/>
            <a:ext cx="1050012" cy="595542"/>
          </a:xfrm>
          <a:prstGeom prst="rect">
            <a:avLst/>
          </a:prstGeom>
          <a:noFill/>
        </p:spPr>
        <p:txBody>
          <a:bodyPr wrap="square" lIns="91943" tIns="45971" rIns="91943" bIns="45971">
            <a:spAutoFit/>
          </a:bodyPr>
          <a:lstStyle/>
          <a:p>
            <a:pPr algn="ctr" defTabSz="438881" eaLnBrk="0" fontAlgn="base" hangingPunct="0">
              <a:lnSpc>
                <a:spcPct val="120000"/>
              </a:lnSpc>
              <a:spcBef>
                <a:spcPct val="0"/>
              </a:spcBef>
              <a:spcAft>
                <a:spcPct val="0"/>
              </a:spcAft>
              <a:buClrTx/>
              <a:defRPr/>
            </a:pPr>
            <a:r>
              <a:rPr kumimoji="1" lang="en-US" altLang="ja-JP" sz="2722" b="1" kern="1200" dirty="0">
                <a:solidFill>
                  <a:prstClr val="black">
                    <a:lumMod val="85000"/>
                    <a:lumOff val="15000"/>
                  </a:prstClr>
                </a:solidFill>
                <a:latin typeface="メイリオ" panose="020B0604030504040204" pitchFamily="50" charset="-128"/>
                <a:ea typeface="メイリオ" pitchFamily="50" charset="-128"/>
                <a:cs typeface="メイリオ" pitchFamily="50" charset="-128"/>
              </a:rPr>
              <a:t>80</a:t>
            </a:r>
            <a:r>
              <a:rPr kumimoji="1" lang="ja-JP" altLang="en-US" sz="1556" b="1" i="1" kern="1200" spc="97" dirty="0">
                <a:solidFill>
                  <a:prstClr val="black">
                    <a:lumMod val="85000"/>
                    <a:lumOff val="15000"/>
                  </a:prstClr>
                </a:solidFill>
                <a:latin typeface="メイリオ" panose="020B0604030504040204" pitchFamily="50" charset="-128"/>
                <a:ea typeface="メイリオ" pitchFamily="50" charset="-128"/>
                <a:cs typeface="メイリオ" pitchFamily="50" charset="-128"/>
              </a:rPr>
              <a:t>％</a:t>
            </a:r>
            <a:endParaRPr kumimoji="1" lang="en-US" altLang="ja-JP" sz="1556" b="1" i="1" kern="1200" spc="97"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sp>
        <p:nvSpPr>
          <p:cNvPr id="44" name="正方形/長方形 43">
            <a:extLst>
              <a:ext uri="{FF2B5EF4-FFF2-40B4-BE49-F238E27FC236}">
                <a16:creationId xmlns:a16="http://schemas.microsoft.com/office/drawing/2014/main" id="{F53FA05C-54E6-443F-996E-090444BE8C4C}"/>
              </a:ext>
            </a:extLst>
          </p:cNvPr>
          <p:cNvSpPr/>
          <p:nvPr/>
        </p:nvSpPr>
        <p:spPr bwMode="gray">
          <a:xfrm>
            <a:off x="5393105" y="3763248"/>
            <a:ext cx="1694020" cy="1073792"/>
          </a:xfrm>
          <a:prstGeom prst="rect">
            <a:avLst/>
          </a:prstGeom>
          <a:noFill/>
          <a:ln>
            <a:solidFill>
              <a:srgbClr val="5B8B2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888980" eaLnBrk="0" fontAlgn="base" hangingPunct="0">
              <a:lnSpc>
                <a:spcPct val="120000"/>
              </a:lnSpc>
              <a:spcBef>
                <a:spcPct val="0"/>
              </a:spcBef>
              <a:spcAft>
                <a:spcPct val="0"/>
              </a:spcAft>
              <a:buClrTx/>
            </a:pPr>
            <a:endParaRPr kumimoji="1" lang="ja-JP" altLang="en-US" sz="1361" b="1" kern="1200" dirty="0">
              <a:solidFill>
                <a:prstClr val="white"/>
              </a:solidFill>
              <a:latin typeface="メイリオ"/>
              <a:ea typeface="メイリオ"/>
            </a:endParaRPr>
          </a:p>
        </p:txBody>
      </p:sp>
      <p:sp>
        <p:nvSpPr>
          <p:cNvPr id="46" name="テキスト ボックス 45">
            <a:extLst>
              <a:ext uri="{FF2B5EF4-FFF2-40B4-BE49-F238E27FC236}">
                <a16:creationId xmlns:a16="http://schemas.microsoft.com/office/drawing/2014/main" id="{6138D52D-A58B-4FDB-9F37-F24D733E1DB2}"/>
              </a:ext>
            </a:extLst>
          </p:cNvPr>
          <p:cNvSpPr txBox="1"/>
          <p:nvPr/>
        </p:nvSpPr>
        <p:spPr>
          <a:xfrm>
            <a:off x="5709522" y="4443315"/>
            <a:ext cx="1050012" cy="340600"/>
          </a:xfrm>
          <a:prstGeom prst="rect">
            <a:avLst/>
          </a:prstGeom>
          <a:noFill/>
        </p:spPr>
        <p:txBody>
          <a:bodyPr wrap="square" lIns="91943" tIns="45971" rIns="91943" bIns="45971">
            <a:spAutoFit/>
          </a:bodyPr>
          <a:lstStyle/>
          <a:p>
            <a:pPr algn="ctr" defTabSz="438881" eaLnBrk="0" fontAlgn="base" hangingPunct="0">
              <a:lnSpc>
                <a:spcPct val="120000"/>
              </a:lnSpc>
              <a:spcBef>
                <a:spcPct val="0"/>
              </a:spcBef>
              <a:spcAft>
                <a:spcPct val="0"/>
              </a:spcAft>
              <a:buClrTx/>
              <a:defRPr/>
            </a:pPr>
            <a:r>
              <a:rPr kumimoji="1" lang="ja-JP" altLang="en-US" b="1" kern="1200" spc="97" dirty="0">
                <a:solidFill>
                  <a:prstClr val="black">
                    <a:lumMod val="85000"/>
                    <a:lumOff val="15000"/>
                  </a:prstClr>
                </a:solidFill>
                <a:latin typeface="メイリオ" panose="020B0604030504040204" pitchFamily="50" charset="-128"/>
                <a:ea typeface="メイリオ" pitchFamily="50" charset="-128"/>
                <a:cs typeface="メイリオ" pitchFamily="50" charset="-128"/>
              </a:rPr>
              <a:t>減 額</a:t>
            </a:r>
            <a:endParaRPr kumimoji="1" lang="en-US" altLang="ja-JP" b="1" kern="1200" spc="97" dirty="0">
              <a:solidFill>
                <a:prstClr val="black">
                  <a:lumMod val="85000"/>
                  <a:lumOff val="15000"/>
                </a:prstClr>
              </a:solidFill>
              <a:latin typeface="メイリオ" panose="020B0604030504040204" pitchFamily="50" charset="-128"/>
              <a:ea typeface="メイリオ" pitchFamily="50" charset="-128"/>
              <a:cs typeface="メイリオ" pitchFamily="50" charset="-128"/>
            </a:endParaRPr>
          </a:p>
        </p:txBody>
      </p:sp>
      <p:grpSp>
        <p:nvGrpSpPr>
          <p:cNvPr id="7" name="グループ化 6">
            <a:extLst>
              <a:ext uri="{FF2B5EF4-FFF2-40B4-BE49-F238E27FC236}">
                <a16:creationId xmlns:a16="http://schemas.microsoft.com/office/drawing/2014/main" id="{6CA413A7-1891-4029-BA89-1C7F0B4C2AAC}"/>
              </a:ext>
            </a:extLst>
          </p:cNvPr>
          <p:cNvGrpSpPr/>
          <p:nvPr/>
        </p:nvGrpSpPr>
        <p:grpSpPr>
          <a:xfrm>
            <a:off x="4852849" y="2663657"/>
            <a:ext cx="756941" cy="781815"/>
            <a:chOff x="6096760" y="2796610"/>
            <a:chExt cx="756941" cy="781815"/>
          </a:xfrm>
        </p:grpSpPr>
        <p:cxnSp>
          <p:nvCxnSpPr>
            <p:cNvPr id="45" name="直線コネクタ 44">
              <a:extLst>
                <a:ext uri="{FF2B5EF4-FFF2-40B4-BE49-F238E27FC236}">
                  <a16:creationId xmlns:a16="http://schemas.microsoft.com/office/drawing/2014/main" id="{33AADFBB-D8A6-4364-9C8A-7152A61B356C}"/>
                </a:ext>
              </a:extLst>
            </p:cNvPr>
            <p:cNvCxnSpPr>
              <a:cxnSpLocks/>
            </p:cNvCxnSpPr>
            <p:nvPr/>
          </p:nvCxnSpPr>
          <p:spPr bwMode="gray">
            <a:xfrm flipH="1" flipV="1">
              <a:off x="6096760" y="2796610"/>
              <a:ext cx="704835" cy="731474"/>
            </a:xfrm>
            <a:prstGeom prst="line">
              <a:avLst/>
            </a:prstGeom>
            <a:ln w="317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 name="楕円 4">
              <a:extLst>
                <a:ext uri="{FF2B5EF4-FFF2-40B4-BE49-F238E27FC236}">
                  <a16:creationId xmlns:a16="http://schemas.microsoft.com/office/drawing/2014/main" id="{A735646C-4F63-46C1-8452-42E2AC18ACA2}"/>
                </a:ext>
              </a:extLst>
            </p:cNvPr>
            <p:cNvSpPr/>
            <p:nvPr/>
          </p:nvSpPr>
          <p:spPr>
            <a:xfrm>
              <a:off x="6734400" y="3459124"/>
              <a:ext cx="119301" cy="11930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 name="グループ化 5">
            <a:extLst>
              <a:ext uri="{FF2B5EF4-FFF2-40B4-BE49-F238E27FC236}">
                <a16:creationId xmlns:a16="http://schemas.microsoft.com/office/drawing/2014/main" id="{F53080D1-E068-464D-8036-B183FDD8DB0F}"/>
              </a:ext>
            </a:extLst>
          </p:cNvPr>
          <p:cNvGrpSpPr/>
          <p:nvPr/>
        </p:nvGrpSpPr>
        <p:grpSpPr>
          <a:xfrm>
            <a:off x="2878160" y="2620220"/>
            <a:ext cx="756883" cy="795289"/>
            <a:chOff x="3651691" y="2768847"/>
            <a:chExt cx="756883" cy="795289"/>
          </a:xfrm>
        </p:grpSpPr>
        <p:cxnSp>
          <p:nvCxnSpPr>
            <p:cNvPr id="33" name="直線コネクタ 32">
              <a:extLst>
                <a:ext uri="{FF2B5EF4-FFF2-40B4-BE49-F238E27FC236}">
                  <a16:creationId xmlns:a16="http://schemas.microsoft.com/office/drawing/2014/main" id="{09C5A933-C689-4A60-8EC2-DD381769003C}"/>
                </a:ext>
              </a:extLst>
            </p:cNvPr>
            <p:cNvCxnSpPr>
              <a:cxnSpLocks/>
            </p:cNvCxnSpPr>
            <p:nvPr/>
          </p:nvCxnSpPr>
          <p:spPr bwMode="gray">
            <a:xfrm flipV="1">
              <a:off x="3675074" y="2768847"/>
              <a:ext cx="733500" cy="756321"/>
            </a:xfrm>
            <a:prstGeom prst="line">
              <a:avLst/>
            </a:prstGeom>
            <a:ln w="317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2" name="楕円 51">
              <a:extLst>
                <a:ext uri="{FF2B5EF4-FFF2-40B4-BE49-F238E27FC236}">
                  <a16:creationId xmlns:a16="http://schemas.microsoft.com/office/drawing/2014/main" id="{3108ABE5-CE12-47D2-934A-80FFDC837216}"/>
                </a:ext>
              </a:extLst>
            </p:cNvPr>
            <p:cNvSpPr/>
            <p:nvPr/>
          </p:nvSpPr>
          <p:spPr>
            <a:xfrm>
              <a:off x="3651691" y="3444835"/>
              <a:ext cx="119301" cy="11930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6" name="矢印: 下 55">
            <a:extLst>
              <a:ext uri="{FF2B5EF4-FFF2-40B4-BE49-F238E27FC236}">
                <a16:creationId xmlns:a16="http://schemas.microsoft.com/office/drawing/2014/main" id="{FB838696-66C3-4C33-9DD1-3E1C0E317198}"/>
              </a:ext>
            </a:extLst>
          </p:cNvPr>
          <p:cNvSpPr/>
          <p:nvPr/>
        </p:nvSpPr>
        <p:spPr bwMode="gray">
          <a:xfrm>
            <a:off x="4908421" y="3767966"/>
            <a:ext cx="432865" cy="1030136"/>
          </a:xfrm>
          <a:prstGeom prst="downArrow">
            <a:avLst>
              <a:gd name="adj1" fmla="val 65289"/>
              <a:gd name="adj2" fmla="val 59538"/>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88980" eaLnBrk="0" fontAlgn="base" hangingPunct="0">
              <a:spcBef>
                <a:spcPct val="0"/>
              </a:spcBef>
              <a:spcAft>
                <a:spcPct val="0"/>
              </a:spcAft>
              <a:buClrTx/>
            </a:pPr>
            <a:endParaRPr kumimoji="1" lang="ja-JP" altLang="en-US" sz="1750" kern="1200" dirty="0">
              <a:solidFill>
                <a:prstClr val="white"/>
              </a:solidFill>
              <a:latin typeface="Segoe UI"/>
              <a:ea typeface="メイリオ"/>
            </a:endParaRPr>
          </a:p>
        </p:txBody>
      </p:sp>
      <p:sp>
        <p:nvSpPr>
          <p:cNvPr id="36" name="正方形/長方形 35">
            <a:extLst>
              <a:ext uri="{FF2B5EF4-FFF2-40B4-BE49-F238E27FC236}">
                <a16:creationId xmlns:a16="http://schemas.microsoft.com/office/drawing/2014/main" id="{D780A8AC-7AFF-4D2E-8C11-5D6DE5A749E9}"/>
              </a:ext>
            </a:extLst>
          </p:cNvPr>
          <p:cNvSpPr/>
          <p:nvPr/>
        </p:nvSpPr>
        <p:spPr bwMode="gray">
          <a:xfrm>
            <a:off x="5393105" y="4823944"/>
            <a:ext cx="1694020" cy="453192"/>
          </a:xfrm>
          <a:prstGeom prst="rect">
            <a:avLst/>
          </a:prstGeom>
          <a:solidFill>
            <a:srgbClr val="699824"/>
          </a:solidFill>
          <a:ln>
            <a:solidFill>
              <a:srgbClr val="5B8B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888980" eaLnBrk="0" fontAlgn="base" hangingPunct="0">
              <a:spcBef>
                <a:spcPct val="0"/>
              </a:spcBef>
              <a:spcAft>
                <a:spcPct val="0"/>
              </a:spcAft>
              <a:buClrTx/>
            </a:pPr>
            <a:endParaRPr kumimoji="1" lang="ja-JP" altLang="en-US" sz="1458" kern="1200" dirty="0">
              <a:solidFill>
                <a:prstClr val="white"/>
              </a:solidFill>
              <a:latin typeface="Segoe UI"/>
              <a:ea typeface="メイリオ"/>
            </a:endParaRPr>
          </a:p>
        </p:txBody>
      </p:sp>
      <p:sp>
        <p:nvSpPr>
          <p:cNvPr id="40" name="正方形/長方形 39">
            <a:extLst>
              <a:ext uri="{FF2B5EF4-FFF2-40B4-BE49-F238E27FC236}">
                <a16:creationId xmlns:a16="http://schemas.microsoft.com/office/drawing/2014/main" id="{7ABA1EB2-8FDD-4202-9B65-1B0F1F3EEBED}"/>
              </a:ext>
            </a:extLst>
          </p:cNvPr>
          <p:cNvSpPr/>
          <p:nvPr/>
        </p:nvSpPr>
        <p:spPr bwMode="gray">
          <a:xfrm>
            <a:off x="5412354" y="4982011"/>
            <a:ext cx="1655519" cy="3435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888980" eaLnBrk="0" fontAlgn="base" hangingPunct="0">
              <a:spcBef>
                <a:spcPct val="0"/>
              </a:spcBef>
              <a:spcAft>
                <a:spcPct val="0"/>
              </a:spcAft>
              <a:buClrTx/>
            </a:pPr>
            <a:r>
              <a:rPr kumimoji="1" lang="en-US" altLang="ja-JP" sz="2000" b="1" kern="1200" dirty="0">
                <a:solidFill>
                  <a:prstClr val="white"/>
                </a:solidFill>
                <a:latin typeface="メイリオ"/>
                <a:ea typeface="メイリオ"/>
              </a:rPr>
              <a:t>1,000</a:t>
            </a:r>
            <a:r>
              <a:rPr kumimoji="1" lang="ja-JP" altLang="en-US" b="1" kern="1200" dirty="0">
                <a:solidFill>
                  <a:prstClr val="white"/>
                </a:solidFill>
                <a:latin typeface="メイリオ"/>
                <a:ea typeface="メイリオ"/>
              </a:rPr>
              <a:t>万円</a:t>
            </a:r>
          </a:p>
        </p:txBody>
      </p:sp>
      <p:cxnSp>
        <p:nvCxnSpPr>
          <p:cNvPr id="28" name="直線コネクタ 27">
            <a:extLst>
              <a:ext uri="{FF2B5EF4-FFF2-40B4-BE49-F238E27FC236}">
                <a16:creationId xmlns:a16="http://schemas.microsoft.com/office/drawing/2014/main" id="{42C1D58B-E057-403D-B26B-47A1B9453A38}"/>
              </a:ext>
            </a:extLst>
          </p:cNvPr>
          <p:cNvCxnSpPr>
            <a:cxnSpLocks/>
          </p:cNvCxnSpPr>
          <p:nvPr/>
        </p:nvCxnSpPr>
        <p:spPr bwMode="gray">
          <a:xfrm>
            <a:off x="792160" y="5292103"/>
            <a:ext cx="7070082" cy="0"/>
          </a:xfrm>
          <a:prstGeom prst="line">
            <a:avLst/>
          </a:prstGeom>
          <a:ln w="57150">
            <a:solidFill>
              <a:schemeClr val="bg2">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ED80FF42-6C8C-4BF8-BC63-89A61AD89E2D}"/>
              </a:ext>
            </a:extLst>
          </p:cNvPr>
          <p:cNvCxnSpPr>
            <a:cxnSpLocks/>
          </p:cNvCxnSpPr>
          <p:nvPr/>
        </p:nvCxnSpPr>
        <p:spPr>
          <a:xfrm flipH="1">
            <a:off x="4933872" y="4822683"/>
            <a:ext cx="478483" cy="0"/>
          </a:xfrm>
          <a:prstGeom prst="line">
            <a:avLst/>
          </a:prstGeom>
          <a:ln w="22225">
            <a:solidFill>
              <a:srgbClr val="5B8B2E"/>
            </a:solidFill>
          </a:ln>
        </p:spPr>
        <p:style>
          <a:lnRef idx="1">
            <a:schemeClr val="accent1"/>
          </a:lnRef>
          <a:fillRef idx="0">
            <a:schemeClr val="accent1"/>
          </a:fillRef>
          <a:effectRef idx="0">
            <a:schemeClr val="accent1"/>
          </a:effectRef>
          <a:fontRef idx="minor">
            <a:schemeClr val="tx1"/>
          </a:fontRef>
        </p:style>
      </p:cxnSp>
      <p:sp>
        <p:nvSpPr>
          <p:cNvPr id="41" name="正方形/長方形 40">
            <a:extLst>
              <a:ext uri="{FF2B5EF4-FFF2-40B4-BE49-F238E27FC236}">
                <a16:creationId xmlns:a16="http://schemas.microsoft.com/office/drawing/2014/main" id="{D1482043-08FB-4866-B3BD-D83452E90297}"/>
              </a:ext>
            </a:extLst>
          </p:cNvPr>
          <p:cNvSpPr/>
          <p:nvPr/>
        </p:nvSpPr>
        <p:spPr>
          <a:xfrm>
            <a:off x="5823878" y="4790964"/>
            <a:ext cx="840010" cy="280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r" defTabSz="888980" eaLnBrk="0" fontAlgn="base" hangingPunct="0">
              <a:spcBef>
                <a:spcPct val="0"/>
              </a:spcBef>
              <a:spcAft>
                <a:spcPct val="0"/>
              </a:spcAft>
              <a:buClrTx/>
            </a:pPr>
            <a:r>
              <a:rPr kumimoji="1" lang="ja-JP" altLang="en-US" sz="1100" b="1" kern="1200" dirty="0">
                <a:solidFill>
                  <a:schemeClr val="bg1"/>
                </a:solidFill>
                <a:latin typeface="メイリオ"/>
                <a:ea typeface="メイリオ"/>
              </a:rPr>
              <a:t>評価額</a:t>
            </a:r>
          </a:p>
        </p:txBody>
      </p:sp>
      <p:sp>
        <p:nvSpPr>
          <p:cNvPr id="3" name="テキスト プレースホルダー 3">
            <a:extLst>
              <a:ext uri="{FF2B5EF4-FFF2-40B4-BE49-F238E27FC236}">
                <a16:creationId xmlns:a16="http://schemas.microsoft.com/office/drawing/2014/main" id="{00E126D8-A682-EFAD-00AA-21EBCA8B4161}"/>
              </a:ext>
            </a:extLst>
          </p:cNvPr>
          <p:cNvSpPr>
            <a:spLocks noGrp="1"/>
          </p:cNvSpPr>
          <p:nvPr>
            <p:ph type="body" sz="quarter" idx="10"/>
          </p:nvPr>
        </p:nvSpPr>
        <p:spPr>
          <a:xfrm>
            <a:off x="533180" y="863306"/>
            <a:ext cx="9539288" cy="1071893"/>
          </a:xfrm>
        </p:spPr>
        <p:txBody>
          <a:bodyPr>
            <a:noAutofit/>
          </a:bodyPr>
          <a:lstStyle/>
          <a:p>
            <a:r>
              <a:rPr lang="ja-JP" altLang="en-US" dirty="0"/>
              <a:t>自宅の敷地などの相続で、一定要件を満たす土地であれば、相続税の評価額を</a:t>
            </a:r>
            <a:r>
              <a:rPr lang="en-US" altLang="ja-JP" dirty="0"/>
              <a:t>50</a:t>
            </a:r>
            <a:r>
              <a:rPr lang="ja-JP" altLang="en-US" dirty="0"/>
              <a:t>～</a:t>
            </a:r>
            <a:r>
              <a:rPr lang="en-US" altLang="ja-JP" dirty="0"/>
              <a:t>80%</a:t>
            </a:r>
            <a:r>
              <a:rPr lang="ja-JP" altLang="en-US" dirty="0"/>
              <a:t>減額できる制度です。特例が適用される土地は、大きく分けて「居住用」「事業用」「貸付事業用」の３つがあります。</a:t>
            </a:r>
          </a:p>
        </p:txBody>
      </p:sp>
    </p:spTree>
    <p:extLst>
      <p:ext uri="{BB962C8B-B14F-4D97-AF65-F5344CB8AC3E}">
        <p14:creationId xmlns:p14="http://schemas.microsoft.com/office/powerpoint/2010/main" val="31875098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460BF4-5636-4569-811E-8901196D0CBD}"/>
              </a:ext>
            </a:extLst>
          </p:cNvPr>
          <p:cNvSpPr>
            <a:spLocks noGrp="1"/>
          </p:cNvSpPr>
          <p:nvPr>
            <p:ph type="title"/>
          </p:nvPr>
        </p:nvSpPr>
        <p:spPr/>
        <p:txBody>
          <a:bodyPr/>
          <a:lstStyle/>
          <a:p>
            <a:r>
              <a:rPr kumimoji="1" lang="ja-JP" altLang="en-US" dirty="0"/>
              <a:t>相続税対策の一覧①</a:t>
            </a:r>
          </a:p>
        </p:txBody>
      </p:sp>
      <p:graphicFrame>
        <p:nvGraphicFramePr>
          <p:cNvPr id="5" name="表 4">
            <a:extLst>
              <a:ext uri="{FF2B5EF4-FFF2-40B4-BE49-F238E27FC236}">
                <a16:creationId xmlns:a16="http://schemas.microsoft.com/office/drawing/2014/main" id="{79566B4C-765A-484D-BD93-FB55CC59B73B}"/>
              </a:ext>
            </a:extLst>
          </p:cNvPr>
          <p:cNvGraphicFramePr>
            <a:graphicFrameLocks noGrp="1"/>
          </p:cNvGraphicFramePr>
          <p:nvPr>
            <p:extLst>
              <p:ext uri="{D42A27DB-BD31-4B8C-83A1-F6EECF244321}">
                <p14:modId xmlns:p14="http://schemas.microsoft.com/office/powerpoint/2010/main" val="3821511022"/>
              </p:ext>
            </p:extLst>
          </p:nvPr>
        </p:nvGraphicFramePr>
        <p:xfrm>
          <a:off x="537971" y="1144030"/>
          <a:ext cx="9615869" cy="5693018"/>
        </p:xfrm>
        <a:graphic>
          <a:graphicData uri="http://schemas.openxmlformats.org/drawingml/2006/table">
            <a:tbl>
              <a:tblPr/>
              <a:tblGrid>
                <a:gridCol w="2344929">
                  <a:extLst>
                    <a:ext uri="{9D8B030D-6E8A-4147-A177-3AD203B41FA5}">
                      <a16:colId xmlns:a16="http://schemas.microsoft.com/office/drawing/2014/main" val="400015412"/>
                    </a:ext>
                  </a:extLst>
                </a:gridCol>
                <a:gridCol w="2667000">
                  <a:extLst>
                    <a:ext uri="{9D8B030D-6E8A-4147-A177-3AD203B41FA5}">
                      <a16:colId xmlns:a16="http://schemas.microsoft.com/office/drawing/2014/main" val="1589374692"/>
                    </a:ext>
                  </a:extLst>
                </a:gridCol>
                <a:gridCol w="4603940">
                  <a:extLst>
                    <a:ext uri="{9D8B030D-6E8A-4147-A177-3AD203B41FA5}">
                      <a16:colId xmlns:a16="http://schemas.microsoft.com/office/drawing/2014/main" val="2110041932"/>
                    </a:ext>
                  </a:extLst>
                </a:gridCol>
              </a:tblGrid>
              <a:tr h="329018">
                <a:tc>
                  <a:txBody>
                    <a:bodyPr/>
                    <a:lstStyle/>
                    <a:p>
                      <a:pPr algn="ctr" rtl="0" fontAlgn="ctr"/>
                      <a:r>
                        <a:rPr lang="ja-JP" altLang="en-US" sz="1600" b="1" i="0" u="none" strike="noStrike" dirty="0">
                          <a:solidFill>
                            <a:srgbClr val="FFFFFF"/>
                          </a:solidFill>
                          <a:effectLst/>
                          <a:latin typeface="メイリオ" panose="020B0604030504040204" pitchFamily="50" charset="-128"/>
                          <a:ea typeface="メイリオ" panose="020B0604030504040204" pitchFamily="50" charset="-128"/>
                        </a:rPr>
                        <a:t>対策項目 </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65A77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5A779"/>
                    </a:solidFill>
                  </a:tcPr>
                </a:tc>
                <a:tc>
                  <a:txBody>
                    <a:bodyPr/>
                    <a:lstStyle/>
                    <a:p>
                      <a:pPr algn="ctr" rtl="0" fontAlgn="ctr"/>
                      <a:r>
                        <a:rPr lang="ja-JP" altLang="en-US" sz="1600" b="1" i="0" u="none" strike="noStrike">
                          <a:solidFill>
                            <a:srgbClr val="FFFFFF"/>
                          </a:solidFill>
                          <a:effectLst/>
                          <a:latin typeface="メイリオ" panose="020B0604030504040204" pitchFamily="50" charset="-128"/>
                          <a:ea typeface="メイリオ" panose="020B0604030504040204" pitchFamily="50" charset="-128"/>
                        </a:rPr>
                        <a:t>節税効果の概要</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65A77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5A779"/>
                    </a:solidFill>
                  </a:tcPr>
                </a:tc>
                <a:tc>
                  <a:txBody>
                    <a:bodyPr/>
                    <a:lstStyle/>
                    <a:p>
                      <a:pPr algn="ctr" fontAlgn="ctr"/>
                      <a:r>
                        <a:rPr lang="ja-JP" altLang="en-US" sz="1600" b="1" i="0" u="none" strike="noStrike">
                          <a:solidFill>
                            <a:srgbClr val="FFFFFF"/>
                          </a:solidFill>
                          <a:effectLst/>
                          <a:latin typeface="メイリオ" panose="020B0604030504040204" pitchFamily="50" charset="-128"/>
                          <a:ea typeface="メイリオ" panose="020B0604030504040204" pitchFamily="50" charset="-128"/>
                        </a:rPr>
                        <a:t>適用要件など</a:t>
                      </a:r>
                    </a:p>
                  </a:txBody>
                  <a:tcPr marL="1848" marR="1848" marT="1848" marB="22177" anchor="ctr">
                    <a:lnL w="12700" cap="flat" cmpd="sng" algn="ctr">
                      <a:solidFill>
                        <a:srgbClr val="FFFFFF"/>
                      </a:solidFill>
                      <a:prstDash val="solid"/>
                      <a:round/>
                      <a:headEnd type="none" w="med" len="med"/>
                      <a:tailEnd type="none" w="med" len="med"/>
                    </a:lnL>
                    <a:lnR>
                      <a:noFill/>
                    </a:lnR>
                    <a:lnT w="6350" cap="flat" cmpd="sng" algn="ctr">
                      <a:solidFill>
                        <a:srgbClr val="65A77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5A779"/>
                    </a:solidFill>
                  </a:tcPr>
                </a:tc>
                <a:extLst>
                  <a:ext uri="{0D108BD9-81ED-4DB2-BD59-A6C34878D82A}">
                    <a16:rowId xmlns:a16="http://schemas.microsoft.com/office/drawing/2014/main" val="1716092764"/>
                  </a:ext>
                </a:extLst>
              </a:tr>
              <a:tr h="720000">
                <a:tc>
                  <a:txBody>
                    <a:bodyPr/>
                    <a:lstStyle/>
                    <a:p>
                      <a:pPr algn="l"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生命保険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相続時</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法定相続人数</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×500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万円まで</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非課税</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受取人を相続人に指定している死亡保険金の非課税枠を最大限に活用し、課税財産額を減らします。 </a:t>
                      </a:r>
                    </a:p>
                  </a:txBody>
                  <a:tcPr marL="72000" marR="1848" marT="1848" marB="22177" anchor="ctr">
                    <a:lnL w="12700" cap="flat" cmpd="sng" algn="ctr">
                      <a:solidFill>
                        <a:srgbClr val="FFFFFF"/>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a:noFill/>
                    </a:lnB>
                    <a:solidFill>
                      <a:srgbClr val="CEEADD"/>
                    </a:solidFill>
                  </a:tcPr>
                </a:tc>
                <a:extLst>
                  <a:ext uri="{0D108BD9-81ED-4DB2-BD59-A6C34878D82A}">
                    <a16:rowId xmlns:a16="http://schemas.microsoft.com/office/drawing/2014/main" val="811569554"/>
                  </a:ext>
                </a:extLst>
              </a:tr>
              <a:tr h="1188000">
                <a:tc>
                  <a:txBody>
                    <a:bodyPr/>
                    <a:lstStyle/>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退職金支給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ctr"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相続時</a:t>
                      </a:r>
                      <a:endParaRPr lang="en-US" altLang="ja-JP" sz="1400" b="0" i="0" u="none" strike="noStrike">
                        <a:solidFill>
                          <a:srgbClr val="000000"/>
                        </a:solidFill>
                        <a:effectLst/>
                        <a:latin typeface="メイリオ" panose="020B0604030504040204" pitchFamily="50" charset="-128"/>
                        <a:ea typeface="メイリオ" panose="020B0604030504040204" pitchFamily="50" charset="-128"/>
                      </a:endParaRPr>
                    </a:p>
                    <a:p>
                      <a:pPr algn="ctr"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法定相続人数</a:t>
                      </a:r>
                      <a:r>
                        <a:rPr lang="en-US" altLang="ja-JP" sz="1400" b="0" i="0" u="none" strike="noStrike">
                          <a:solidFill>
                            <a:srgbClr val="000000"/>
                          </a:solidFill>
                          <a:effectLst/>
                          <a:latin typeface="メイリオ" panose="020B0604030504040204" pitchFamily="50" charset="-128"/>
                          <a:ea typeface="メイリオ" panose="020B0604030504040204" pitchFamily="50" charset="-128"/>
                        </a:rPr>
                        <a:t>×500</a:t>
                      </a: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万円まで</a:t>
                      </a:r>
                      <a:endParaRPr lang="en-US" altLang="ja-JP" sz="1400" b="0" i="0" u="none" strike="noStrike">
                        <a:solidFill>
                          <a:srgbClr val="000000"/>
                        </a:solidFill>
                        <a:effectLst/>
                        <a:latin typeface="メイリオ" panose="020B0604030504040204" pitchFamily="50" charset="-128"/>
                        <a:ea typeface="メイリオ" panose="020B0604030504040204" pitchFamily="50" charset="-128"/>
                      </a:endParaRPr>
                    </a:p>
                    <a:p>
                      <a:pPr algn="ctr"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非課税</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被相続人の死亡によって、被相続人に支給されるべきであった退職手当金、功労金その他これらを受け取る場合で、被相続人の死亡後３年以内に支給が確定したものは、相続財産とみなされて相続税の課税対象となるが、非課税枠が設けられています。</a:t>
                      </a:r>
                    </a:p>
                  </a:txBody>
                  <a:tcPr marL="72000" marR="1848" marT="1848" marB="22177" anchor="ctr">
                    <a:lnL w="12700" cap="flat" cmpd="sng" algn="ctr">
                      <a:solidFill>
                        <a:srgbClr val="FFFFFF"/>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1652823984"/>
                  </a:ext>
                </a:extLst>
              </a:tr>
              <a:tr h="720000">
                <a:tc>
                  <a:txBody>
                    <a:bodyPr/>
                    <a:lstStyle/>
                    <a:p>
                      <a:pPr algn="l"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不動産の購入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現金より不動産の方が</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相続評価が下がる</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現金を使って不動産を購入し、相続税評価額を減少させます。 家賃収入がある場合、その収入を納税資金などにあてるなど遺産分割対策にすることもできます。</a:t>
                      </a:r>
                    </a:p>
                  </a:txBody>
                  <a:tcPr marL="72000" marR="1848" marT="1848" marB="22177" anchor="ctr">
                    <a:lnL w="12700" cap="flat" cmpd="sng" algn="ctr">
                      <a:solidFill>
                        <a:srgbClr val="FFFFFF"/>
                      </a:solidFill>
                      <a:prstDash val="solid"/>
                      <a:round/>
                      <a:headEnd type="none" w="med" len="med"/>
                      <a:tailEnd type="none" w="med" len="med"/>
                    </a:lnL>
                    <a:lnR>
                      <a:noFill/>
                    </a:lnR>
                    <a:lnT>
                      <a:noFill/>
                    </a:lnT>
                    <a:lnB>
                      <a:noFill/>
                    </a:lnB>
                    <a:solidFill>
                      <a:srgbClr val="CEEADD"/>
                    </a:solidFill>
                  </a:tcPr>
                </a:tc>
                <a:extLst>
                  <a:ext uri="{0D108BD9-81ED-4DB2-BD59-A6C34878D82A}">
                    <a16:rowId xmlns:a16="http://schemas.microsoft.com/office/drawing/2014/main" val="4110368998"/>
                  </a:ext>
                </a:extLst>
              </a:tr>
              <a:tr h="936000">
                <a:tc>
                  <a:txBody>
                    <a:bodyPr/>
                    <a:lstStyle/>
                    <a:p>
                      <a:pPr algn="l"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土地活用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更地より建築物のある土地は</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相続評価が下がる</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更地だった土地に賃貸住宅を建てるなど、土地の活用方法を変えます。借入金をマイナスの財産とするなど、家賃収入を納税資金や遺産分割対策に回すこともできます。</a:t>
                      </a:r>
                    </a:p>
                  </a:txBody>
                  <a:tcPr marL="72000" marR="1848" marT="1848" marB="22177" anchor="ctr">
                    <a:lnL w="12700" cap="flat" cmpd="sng" algn="ctr">
                      <a:solidFill>
                        <a:srgbClr val="FFFFFF"/>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1054775713"/>
                  </a:ext>
                </a:extLst>
              </a:tr>
              <a:tr h="540000">
                <a:tc>
                  <a:txBody>
                    <a:bodyPr/>
                    <a:lstStyle/>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小規模宅地等の特例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条件適用により最大</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80%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の</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評価減</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被相続人と自宅で生計を共にしたり事業を引き継いだりすることで土地の評価を下げます。 </a:t>
                      </a:r>
                    </a:p>
                  </a:txBody>
                  <a:tcPr marL="72000" marR="1848" marT="1848" marB="22177" anchor="ctr">
                    <a:lnL w="12700" cap="flat" cmpd="sng" algn="ctr">
                      <a:solidFill>
                        <a:srgbClr val="FFFFFF"/>
                      </a:solidFill>
                      <a:prstDash val="solid"/>
                      <a:round/>
                      <a:headEnd type="none" w="med" len="med"/>
                      <a:tailEnd type="none" w="med" len="med"/>
                    </a:lnL>
                    <a:lnR>
                      <a:noFill/>
                    </a:lnR>
                    <a:lnT>
                      <a:noFill/>
                    </a:lnT>
                    <a:lnB>
                      <a:noFill/>
                    </a:lnB>
                    <a:solidFill>
                      <a:srgbClr val="CEEADD"/>
                    </a:solidFill>
                  </a:tcPr>
                </a:tc>
                <a:extLst>
                  <a:ext uri="{0D108BD9-81ED-4DB2-BD59-A6C34878D82A}">
                    <a16:rowId xmlns:a16="http://schemas.microsoft.com/office/drawing/2014/main" val="3410232901"/>
                  </a:ext>
                </a:extLst>
              </a:tr>
              <a:tr h="720000">
                <a:tc>
                  <a:txBody>
                    <a:bodyPr/>
                    <a:lstStyle/>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自社株評価を下げる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ctr"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個別による</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役員報酬の引上げや別会社設立などを行います。新事業承継税制を適用の場合、自社株に対する相続税や贈与税の納税の猶予や、将来的に免除される場合もあります。</a:t>
                      </a:r>
                    </a:p>
                  </a:txBody>
                  <a:tcPr marL="72000" marR="1848" marT="1848" marB="22177" anchor="ctr">
                    <a:lnL w="12700" cap="flat" cmpd="sng" algn="ctr">
                      <a:solidFill>
                        <a:srgbClr val="FFFFFF"/>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104894843"/>
                  </a:ext>
                </a:extLst>
              </a:tr>
              <a:tr h="540000">
                <a:tc>
                  <a:txBody>
                    <a:bodyPr/>
                    <a:lstStyle/>
                    <a:p>
                      <a:pPr algn="l"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養子縁組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法定相続人が増えるため</a:t>
                      </a:r>
                      <a:b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基礎控除（</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600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万円）が増える</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基礎控除を増やすだけでなく、保険などの非課税枠を増やすことができます。</a:t>
                      </a:r>
                    </a:p>
                  </a:txBody>
                  <a:tcPr marL="72000" marR="1848" marT="1848" marB="22177" anchor="ctr">
                    <a:lnL w="12700" cap="flat" cmpd="sng" algn="ctr">
                      <a:solidFill>
                        <a:srgbClr val="FFFFFF"/>
                      </a:solidFill>
                      <a:prstDash val="solid"/>
                      <a:round/>
                      <a:headEnd type="none" w="med" len="med"/>
                      <a:tailEnd type="none" w="med" len="med"/>
                    </a:lnL>
                    <a:lnR>
                      <a:noFill/>
                    </a:lnR>
                    <a:lnT>
                      <a:noFill/>
                    </a:lnT>
                    <a:lnB>
                      <a:noFill/>
                    </a:lnB>
                    <a:solidFill>
                      <a:srgbClr val="CEEADD"/>
                    </a:solidFill>
                  </a:tcPr>
                </a:tc>
                <a:extLst>
                  <a:ext uri="{0D108BD9-81ED-4DB2-BD59-A6C34878D82A}">
                    <a16:rowId xmlns:a16="http://schemas.microsoft.com/office/drawing/2014/main" val="3934496513"/>
                  </a:ext>
                </a:extLst>
              </a:tr>
            </a:tbl>
          </a:graphicData>
        </a:graphic>
      </p:graphicFrame>
    </p:spTree>
    <p:extLst>
      <p:ext uri="{BB962C8B-B14F-4D97-AF65-F5344CB8AC3E}">
        <p14:creationId xmlns:p14="http://schemas.microsoft.com/office/powerpoint/2010/main" val="11445071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460BF4-5636-4569-811E-8901196D0CBD}"/>
              </a:ext>
            </a:extLst>
          </p:cNvPr>
          <p:cNvSpPr>
            <a:spLocks noGrp="1"/>
          </p:cNvSpPr>
          <p:nvPr>
            <p:ph type="title"/>
          </p:nvPr>
        </p:nvSpPr>
        <p:spPr/>
        <p:txBody>
          <a:bodyPr/>
          <a:lstStyle/>
          <a:p>
            <a:r>
              <a:rPr kumimoji="1" lang="ja-JP" altLang="en-US" dirty="0"/>
              <a:t>相続税対策の一覧②</a:t>
            </a:r>
          </a:p>
        </p:txBody>
      </p:sp>
      <p:graphicFrame>
        <p:nvGraphicFramePr>
          <p:cNvPr id="5" name="表 4">
            <a:extLst>
              <a:ext uri="{FF2B5EF4-FFF2-40B4-BE49-F238E27FC236}">
                <a16:creationId xmlns:a16="http://schemas.microsoft.com/office/drawing/2014/main" id="{79566B4C-765A-484D-BD93-FB55CC59B73B}"/>
              </a:ext>
            </a:extLst>
          </p:cNvPr>
          <p:cNvGraphicFramePr>
            <a:graphicFrameLocks noGrp="1"/>
          </p:cNvGraphicFramePr>
          <p:nvPr>
            <p:extLst>
              <p:ext uri="{D42A27DB-BD31-4B8C-83A1-F6EECF244321}">
                <p14:modId xmlns:p14="http://schemas.microsoft.com/office/powerpoint/2010/main" val="3034107671"/>
              </p:ext>
            </p:extLst>
          </p:nvPr>
        </p:nvGraphicFramePr>
        <p:xfrm>
          <a:off x="537971" y="1159270"/>
          <a:ext cx="9615869" cy="5660630"/>
        </p:xfrm>
        <a:graphic>
          <a:graphicData uri="http://schemas.openxmlformats.org/drawingml/2006/table">
            <a:tbl>
              <a:tblPr/>
              <a:tblGrid>
                <a:gridCol w="2344929">
                  <a:extLst>
                    <a:ext uri="{9D8B030D-6E8A-4147-A177-3AD203B41FA5}">
                      <a16:colId xmlns:a16="http://schemas.microsoft.com/office/drawing/2014/main" val="400015412"/>
                    </a:ext>
                  </a:extLst>
                </a:gridCol>
                <a:gridCol w="2657377">
                  <a:extLst>
                    <a:ext uri="{9D8B030D-6E8A-4147-A177-3AD203B41FA5}">
                      <a16:colId xmlns:a16="http://schemas.microsoft.com/office/drawing/2014/main" val="1589374692"/>
                    </a:ext>
                  </a:extLst>
                </a:gridCol>
                <a:gridCol w="4613563">
                  <a:extLst>
                    <a:ext uri="{9D8B030D-6E8A-4147-A177-3AD203B41FA5}">
                      <a16:colId xmlns:a16="http://schemas.microsoft.com/office/drawing/2014/main" val="2110041932"/>
                    </a:ext>
                  </a:extLst>
                </a:gridCol>
              </a:tblGrid>
              <a:tr h="331524">
                <a:tc>
                  <a:txBody>
                    <a:bodyPr/>
                    <a:lstStyle/>
                    <a:p>
                      <a:pPr algn="ctr" rtl="0" fontAlgn="ctr"/>
                      <a:r>
                        <a:rPr lang="ja-JP" altLang="en-US" sz="1600" b="1" i="0" u="none" strike="noStrike" dirty="0">
                          <a:solidFill>
                            <a:srgbClr val="FFFFFF"/>
                          </a:solidFill>
                          <a:effectLst/>
                          <a:latin typeface="メイリオ" panose="020B0604030504040204" pitchFamily="50" charset="-128"/>
                          <a:ea typeface="メイリオ" panose="020B0604030504040204" pitchFamily="50" charset="-128"/>
                        </a:rPr>
                        <a:t>対策項目 </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65A77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5A779"/>
                    </a:solidFill>
                  </a:tcPr>
                </a:tc>
                <a:tc>
                  <a:txBody>
                    <a:bodyPr/>
                    <a:lstStyle/>
                    <a:p>
                      <a:pPr algn="ctr" rtl="0" fontAlgn="ctr"/>
                      <a:r>
                        <a:rPr lang="ja-JP" altLang="en-US" sz="1600" b="1" i="0" u="none" strike="noStrike">
                          <a:solidFill>
                            <a:srgbClr val="FFFFFF"/>
                          </a:solidFill>
                          <a:effectLst/>
                          <a:latin typeface="メイリオ" panose="020B0604030504040204" pitchFamily="50" charset="-128"/>
                          <a:ea typeface="メイリオ" panose="020B0604030504040204" pitchFamily="50" charset="-128"/>
                        </a:rPr>
                        <a:t>節税効果の概要</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65A77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5A779"/>
                    </a:solidFill>
                  </a:tcPr>
                </a:tc>
                <a:tc>
                  <a:txBody>
                    <a:bodyPr/>
                    <a:lstStyle/>
                    <a:p>
                      <a:pPr algn="ctr" fontAlgn="ctr"/>
                      <a:r>
                        <a:rPr lang="ja-JP" altLang="en-US" sz="1600" b="1" i="0" u="none" strike="noStrike">
                          <a:solidFill>
                            <a:srgbClr val="FFFFFF"/>
                          </a:solidFill>
                          <a:effectLst/>
                          <a:latin typeface="メイリオ" panose="020B0604030504040204" pitchFamily="50" charset="-128"/>
                          <a:ea typeface="メイリオ" panose="020B0604030504040204" pitchFamily="50" charset="-128"/>
                        </a:rPr>
                        <a:t>適用要件など</a:t>
                      </a:r>
                    </a:p>
                  </a:txBody>
                  <a:tcPr marL="1848" marR="1848" marT="1848" marB="22177" anchor="ctr">
                    <a:lnL w="12700" cap="flat" cmpd="sng" algn="ctr">
                      <a:solidFill>
                        <a:srgbClr val="FFFFFF"/>
                      </a:solidFill>
                      <a:prstDash val="solid"/>
                      <a:round/>
                      <a:headEnd type="none" w="med" len="med"/>
                      <a:tailEnd type="none" w="med" len="med"/>
                    </a:lnL>
                    <a:lnR>
                      <a:noFill/>
                    </a:lnR>
                    <a:lnT w="6350" cap="flat" cmpd="sng" algn="ctr">
                      <a:solidFill>
                        <a:srgbClr val="65A77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5A779"/>
                    </a:solidFill>
                  </a:tcPr>
                </a:tc>
                <a:extLst>
                  <a:ext uri="{0D108BD9-81ED-4DB2-BD59-A6C34878D82A}">
                    <a16:rowId xmlns:a16="http://schemas.microsoft.com/office/drawing/2014/main" val="1716092764"/>
                  </a:ext>
                </a:extLst>
              </a:tr>
              <a:tr h="454179">
                <a:tc>
                  <a:txBody>
                    <a:bodyPr/>
                    <a:lstStyle/>
                    <a:p>
                      <a:pPr algn="l" rtl="0" fontAlgn="ctr"/>
                      <a:r>
                        <a:rPr lang="zh-TW" altLang="en-US" sz="1200" b="0" i="0" u="none" strike="noStrike">
                          <a:solidFill>
                            <a:srgbClr val="000000"/>
                          </a:solidFill>
                          <a:effectLst/>
                          <a:latin typeface="メイリオ" panose="020B0604030504040204" pitchFamily="50" charset="-128"/>
                          <a:ea typeface="メイリオ" panose="020B0604030504040204" pitchFamily="50" charset="-128"/>
                        </a:rPr>
                        <a:t>贈与</a:t>
                      </a:r>
                      <a:endParaRPr lang="en-US" altLang="zh-TW" sz="1200" b="0" i="0" u="none" strike="noStrike">
                        <a:solidFill>
                          <a:srgbClr val="000000"/>
                        </a:solidFill>
                        <a:effectLst/>
                        <a:latin typeface="メイリオ" panose="020B0604030504040204" pitchFamily="50" charset="-128"/>
                        <a:ea typeface="メイリオ" panose="020B0604030504040204" pitchFamily="50" charset="-128"/>
                      </a:endParaRPr>
                    </a:p>
                    <a:p>
                      <a:pPr algn="l" rtl="0" fontAlgn="ctr"/>
                      <a:r>
                        <a:rPr lang="zh-TW" altLang="en-US" sz="1200" b="0" i="0" u="none" strike="noStrike">
                          <a:solidFill>
                            <a:srgbClr val="000000"/>
                          </a:solidFill>
                          <a:effectLst/>
                          <a:latin typeface="メイリオ" panose="020B0604030504040204" pitchFamily="50" charset="-128"/>
                          <a:ea typeface="メイリオ" panose="020B0604030504040204" pitchFamily="50" charset="-128"/>
                        </a:rPr>
                        <a:t>（相続時精算課税制度　自社株）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ctr"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最大</a:t>
                      </a:r>
                      <a:r>
                        <a:rPr lang="en-US" altLang="ja-JP" sz="1400" b="0" i="0" u="none" strike="noStrike">
                          <a:solidFill>
                            <a:srgbClr val="000000"/>
                          </a:solidFill>
                          <a:effectLst/>
                          <a:latin typeface="メイリオ" panose="020B0604030504040204" pitchFamily="50" charset="-128"/>
                          <a:ea typeface="メイリオ" panose="020B0604030504040204" pitchFamily="50" charset="-128"/>
                        </a:rPr>
                        <a:t>2,500</a:t>
                      </a: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万円までが非課税</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将来、価格が上昇すると見込まれる自社株や評価を下げた自社株を贈与します。 </a:t>
                      </a:r>
                    </a:p>
                  </a:txBody>
                  <a:tcPr marL="72000" marR="1848" marT="1848" marB="22177">
                    <a:lnL w="12700" cap="flat" cmpd="sng" algn="ctr">
                      <a:solidFill>
                        <a:srgbClr val="FFFFFF"/>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a:noFill/>
                    </a:lnB>
                    <a:solidFill>
                      <a:srgbClr val="CEEADD"/>
                    </a:solidFill>
                  </a:tcPr>
                </a:tc>
                <a:extLst>
                  <a:ext uri="{0D108BD9-81ED-4DB2-BD59-A6C34878D82A}">
                    <a16:rowId xmlns:a16="http://schemas.microsoft.com/office/drawing/2014/main" val="1707491359"/>
                  </a:ext>
                </a:extLst>
              </a:tr>
              <a:tr h="669164">
                <a:tc>
                  <a:txBody>
                    <a:bodyPr/>
                    <a:lstStyle/>
                    <a:p>
                      <a:pPr algn="l" rtl="0" fontAlgn="ctr"/>
                      <a:r>
                        <a:rPr lang="zh-TW" altLang="en-US" sz="1200" b="0" i="0" u="none" strike="noStrike">
                          <a:solidFill>
                            <a:srgbClr val="000000"/>
                          </a:solidFill>
                          <a:effectLst/>
                          <a:latin typeface="メイリオ" panose="020B0604030504040204" pitchFamily="50" charset="-128"/>
                          <a:ea typeface="メイリオ" panose="020B0604030504040204" pitchFamily="50" charset="-128"/>
                        </a:rPr>
                        <a:t>贈与</a:t>
                      </a:r>
                      <a:endParaRPr lang="en-US" altLang="zh-TW" sz="1200" b="0" i="0" u="none" strike="noStrike">
                        <a:solidFill>
                          <a:srgbClr val="000000"/>
                        </a:solidFill>
                        <a:effectLst/>
                        <a:latin typeface="メイリオ" panose="020B0604030504040204" pitchFamily="50" charset="-128"/>
                        <a:ea typeface="メイリオ" panose="020B0604030504040204" pitchFamily="50" charset="-128"/>
                      </a:endParaRPr>
                    </a:p>
                    <a:p>
                      <a:pPr algn="l" rtl="0" fontAlgn="ctr"/>
                      <a:r>
                        <a:rPr lang="zh-TW" altLang="en-US" sz="1200" b="0" i="0" u="none" strike="noStrike">
                          <a:solidFill>
                            <a:srgbClr val="000000"/>
                          </a:solidFill>
                          <a:effectLst/>
                          <a:latin typeface="メイリオ" panose="020B0604030504040204" pitchFamily="50" charset="-128"/>
                          <a:ea typeface="メイリオ" panose="020B0604030504040204" pitchFamily="50" charset="-128"/>
                        </a:rPr>
                        <a:t>（相続時精算課税制度　不動産）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最大</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2,500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a:t>
                      </a: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までが非課税</a:t>
                      </a:r>
                      <a:endParaRPr lang="ja-JP" altLang="en-US"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将来、価格が上昇すると見込まれる不動産を贈与します。その不動産から得られる収益を納税資金とすることもできます。 </a:t>
                      </a:r>
                    </a:p>
                  </a:txBody>
                  <a:tcPr marL="72000" marR="1848" marT="1848" marB="22177">
                    <a:lnL w="12700" cap="flat" cmpd="sng" algn="ctr">
                      <a:solidFill>
                        <a:srgbClr val="FFFFFF"/>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216630408"/>
                  </a:ext>
                </a:extLst>
              </a:tr>
              <a:tr h="884150">
                <a:tc>
                  <a:txBody>
                    <a:bodyPr/>
                    <a:lstStyle/>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住宅取得等資金の一括贈与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ctr"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最大</a:t>
                      </a:r>
                      <a:r>
                        <a:rPr lang="en-US" altLang="ja-JP" sz="1400" b="0" i="0" u="none" strike="noStrike">
                          <a:solidFill>
                            <a:srgbClr val="000000"/>
                          </a:solidFill>
                          <a:effectLst/>
                          <a:latin typeface="メイリオ" panose="020B0604030504040204" pitchFamily="50" charset="-128"/>
                          <a:ea typeface="メイリオ" panose="020B0604030504040204" pitchFamily="50" charset="-128"/>
                        </a:rPr>
                        <a:t>1,500</a:t>
                      </a: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万円までが非課税</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l" fontAlgn="t"/>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2026</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年</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12</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月</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31</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日までの間に、父母や祖父母から住宅を取得するための資金の贈与を受けた場合、省エネ等住宅は</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1,000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万円まで、それ以外の住宅は</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500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万円まで非課税となります。</a:t>
                      </a:r>
                    </a:p>
                  </a:txBody>
                  <a:tcPr marL="72000" marR="1848" marT="1848" marB="22177">
                    <a:lnL w="12700" cap="flat" cmpd="sng" algn="ctr">
                      <a:solidFill>
                        <a:srgbClr val="FFFFFF"/>
                      </a:solidFill>
                      <a:prstDash val="solid"/>
                      <a:round/>
                      <a:headEnd type="none" w="med" len="med"/>
                      <a:tailEnd type="none" w="med" len="med"/>
                    </a:lnL>
                    <a:lnR>
                      <a:noFill/>
                    </a:lnR>
                    <a:lnT>
                      <a:noFill/>
                    </a:lnT>
                    <a:lnB>
                      <a:noFill/>
                    </a:lnB>
                    <a:solidFill>
                      <a:srgbClr val="CEEADD"/>
                    </a:solidFill>
                  </a:tcPr>
                </a:tc>
                <a:extLst>
                  <a:ext uri="{0D108BD9-81ED-4DB2-BD59-A6C34878D82A}">
                    <a16:rowId xmlns:a16="http://schemas.microsoft.com/office/drawing/2014/main" val="1591140610"/>
                  </a:ext>
                </a:extLst>
              </a:tr>
              <a:tr h="669164">
                <a:tc>
                  <a:txBody>
                    <a:bodyPr/>
                    <a:lstStyle/>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教育資金の一括贈与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最大</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1,500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a:t>
                      </a: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までが非課税</a:t>
                      </a:r>
                      <a:endParaRPr lang="ja-JP" altLang="en-US" sz="1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l" fontAlgn="t"/>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2026</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年３月</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31</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日までの間、</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30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歳未満の受贈者が教育資金に充てるため、金融機関等との一定の契約に基づき利用可能です。</a:t>
                      </a:r>
                    </a:p>
                  </a:txBody>
                  <a:tcPr marL="72000" marR="1848" marT="1848" marB="22177">
                    <a:lnL w="12700" cap="flat" cmpd="sng" algn="ctr">
                      <a:solidFill>
                        <a:srgbClr val="FFFFFF"/>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2286408125"/>
                  </a:ext>
                </a:extLst>
              </a:tr>
              <a:tr h="669164">
                <a:tc>
                  <a:txBody>
                    <a:bodyPr/>
                    <a:lstStyle/>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結婚・子育て資金の</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一括贈与 </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ctr" rtl="0" fontAlgn="ct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最大</a:t>
                      </a:r>
                      <a:r>
                        <a:rPr lang="en-US" altLang="ja-JP" sz="1400" b="0" i="0" u="none" strike="noStrike">
                          <a:solidFill>
                            <a:srgbClr val="000000"/>
                          </a:solidFill>
                          <a:effectLst/>
                          <a:latin typeface="メイリオ" panose="020B0604030504040204" pitchFamily="50" charset="-128"/>
                          <a:ea typeface="メイリオ" panose="020B0604030504040204" pitchFamily="50" charset="-128"/>
                        </a:rPr>
                        <a:t>1,000</a:t>
                      </a:r>
                      <a:r>
                        <a:rPr lang="ja-JP" altLang="en-US" sz="1400" b="0" i="0" u="none" strike="noStrike">
                          <a:solidFill>
                            <a:srgbClr val="000000"/>
                          </a:solidFill>
                          <a:effectLst/>
                          <a:latin typeface="メイリオ" panose="020B0604030504040204" pitchFamily="50" charset="-128"/>
                          <a:ea typeface="メイリオ" panose="020B0604030504040204" pitchFamily="50" charset="-128"/>
                        </a:rPr>
                        <a:t>万円までが非課税</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l" fontAlgn="t"/>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2026</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年３月</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31</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日までの間に、</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20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歳以上</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50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歳未満の受贈者が、結婚・子育て資金に充てるため、金融機関等との一定の契約に基づき利用可能です。</a:t>
                      </a:r>
                    </a:p>
                  </a:txBody>
                  <a:tcPr marL="72000" marR="1848" marT="1848" marB="22177">
                    <a:lnL w="12700" cap="flat" cmpd="sng" algn="ctr">
                      <a:solidFill>
                        <a:srgbClr val="FFFFFF"/>
                      </a:solidFill>
                      <a:prstDash val="solid"/>
                      <a:round/>
                      <a:headEnd type="none" w="med" len="med"/>
                      <a:tailEnd type="none" w="med" len="med"/>
                    </a:lnL>
                    <a:lnR>
                      <a:noFill/>
                    </a:lnR>
                    <a:lnT>
                      <a:noFill/>
                    </a:lnT>
                    <a:lnB>
                      <a:noFill/>
                    </a:lnB>
                    <a:solidFill>
                      <a:srgbClr val="CEEADD"/>
                    </a:solidFill>
                  </a:tcPr>
                </a:tc>
                <a:extLst>
                  <a:ext uri="{0D108BD9-81ED-4DB2-BD59-A6C34878D82A}">
                    <a16:rowId xmlns:a16="http://schemas.microsoft.com/office/drawing/2014/main" val="2346365738"/>
                  </a:ext>
                </a:extLst>
              </a:tr>
              <a:tr h="884150">
                <a:tc>
                  <a:txBody>
                    <a:bodyPr/>
                    <a:lstStyle/>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贈与税の配偶者控除</a:t>
                      </a:r>
                    </a:p>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（おしどり贈与）</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最大</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2,110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万円までが非課税</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婚姻期間が</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20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年以上の夫婦の間で、居住用不動産又は居住用不動産を取得するための金銭の贈与が行われた場合、基礎控除</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110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万円のほかに最高</a:t>
                      </a:r>
                      <a:r>
                        <a:rPr lang="en-US" altLang="ja-JP" sz="1400" b="0" i="0" u="none" strike="noStrike" dirty="0">
                          <a:solidFill>
                            <a:srgbClr val="000000"/>
                          </a:solidFill>
                          <a:effectLst/>
                          <a:latin typeface="メイリオ" panose="020B0604030504040204" pitchFamily="50" charset="-128"/>
                          <a:ea typeface="メイリオ" panose="020B0604030504040204" pitchFamily="50" charset="-128"/>
                        </a:rPr>
                        <a:t>2,000</a:t>
                      </a: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万円まで控除できます。</a:t>
                      </a:r>
                    </a:p>
                  </a:txBody>
                  <a:tcPr marL="72000" marR="1848" marT="1848" marB="22177">
                    <a:lnL w="12700" cap="flat" cmpd="sng" algn="ctr">
                      <a:solidFill>
                        <a:srgbClr val="FFFFFF"/>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759652270"/>
                  </a:ext>
                </a:extLst>
              </a:tr>
              <a:tr h="1099135">
                <a:tc>
                  <a:txBody>
                    <a:bodyPr/>
                    <a:lstStyle/>
                    <a:p>
                      <a:pPr algn="l"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民事信託の活用</a:t>
                      </a:r>
                    </a:p>
                  </a:txBody>
                  <a:tcPr marL="72000"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直接的な相続税対策</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a:p>
                      <a:pPr algn="ctr" rtl="0" fontAlgn="ct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とはならないが、</a:t>
                      </a:r>
                      <a:b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間接的な節税対策は可能</a:t>
                      </a:r>
                    </a:p>
                  </a:txBody>
                  <a:tcPr marL="1848" marR="1848" marT="1848" marB="22177"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EEADD"/>
                    </a:solidFill>
                  </a:tcPr>
                </a:tc>
                <a:tc>
                  <a:txBody>
                    <a:bodyPr/>
                    <a:lstStyle/>
                    <a:p>
                      <a:pPr algn="l" fontAlgn="t"/>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財産の運用を親族に託します。ご家族の意思、資産の状況に合わせた形式が取れます。委託者（被相続人）が認知症になった場合も受託者（相続人）が財産の運用や処分が可能なため、税金対策などにも活用できます。</a:t>
                      </a:r>
                    </a:p>
                  </a:txBody>
                  <a:tcPr marL="72000" marR="1848" marT="1848" marB="22177">
                    <a:lnL w="12700" cap="flat" cmpd="sng" algn="ctr">
                      <a:solidFill>
                        <a:srgbClr val="FFFFFF"/>
                      </a:solidFill>
                      <a:prstDash val="solid"/>
                      <a:round/>
                      <a:headEnd type="none" w="med" len="med"/>
                      <a:tailEnd type="none" w="med" len="med"/>
                    </a:lnL>
                    <a:lnR>
                      <a:noFill/>
                    </a:lnR>
                    <a:lnT>
                      <a:noFill/>
                    </a:lnT>
                    <a:lnB>
                      <a:noFill/>
                    </a:lnB>
                    <a:solidFill>
                      <a:srgbClr val="CEEADD"/>
                    </a:solidFill>
                  </a:tcPr>
                </a:tc>
                <a:extLst>
                  <a:ext uri="{0D108BD9-81ED-4DB2-BD59-A6C34878D82A}">
                    <a16:rowId xmlns:a16="http://schemas.microsoft.com/office/drawing/2014/main" val="3629095342"/>
                  </a:ext>
                </a:extLst>
              </a:tr>
            </a:tbl>
          </a:graphicData>
        </a:graphic>
      </p:graphicFrame>
    </p:spTree>
    <p:extLst>
      <p:ext uri="{BB962C8B-B14F-4D97-AF65-F5344CB8AC3E}">
        <p14:creationId xmlns:p14="http://schemas.microsoft.com/office/powerpoint/2010/main" val="1158100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2" name="タイトル 1">
            <a:extLst>
              <a:ext uri="{FF2B5EF4-FFF2-40B4-BE49-F238E27FC236}">
                <a16:creationId xmlns:a16="http://schemas.microsoft.com/office/drawing/2014/main" id="{9BA3C9E6-0988-450D-B9A7-025F135C9F42}"/>
              </a:ext>
            </a:extLst>
          </p:cNvPr>
          <p:cNvSpPr>
            <a:spLocks noGrp="1"/>
          </p:cNvSpPr>
          <p:nvPr>
            <p:ph type="title"/>
          </p:nvPr>
        </p:nvSpPr>
        <p:spPr>
          <a:xfrm>
            <a:off x="899206" y="266700"/>
            <a:ext cx="9221787" cy="633490"/>
          </a:xfrm>
        </p:spPr>
        <p:txBody>
          <a:bodyPr/>
          <a:lstStyle/>
          <a:p>
            <a:r>
              <a:rPr lang="ja-JP" altLang="en-US" dirty="0">
                <a:sym typeface="Meiryo"/>
              </a:rPr>
              <a:t>目次</a:t>
            </a:r>
            <a:endParaRPr lang="ja-JP" altLang="en-US" dirty="0"/>
          </a:p>
        </p:txBody>
      </p:sp>
      <p:sp>
        <p:nvSpPr>
          <p:cNvPr id="3" name="Google Shape;54;p4">
            <a:extLst>
              <a:ext uri="{FF2B5EF4-FFF2-40B4-BE49-F238E27FC236}">
                <a16:creationId xmlns:a16="http://schemas.microsoft.com/office/drawing/2014/main" id="{B2E5FF0E-2C46-84F9-2FA0-6B8B08B2BBF0}"/>
              </a:ext>
            </a:extLst>
          </p:cNvPr>
          <p:cNvSpPr txBox="1"/>
          <p:nvPr/>
        </p:nvSpPr>
        <p:spPr>
          <a:xfrm>
            <a:off x="610221" y="1835350"/>
            <a:ext cx="9779483" cy="4843746"/>
          </a:xfrm>
          <a:prstGeom prst="rect">
            <a:avLst/>
          </a:prstGeom>
          <a:noFill/>
          <a:ln>
            <a:noFill/>
          </a:ln>
        </p:spPr>
        <p:txBody>
          <a:bodyPr spcFirstLastPara="1" wrap="square" lIns="91425" tIns="45700" rIns="91425" bIns="45700" anchor="t" anchorCtr="0">
            <a:noAutofit/>
          </a:bodyPr>
          <a:lstStyle/>
          <a:p>
            <a:pPr>
              <a:lnSpc>
                <a:spcPct val="94444"/>
              </a:lnSpc>
              <a:buClr>
                <a:schemeClr val="dk1"/>
              </a:buClr>
              <a:buSzPts val="2500"/>
            </a:pPr>
            <a:r>
              <a:rPr lang="ja-JP" sz="2800" b="1" i="0" u="none" strike="noStrike" cap="none" dirty="0">
                <a:solidFill>
                  <a:srgbClr val="3F3F3F"/>
                </a:solidFill>
                <a:latin typeface="Meiryo"/>
                <a:ea typeface="Meiryo"/>
                <a:cs typeface="Meiryo"/>
                <a:sym typeface="Meiryo"/>
              </a:rPr>
              <a:t>【</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第１章</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a:t>
            </a:r>
            <a:r>
              <a:rPr lang="ja-JP" altLang="en-US" sz="2800" b="1" i="0" u="none" strike="noStrike" cap="none" dirty="0">
                <a:solidFill>
                  <a:srgbClr val="3F3F3F"/>
                </a:solidFill>
                <a:latin typeface="Meiryo"/>
                <a:ea typeface="Meiryo"/>
                <a:cs typeface="Meiryo"/>
                <a:sym typeface="Meiryo"/>
              </a:rPr>
              <a:t>相続の基本を知ろう！</a:t>
            </a:r>
          </a:p>
          <a:p>
            <a:pPr marL="0" marR="0" lvl="0" indent="0" algn="l" rtl="0">
              <a:lnSpc>
                <a:spcPct val="94444"/>
              </a:lnSpc>
              <a:spcBef>
                <a:spcPts val="0"/>
              </a:spcBef>
              <a:spcAft>
                <a:spcPts val="0"/>
              </a:spcAft>
              <a:buClr>
                <a:schemeClr val="dk1"/>
              </a:buClr>
              <a:buSzPts val="2500"/>
              <a:buFont typeface="Arial"/>
              <a:buNone/>
            </a:pPr>
            <a:endParaRPr sz="2800" b="1" i="0" u="none" strike="noStrike" cap="none" dirty="0">
              <a:solidFill>
                <a:srgbClr val="3F3F3F"/>
              </a:solidFill>
              <a:latin typeface="Meiryo"/>
              <a:ea typeface="Meiryo"/>
              <a:cs typeface="Meiryo"/>
              <a:sym typeface="Meiryo"/>
            </a:endParaRPr>
          </a:p>
          <a:p>
            <a:pPr>
              <a:lnSpc>
                <a:spcPct val="94444"/>
              </a:lnSpc>
              <a:buClr>
                <a:schemeClr val="dk1"/>
              </a:buClr>
              <a:buSzPts val="2500"/>
            </a:pPr>
            <a:r>
              <a:rPr lang="ja-JP" sz="2800" b="1" i="0" u="none" strike="noStrike" cap="none" dirty="0">
                <a:solidFill>
                  <a:srgbClr val="3F3F3F"/>
                </a:solidFill>
                <a:latin typeface="Meiryo"/>
                <a:ea typeface="Meiryo"/>
                <a:cs typeface="Meiryo"/>
                <a:sym typeface="Meiryo"/>
              </a:rPr>
              <a:t>【</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第２章</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a:t>
            </a:r>
            <a:r>
              <a:rPr lang="ja-JP" altLang="en-US" sz="2800" b="1" i="0" u="none" strike="noStrike" cap="none" dirty="0">
                <a:solidFill>
                  <a:srgbClr val="3F3F3F"/>
                </a:solidFill>
                <a:latin typeface="Meiryo"/>
                <a:ea typeface="Meiryo"/>
                <a:cs typeface="Meiryo"/>
                <a:sym typeface="Meiryo"/>
              </a:rPr>
              <a:t>事前に</a:t>
            </a:r>
            <a:r>
              <a:rPr lang="ja-JP" altLang="en-US" sz="2800" b="1" dirty="0">
                <a:solidFill>
                  <a:srgbClr val="3F3F3F"/>
                </a:solidFill>
                <a:latin typeface="Meiryo"/>
                <a:ea typeface="Meiryo"/>
                <a:cs typeface="Meiryo"/>
                <a:sym typeface="Meiryo"/>
              </a:rPr>
              <a:t>確認しておきたい</a:t>
            </a:r>
            <a:r>
              <a:rPr lang="ja-JP" altLang="en-US" sz="2800" b="1" i="0" u="none" strike="noStrike" cap="none" dirty="0">
                <a:solidFill>
                  <a:srgbClr val="3F3F3F"/>
                </a:solidFill>
                <a:latin typeface="Meiryo"/>
                <a:ea typeface="Meiryo"/>
                <a:cs typeface="Meiryo"/>
                <a:sym typeface="Meiryo"/>
              </a:rPr>
              <a:t>相続後の各種手続き</a:t>
            </a:r>
          </a:p>
          <a:p>
            <a:pPr marL="0" marR="0" lvl="0" indent="0" algn="l" rtl="0">
              <a:lnSpc>
                <a:spcPct val="94444"/>
              </a:lnSpc>
              <a:spcBef>
                <a:spcPts val="0"/>
              </a:spcBef>
              <a:spcAft>
                <a:spcPts val="0"/>
              </a:spcAft>
              <a:buClr>
                <a:schemeClr val="dk1"/>
              </a:buClr>
              <a:buSzPts val="2500"/>
              <a:buFont typeface="Arial"/>
              <a:buNone/>
            </a:pPr>
            <a:endParaRPr sz="2800" b="1" i="0" u="none" strike="noStrike" cap="none" dirty="0">
              <a:solidFill>
                <a:srgbClr val="3F3F3F"/>
              </a:solidFill>
              <a:latin typeface="Meiryo"/>
              <a:ea typeface="Meiryo"/>
              <a:cs typeface="Meiryo"/>
              <a:sym typeface="Meiryo"/>
            </a:endParaRPr>
          </a:p>
          <a:p>
            <a:pPr marL="0" marR="0" lvl="0" indent="0" algn="l" rtl="0">
              <a:lnSpc>
                <a:spcPct val="94444"/>
              </a:lnSpc>
              <a:spcBef>
                <a:spcPts val="0"/>
              </a:spcBef>
              <a:spcAft>
                <a:spcPts val="0"/>
              </a:spcAft>
              <a:buClr>
                <a:schemeClr val="dk1"/>
              </a:buClr>
              <a:buSzPts val="2500"/>
              <a:buFont typeface="Arial"/>
              <a:buNone/>
            </a:pPr>
            <a:r>
              <a:rPr lang="ja-JP" sz="2800" b="1" i="0" u="none" strike="noStrike" cap="none" dirty="0">
                <a:solidFill>
                  <a:srgbClr val="3F3F3F"/>
                </a:solidFill>
                <a:latin typeface="Meiryo"/>
                <a:ea typeface="Meiryo"/>
                <a:cs typeface="Meiryo"/>
                <a:sym typeface="Meiryo"/>
              </a:rPr>
              <a:t>【</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第３章</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a:t>
            </a:r>
            <a:r>
              <a:rPr lang="ja-JP" altLang="en-US" sz="2800" b="1" i="0" u="none" strike="noStrike" cap="none" dirty="0">
                <a:solidFill>
                  <a:srgbClr val="3F3F3F"/>
                </a:solidFill>
                <a:latin typeface="Meiryo"/>
                <a:ea typeface="Meiryo"/>
                <a:cs typeface="Meiryo"/>
                <a:sym typeface="Meiryo"/>
              </a:rPr>
              <a:t>相続のトラブルを回避しよう！　</a:t>
            </a:r>
          </a:p>
          <a:p>
            <a:pPr marL="0" marR="0" lvl="0" indent="0" algn="l" rtl="0">
              <a:lnSpc>
                <a:spcPct val="94444"/>
              </a:lnSpc>
              <a:spcBef>
                <a:spcPts val="0"/>
              </a:spcBef>
              <a:spcAft>
                <a:spcPts val="0"/>
              </a:spcAft>
              <a:buClr>
                <a:schemeClr val="dk1"/>
              </a:buClr>
              <a:buSzPts val="2500"/>
              <a:buFont typeface="Arial"/>
              <a:buNone/>
            </a:pPr>
            <a:r>
              <a:rPr lang="en-US" altLang="ja-JP" sz="2800" b="1" dirty="0">
                <a:solidFill>
                  <a:srgbClr val="3F3F3F"/>
                </a:solidFill>
                <a:latin typeface="Meiryo"/>
                <a:ea typeface="Meiryo"/>
                <a:cs typeface="Meiryo"/>
                <a:sym typeface="Meiryo"/>
              </a:rPr>
              <a:t>		</a:t>
            </a:r>
            <a:r>
              <a:rPr lang="ja-JP" altLang="en-US" sz="2800" b="1" dirty="0">
                <a:solidFill>
                  <a:srgbClr val="3F3F3F"/>
                </a:solidFill>
                <a:latin typeface="Meiryo"/>
                <a:ea typeface="Meiryo"/>
                <a:cs typeface="Meiryo"/>
                <a:sym typeface="Meiryo"/>
              </a:rPr>
              <a:t> ３つの事例と解決策</a:t>
            </a:r>
            <a:endParaRPr lang="ja-JP" altLang="en-US" sz="2800" b="1" i="0" u="none" strike="noStrike" cap="none" dirty="0">
              <a:solidFill>
                <a:srgbClr val="3F3F3F"/>
              </a:solidFill>
              <a:latin typeface="Meiryo"/>
              <a:ea typeface="Meiryo"/>
              <a:cs typeface="Meiryo"/>
              <a:sym typeface="Meiryo"/>
            </a:endParaRPr>
          </a:p>
          <a:p>
            <a:pPr marL="0" marR="0" lvl="0" indent="0" algn="l" rtl="0">
              <a:lnSpc>
                <a:spcPct val="94444"/>
              </a:lnSpc>
              <a:spcBef>
                <a:spcPts val="0"/>
              </a:spcBef>
              <a:spcAft>
                <a:spcPts val="0"/>
              </a:spcAft>
              <a:buClr>
                <a:schemeClr val="dk1"/>
              </a:buClr>
              <a:buSzPts val="2500"/>
              <a:buFont typeface="Arial"/>
              <a:buNone/>
            </a:pPr>
            <a:endParaRPr sz="2800" b="1" i="0" u="none" strike="noStrike" cap="none" dirty="0">
              <a:solidFill>
                <a:srgbClr val="3F3F3F"/>
              </a:solidFill>
              <a:latin typeface="Meiryo"/>
              <a:ea typeface="Meiryo"/>
              <a:cs typeface="Meiryo"/>
              <a:sym typeface="Meiryo"/>
            </a:endParaRPr>
          </a:p>
          <a:p>
            <a:pPr>
              <a:lnSpc>
                <a:spcPct val="94444"/>
              </a:lnSpc>
              <a:buClr>
                <a:schemeClr val="dk1"/>
              </a:buClr>
              <a:buSzPts val="2500"/>
            </a:pPr>
            <a:r>
              <a:rPr lang="ja-JP" sz="2800" b="1" i="0" u="none" strike="noStrike" cap="none" dirty="0">
                <a:solidFill>
                  <a:srgbClr val="3F3F3F"/>
                </a:solidFill>
                <a:latin typeface="Meiryo"/>
                <a:ea typeface="Meiryo"/>
                <a:cs typeface="Meiryo"/>
                <a:sym typeface="Meiryo"/>
              </a:rPr>
              <a:t>【</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第４章</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a:t>
            </a:r>
            <a:r>
              <a:rPr lang="ja-JP" altLang="en-US" sz="2800" b="1" dirty="0">
                <a:solidFill>
                  <a:srgbClr val="3F3F3F"/>
                </a:solidFill>
                <a:latin typeface="Meiryo"/>
                <a:ea typeface="Meiryo"/>
                <a:cs typeface="Meiryo"/>
                <a:sym typeface="Meiryo"/>
              </a:rPr>
              <a:t>節税だけではない、失敗しない生前対策</a:t>
            </a:r>
            <a:endParaRPr lang="ja-JP" altLang="en-US" sz="2800" b="1" i="0" u="none" strike="noStrike" cap="none" dirty="0">
              <a:solidFill>
                <a:srgbClr val="3F3F3F"/>
              </a:solidFill>
              <a:latin typeface="Meiryo"/>
              <a:ea typeface="Meiryo"/>
              <a:cs typeface="Meiryo"/>
              <a:sym typeface="Meiryo"/>
            </a:endParaRPr>
          </a:p>
          <a:p>
            <a:pPr marL="0" marR="0" lvl="0" indent="0" algn="l" rtl="0">
              <a:lnSpc>
                <a:spcPct val="94444"/>
              </a:lnSpc>
              <a:spcBef>
                <a:spcPts val="0"/>
              </a:spcBef>
              <a:spcAft>
                <a:spcPts val="0"/>
              </a:spcAft>
              <a:buClr>
                <a:schemeClr val="dk1"/>
              </a:buClr>
              <a:buSzPts val="2500"/>
              <a:buFont typeface="Arial"/>
              <a:buNone/>
            </a:pPr>
            <a:endParaRPr lang="en-US" sz="2800" b="1" i="0" u="none" strike="noStrike" cap="none" dirty="0">
              <a:solidFill>
                <a:srgbClr val="3F3F3F"/>
              </a:solidFill>
              <a:latin typeface="Meiryo"/>
              <a:ea typeface="Meiryo"/>
              <a:cs typeface="Meiryo"/>
              <a:sym typeface="Meiryo"/>
            </a:endParaRPr>
          </a:p>
          <a:p>
            <a:pPr>
              <a:lnSpc>
                <a:spcPct val="94444"/>
              </a:lnSpc>
              <a:buClr>
                <a:schemeClr val="dk1"/>
              </a:buClr>
              <a:buSzPts val="2500"/>
            </a:pPr>
            <a:r>
              <a:rPr lang="ja-JP" sz="2800" b="1" i="0" u="none" strike="noStrike" cap="none" dirty="0">
                <a:solidFill>
                  <a:srgbClr val="3F3F3F"/>
                </a:solidFill>
                <a:latin typeface="Meiryo"/>
                <a:ea typeface="Meiryo"/>
                <a:cs typeface="Meiryo"/>
                <a:sym typeface="Meiryo"/>
              </a:rPr>
              <a:t>【</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第５章</a:t>
            </a:r>
            <a:r>
              <a:rPr lang="en-US" altLang="ja-JP" sz="2800" b="1" i="0" u="none" strike="noStrike" cap="none" dirty="0">
                <a:solidFill>
                  <a:srgbClr val="3F3F3F"/>
                </a:solidFill>
                <a:latin typeface="Meiryo"/>
                <a:ea typeface="Meiryo"/>
                <a:cs typeface="Meiryo"/>
                <a:sym typeface="Meiryo"/>
              </a:rPr>
              <a:t> </a:t>
            </a:r>
            <a:r>
              <a:rPr lang="ja-JP" sz="2800" b="1" i="0" u="none" strike="noStrike" cap="none" dirty="0">
                <a:solidFill>
                  <a:srgbClr val="3F3F3F"/>
                </a:solidFill>
                <a:latin typeface="Meiryo"/>
                <a:ea typeface="Meiryo"/>
                <a:cs typeface="Meiryo"/>
                <a:sym typeface="Meiryo"/>
              </a:rPr>
              <a:t>】</a:t>
            </a:r>
            <a:r>
              <a:rPr lang="ja-JP" altLang="en-US" sz="2800" b="1" i="0" u="none" strike="noStrike" cap="none" dirty="0">
                <a:solidFill>
                  <a:srgbClr val="3F3F3F"/>
                </a:solidFill>
                <a:latin typeface="メイリオ" panose="020B0604030504040204" pitchFamily="50" charset="-128"/>
                <a:ea typeface="メイリオ" panose="020B0604030504040204" pitchFamily="50" charset="-128"/>
                <a:cs typeface="Meiryo"/>
                <a:sym typeface="Meiryo"/>
              </a:rPr>
              <a:t>相続の対策は誰に相談すればいい？</a:t>
            </a:r>
            <a:endParaRPr lang="ja-JP" altLang="en-US" sz="2800" b="1" dirty="0">
              <a:latin typeface="メイリオ" panose="020B0604030504040204" pitchFamily="50" charset="-128"/>
              <a:ea typeface="メイリオ" panose="020B0604030504040204" pitchFamily="50" charset="-128"/>
            </a:endParaRPr>
          </a:p>
          <a:p>
            <a:pPr marL="0" marR="0" lvl="0" indent="0" algn="l" rtl="0">
              <a:lnSpc>
                <a:spcPct val="94444"/>
              </a:lnSpc>
              <a:spcBef>
                <a:spcPts val="0"/>
              </a:spcBef>
              <a:spcAft>
                <a:spcPts val="0"/>
              </a:spcAft>
              <a:buClr>
                <a:schemeClr val="dk1"/>
              </a:buClr>
              <a:buSzPts val="2500"/>
              <a:buFont typeface="Arial"/>
              <a:buNone/>
            </a:pPr>
            <a:endParaRPr sz="800" b="1"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4" name="Google Shape;59;p5">
            <a:extLst>
              <a:ext uri="{FF2B5EF4-FFF2-40B4-BE49-F238E27FC236}">
                <a16:creationId xmlns:a16="http://schemas.microsoft.com/office/drawing/2014/main" id="{800CA39B-1B21-4EF5-B2AD-CB1E23853E22}"/>
              </a:ext>
            </a:extLst>
          </p:cNvPr>
          <p:cNvSpPr txBox="1">
            <a:spLocks/>
          </p:cNvSpPr>
          <p:nvPr/>
        </p:nvSpPr>
        <p:spPr>
          <a:xfrm>
            <a:off x="1" y="2941519"/>
            <a:ext cx="10691812" cy="1676636"/>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Meiryo"/>
              <a:buNone/>
              <a:defRPr sz="4400" b="0"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lnSpc>
                <a:spcPct val="120000"/>
              </a:lnSpc>
              <a:buClr>
                <a:schemeClr val="lt1"/>
              </a:buClr>
              <a:buFont typeface="Arial"/>
              <a:buNone/>
            </a:pPr>
            <a:r>
              <a:rPr lang="en-US" altLang="ja-JP" b="1">
                <a:solidFill>
                  <a:schemeClr val="lt1"/>
                </a:solidFill>
              </a:rPr>
              <a:t>【 </a:t>
            </a:r>
            <a:r>
              <a:rPr lang="ja-JP" altLang="en-US" b="1">
                <a:solidFill>
                  <a:schemeClr val="lt1"/>
                </a:solidFill>
              </a:rPr>
              <a:t>第５章 </a:t>
            </a:r>
            <a:r>
              <a:rPr lang="en-US" altLang="ja-JP" b="1">
                <a:solidFill>
                  <a:schemeClr val="lt1"/>
                </a:solidFill>
              </a:rPr>
              <a:t>】</a:t>
            </a:r>
            <a:br>
              <a:rPr lang="ja-JP" altLang="en-US" b="1">
                <a:solidFill>
                  <a:schemeClr val="lt1"/>
                </a:solidFill>
              </a:rPr>
            </a:br>
            <a:r>
              <a:rPr lang="ja-JP" altLang="en-US" b="1">
                <a:solidFill>
                  <a:schemeClr val="lt1"/>
                </a:solidFill>
              </a:rPr>
              <a:t>相続の対策は誰に相談すればいい？</a:t>
            </a:r>
            <a:endParaRPr lang="ja-JP"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7" name="テキスト ボックス 5">
            <a:extLst>
              <a:ext uri="{FF2B5EF4-FFF2-40B4-BE49-F238E27FC236}">
                <a16:creationId xmlns:a16="http://schemas.microsoft.com/office/drawing/2014/main" id="{57EE7821-6029-4A6C-918E-88FC35B70F1D}"/>
              </a:ext>
            </a:extLst>
          </p:cNvPr>
          <p:cNvSpPr txBox="1">
            <a:spLocks noChangeArrowheads="1"/>
          </p:cNvSpPr>
          <p:nvPr/>
        </p:nvSpPr>
        <p:spPr bwMode="auto">
          <a:xfrm>
            <a:off x="5610023" y="3322592"/>
            <a:ext cx="4749096" cy="245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kumimoji="1" lang="ja-JP" altLang="en-US" sz="2400" dirty="0">
                <a:latin typeface="メイリオ" panose="020B0604030504040204" pitchFamily="50" charset="-128"/>
                <a:ea typeface="メイリオ" panose="020B0604030504040204" pitchFamily="50" charset="-128"/>
              </a:rPr>
              <a:t>●●●●事務所は、</a:t>
            </a:r>
            <a:endParaRPr kumimoji="1" lang="en-US" altLang="ja-JP" sz="2400" dirty="0">
              <a:latin typeface="メイリオ" panose="020B0604030504040204" pitchFamily="50" charset="-128"/>
              <a:ea typeface="メイリオ" panose="020B0604030504040204" pitchFamily="50" charset="-128"/>
            </a:endParaRPr>
          </a:p>
          <a:p>
            <a:pPr eaLnBrk="1" hangingPunct="1">
              <a:lnSpc>
                <a:spcPct val="150000"/>
              </a:lnSpc>
            </a:pPr>
            <a:r>
              <a:rPr kumimoji="1" lang="ja-JP" altLang="en-US" sz="2400" dirty="0">
                <a:latin typeface="メイリオ" panose="020B0604030504040204" pitchFamily="50" charset="-128"/>
                <a:ea typeface="メイリオ" panose="020B0604030504040204" pitchFamily="50" charset="-128"/>
              </a:rPr>
              <a:t>相続の問題の親身に解決する、ご家族のいちばん身近な</a:t>
            </a:r>
            <a:endParaRPr kumimoji="1" lang="en-US" altLang="ja-JP" sz="2400" dirty="0">
              <a:latin typeface="メイリオ" panose="020B0604030504040204" pitchFamily="50" charset="-128"/>
              <a:ea typeface="メイリオ" panose="020B0604030504040204" pitchFamily="50" charset="-128"/>
            </a:endParaRPr>
          </a:p>
          <a:p>
            <a:pPr eaLnBrk="1" hangingPunct="1">
              <a:lnSpc>
                <a:spcPct val="150000"/>
              </a:lnSpc>
            </a:pPr>
            <a:r>
              <a:rPr kumimoji="1" lang="ja-JP" altLang="en-US" sz="2400" dirty="0">
                <a:latin typeface="メイリオ" panose="020B0604030504040204" pitchFamily="50" charset="-128"/>
                <a:ea typeface="メイリオ" panose="020B0604030504040204" pitchFamily="50" charset="-128"/>
              </a:rPr>
              <a:t>相談役です！</a:t>
            </a:r>
          </a:p>
        </p:txBody>
      </p:sp>
      <p:sp>
        <p:nvSpPr>
          <p:cNvPr id="2" name="タイトル 1">
            <a:extLst>
              <a:ext uri="{FF2B5EF4-FFF2-40B4-BE49-F238E27FC236}">
                <a16:creationId xmlns:a16="http://schemas.microsoft.com/office/drawing/2014/main" id="{0482EC03-45BE-48AF-9CDD-8FC59B11D4B0}"/>
              </a:ext>
            </a:extLst>
          </p:cNvPr>
          <p:cNvSpPr>
            <a:spLocks noGrp="1"/>
          </p:cNvSpPr>
          <p:nvPr>
            <p:ph type="title"/>
          </p:nvPr>
        </p:nvSpPr>
        <p:spPr/>
        <p:txBody>
          <a:bodyPr/>
          <a:lstStyle/>
          <a:p>
            <a:r>
              <a:rPr lang="ja-JP" altLang="en-US" sz="2800" b="1" i="0" u="none" strike="noStrike" cap="none" dirty="0">
                <a:solidFill>
                  <a:schemeClr val="lt1"/>
                </a:solidFill>
                <a:latin typeface="Meiryo"/>
                <a:ea typeface="Meiryo"/>
                <a:cs typeface="Meiryo"/>
                <a:sym typeface="Meiryo"/>
              </a:rPr>
              <a:t>相続は専門家に相談しましょう</a:t>
            </a:r>
            <a:endParaRPr lang="ja-JP" altLang="en-US" dirty="0"/>
          </a:p>
        </p:txBody>
      </p:sp>
      <p:sp>
        <p:nvSpPr>
          <p:cNvPr id="3" name="テキスト プレースホルダー 2">
            <a:extLst>
              <a:ext uri="{FF2B5EF4-FFF2-40B4-BE49-F238E27FC236}">
                <a16:creationId xmlns:a16="http://schemas.microsoft.com/office/drawing/2014/main" id="{2B76D912-112C-486F-81A2-AACF759827CC}"/>
              </a:ext>
            </a:extLst>
          </p:cNvPr>
          <p:cNvSpPr>
            <a:spLocks noGrp="1"/>
          </p:cNvSpPr>
          <p:nvPr>
            <p:ph type="body" sz="quarter" idx="10"/>
          </p:nvPr>
        </p:nvSpPr>
        <p:spPr>
          <a:xfrm>
            <a:off x="581705" y="976390"/>
            <a:ext cx="9539288" cy="1714533"/>
          </a:xfrm>
        </p:spPr>
        <p:txBody>
          <a:bodyPr/>
          <a:lstStyle/>
          <a:p>
            <a:r>
              <a:rPr lang="ja-JP" altLang="en-US" dirty="0"/>
              <a:t>相続は予想以上に税制面でも人間関係でも問題になりやすいので、「自分たちは大丈夫」と思わずに一度専門家へ相談をしましょう。</a:t>
            </a:r>
            <a:endParaRPr lang="en-US" altLang="ja-JP" dirty="0"/>
          </a:p>
          <a:p>
            <a:endParaRPr lang="ja-JP" altLang="en-US" dirty="0"/>
          </a:p>
        </p:txBody>
      </p:sp>
      <p:sp>
        <p:nvSpPr>
          <p:cNvPr id="10" name="Google Shape;47;p3">
            <a:extLst>
              <a:ext uri="{FF2B5EF4-FFF2-40B4-BE49-F238E27FC236}">
                <a16:creationId xmlns:a16="http://schemas.microsoft.com/office/drawing/2014/main" id="{97F724F7-3172-429B-A3E7-8F8CEA05C3E0}"/>
              </a:ext>
            </a:extLst>
          </p:cNvPr>
          <p:cNvSpPr/>
          <p:nvPr/>
        </p:nvSpPr>
        <p:spPr>
          <a:xfrm>
            <a:off x="1113040" y="3195658"/>
            <a:ext cx="3968750" cy="2540000"/>
          </a:xfrm>
          <a:prstGeom prst="rect">
            <a:avLst/>
          </a:prstGeom>
          <a:solidFill>
            <a:schemeClr val="bg1">
              <a:lumMod val="85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2400" b="0" i="0" u="none" strike="noStrike" cap="none">
                <a:solidFill>
                  <a:schemeClr val="tx1"/>
                </a:solidFill>
                <a:latin typeface="Meiryo"/>
                <a:ea typeface="Meiryo"/>
                <a:cs typeface="Meiryo"/>
                <a:sym typeface="Meiryo"/>
              </a:rPr>
              <a:t>事務所イメージ写真挿入</a:t>
            </a:r>
          </a:p>
        </p:txBody>
      </p:sp>
      <p:cxnSp>
        <p:nvCxnSpPr>
          <p:cNvPr id="11" name="直線コネクタ 10">
            <a:extLst>
              <a:ext uri="{FF2B5EF4-FFF2-40B4-BE49-F238E27FC236}">
                <a16:creationId xmlns:a16="http://schemas.microsoft.com/office/drawing/2014/main" id="{2A6BF7D7-EA70-4BED-A9C7-77538D4EEE0A}"/>
              </a:ext>
            </a:extLst>
          </p:cNvPr>
          <p:cNvCxnSpPr/>
          <p:nvPr/>
        </p:nvCxnSpPr>
        <p:spPr>
          <a:xfrm flipV="1">
            <a:off x="5510098" y="2582169"/>
            <a:ext cx="2548051" cy="533400"/>
          </a:xfrm>
          <a:prstGeom prst="line">
            <a:avLst/>
          </a:prstGeom>
          <a:ln w="63500" cap="rnd">
            <a:solidFill>
              <a:srgbClr val="41B16C"/>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DECA1359-0D05-4DC6-AEB6-7D3154CA663B}"/>
              </a:ext>
            </a:extLst>
          </p:cNvPr>
          <p:cNvCxnSpPr>
            <a:cxnSpLocks/>
          </p:cNvCxnSpPr>
          <p:nvPr/>
        </p:nvCxnSpPr>
        <p:spPr>
          <a:xfrm>
            <a:off x="5510098" y="5783185"/>
            <a:ext cx="2548051" cy="533400"/>
          </a:xfrm>
          <a:prstGeom prst="line">
            <a:avLst/>
          </a:prstGeom>
          <a:ln w="63500" cap="rnd">
            <a:solidFill>
              <a:srgbClr val="41B16C"/>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49"/>
          <p:cNvSpPr txBox="1">
            <a:spLocks noGrp="1"/>
          </p:cNvSpPr>
          <p:nvPr>
            <p:ph type="title"/>
          </p:nvPr>
        </p:nvSpPr>
        <p:spPr>
          <a:noFill/>
          <a:ln>
            <a:noFill/>
          </a:ln>
        </p:spPr>
        <p:txBody>
          <a:bodyPr spcFirstLastPara="1" wrap="square" lIns="91425" tIns="45700" rIns="91425" bIns="45700" anchor="b" anchorCtr="0">
            <a:noAutofit/>
          </a:bodyPr>
          <a:lstStyle/>
          <a:p>
            <a:pPr lvl="0">
              <a:lnSpc>
                <a:spcPct val="150000"/>
              </a:lnSpc>
            </a:pPr>
            <a:r>
              <a:rPr lang="ja-JP" altLang="en-US" sz="3200" b="1" dirty="0">
                <a:solidFill>
                  <a:schemeClr val="bg1"/>
                </a:solidFill>
                <a:sym typeface="Meiryo"/>
              </a:rPr>
              <a:t>お問い合わせ</a:t>
            </a:r>
          </a:p>
        </p:txBody>
      </p:sp>
      <p:sp>
        <p:nvSpPr>
          <p:cNvPr id="2" name="正方形/長方形 1">
            <a:extLst>
              <a:ext uri="{FF2B5EF4-FFF2-40B4-BE49-F238E27FC236}">
                <a16:creationId xmlns:a16="http://schemas.microsoft.com/office/drawing/2014/main" id="{CE3ECA2C-D01E-F118-8D23-8BB7DDA15D6A}"/>
              </a:ext>
            </a:extLst>
          </p:cNvPr>
          <p:cNvSpPr/>
          <p:nvPr/>
        </p:nvSpPr>
        <p:spPr>
          <a:xfrm>
            <a:off x="2062126" y="1436473"/>
            <a:ext cx="6735885" cy="704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pPr algn="ctr">
              <a:lnSpc>
                <a:spcPct val="150000"/>
              </a:lnSpc>
              <a:buNone/>
            </a:pPr>
            <a:r>
              <a:rPr lang="ja-JP" altLang="en-US" sz="3200" b="1" dirty="0">
                <a:solidFill>
                  <a:schemeClr val="tx1"/>
                </a:solidFill>
                <a:latin typeface="メイリオ" panose="020B0604030504040204" pitchFamily="50" charset="-128"/>
                <a:ea typeface="メイリオ" panose="020B0604030504040204" pitchFamily="50" charset="-128"/>
              </a:rPr>
              <a:t>お電話でのご相談・ご質問はこちら</a:t>
            </a:r>
          </a:p>
        </p:txBody>
      </p:sp>
      <p:cxnSp>
        <p:nvCxnSpPr>
          <p:cNvPr id="3" name="直線コネクタ 2">
            <a:extLst>
              <a:ext uri="{FF2B5EF4-FFF2-40B4-BE49-F238E27FC236}">
                <a16:creationId xmlns:a16="http://schemas.microsoft.com/office/drawing/2014/main" id="{15CA0C91-1484-3894-7156-419B50D9E2C4}"/>
              </a:ext>
            </a:extLst>
          </p:cNvPr>
          <p:cNvCxnSpPr>
            <a:cxnSpLocks/>
          </p:cNvCxnSpPr>
          <p:nvPr/>
        </p:nvCxnSpPr>
        <p:spPr>
          <a:xfrm>
            <a:off x="1534134" y="3686610"/>
            <a:ext cx="7621956"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24EA33DC-118E-C696-4331-8040AC2F9CAE}"/>
              </a:ext>
            </a:extLst>
          </p:cNvPr>
          <p:cNvSpPr/>
          <p:nvPr/>
        </p:nvSpPr>
        <p:spPr>
          <a:xfrm>
            <a:off x="1534133" y="2703080"/>
            <a:ext cx="7621955" cy="704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50000"/>
              </a:lnSpc>
              <a:buNone/>
            </a:pPr>
            <a:r>
              <a:rPr lang="en-US" altLang="ja-JP" sz="5400" b="1" dirty="0">
                <a:solidFill>
                  <a:schemeClr val="tx1"/>
                </a:solidFill>
                <a:latin typeface="メイリオ" panose="020B0604030504040204" pitchFamily="50" charset="-128"/>
                <a:ea typeface="メイリオ" panose="020B0604030504040204" pitchFamily="50" charset="-128"/>
              </a:rPr>
              <a:t>TEL 00-0000-0000</a:t>
            </a:r>
          </a:p>
        </p:txBody>
      </p:sp>
      <p:sp>
        <p:nvSpPr>
          <p:cNvPr id="5" name="正方形/長方形 4">
            <a:extLst>
              <a:ext uri="{FF2B5EF4-FFF2-40B4-BE49-F238E27FC236}">
                <a16:creationId xmlns:a16="http://schemas.microsoft.com/office/drawing/2014/main" id="{592FC695-5E6F-8BFE-4A98-C14FE5E32E89}"/>
              </a:ext>
            </a:extLst>
          </p:cNvPr>
          <p:cNvSpPr/>
          <p:nvPr/>
        </p:nvSpPr>
        <p:spPr>
          <a:xfrm>
            <a:off x="1534133" y="4106319"/>
            <a:ext cx="7621955" cy="6573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pPr algn="ctr">
              <a:lnSpc>
                <a:spcPct val="150000"/>
              </a:lnSpc>
              <a:buNone/>
            </a:pPr>
            <a:r>
              <a:rPr lang="ja-JP" altLang="en-US" sz="2800" b="1" dirty="0">
                <a:solidFill>
                  <a:schemeClr val="tx1"/>
                </a:solidFill>
                <a:latin typeface="メイリオ" panose="020B0604030504040204" pitchFamily="50" charset="-128"/>
                <a:ea typeface="メイリオ" panose="020B0604030504040204" pitchFamily="50" charset="-128"/>
              </a:rPr>
              <a:t>受付時間　平日</a:t>
            </a:r>
            <a:r>
              <a:rPr lang="en-US" altLang="ja-JP" sz="2800" b="1" dirty="0">
                <a:solidFill>
                  <a:schemeClr val="tx1"/>
                </a:solidFill>
                <a:latin typeface="メイリオ" panose="020B0604030504040204" pitchFamily="50" charset="-128"/>
                <a:ea typeface="メイリオ" panose="020B0604030504040204" pitchFamily="50" charset="-128"/>
              </a:rPr>
              <a:t>00:00</a:t>
            </a:r>
            <a:r>
              <a:rPr lang="ja-JP" altLang="en-US" sz="2800" b="1" dirty="0">
                <a:solidFill>
                  <a:schemeClr val="tx1"/>
                </a:solidFill>
                <a:latin typeface="メイリオ" panose="020B0604030504040204" pitchFamily="50" charset="-128"/>
                <a:ea typeface="メイリオ" panose="020B0604030504040204" pitchFamily="50" charset="-128"/>
              </a:rPr>
              <a:t>～</a:t>
            </a:r>
            <a:r>
              <a:rPr lang="en-US" altLang="ja-JP" sz="2800" b="1" dirty="0">
                <a:solidFill>
                  <a:schemeClr val="tx1"/>
                </a:solidFill>
                <a:latin typeface="メイリオ" panose="020B0604030504040204" pitchFamily="50" charset="-128"/>
                <a:ea typeface="メイリオ" panose="020B0604030504040204" pitchFamily="50" charset="-128"/>
              </a:rPr>
              <a:t>00:00</a:t>
            </a:r>
            <a:r>
              <a:rPr lang="ja-JP" altLang="en-US" sz="2800" b="1" dirty="0">
                <a:solidFill>
                  <a:schemeClr val="tx1"/>
                </a:solidFill>
                <a:latin typeface="メイリオ" panose="020B0604030504040204" pitchFamily="50" charset="-128"/>
                <a:ea typeface="メイリオ" panose="020B0604030504040204" pitchFamily="50" charset="-128"/>
              </a:rPr>
              <a:t>　担当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5"/>
          <p:cNvSpPr txBox="1">
            <a:spLocks noGrp="1"/>
          </p:cNvSpPr>
          <p:nvPr>
            <p:ph type="title" idx="4294967295"/>
          </p:nvPr>
        </p:nvSpPr>
        <p:spPr>
          <a:xfrm>
            <a:off x="1" y="2941519"/>
            <a:ext cx="10691812" cy="1676636"/>
          </a:xfrm>
          <a:prstGeom prst="rect">
            <a:avLst/>
          </a:prstGeom>
          <a:noFill/>
          <a:ln>
            <a:noFill/>
          </a:ln>
        </p:spPr>
        <p:txBody>
          <a:bodyPr spcFirstLastPara="1" wrap="square" lIns="91425" tIns="45700" rIns="91425" bIns="45700" anchor="b" anchorCtr="0">
            <a:noAutofit/>
          </a:bodyPr>
          <a:lstStyle/>
          <a:p>
            <a:pPr marL="0" lvl="0" indent="0" algn="ctr" rtl="0">
              <a:lnSpc>
                <a:spcPct val="120000"/>
              </a:lnSpc>
              <a:spcBef>
                <a:spcPts val="0"/>
              </a:spcBef>
              <a:spcAft>
                <a:spcPts val="0"/>
              </a:spcAft>
              <a:buClr>
                <a:schemeClr val="lt1"/>
              </a:buClr>
              <a:buSzPts val="4400"/>
              <a:buFont typeface="Arial"/>
              <a:buNone/>
            </a:pPr>
            <a:r>
              <a:rPr lang="ja-JP" b="1" dirty="0">
                <a:solidFill>
                  <a:schemeClr val="lt1"/>
                </a:solidFill>
                <a:latin typeface="Meiryo"/>
                <a:ea typeface="Meiryo"/>
                <a:cs typeface="Meiryo"/>
                <a:sym typeface="Meiryo"/>
              </a:rPr>
              <a:t>【</a:t>
            </a:r>
            <a:r>
              <a:rPr lang="en-US" altLang="ja-JP" b="1" dirty="0">
                <a:solidFill>
                  <a:schemeClr val="lt1"/>
                </a:solidFill>
                <a:latin typeface="Meiryo"/>
                <a:ea typeface="Meiryo"/>
                <a:cs typeface="Meiryo"/>
                <a:sym typeface="Meiryo"/>
              </a:rPr>
              <a:t> </a:t>
            </a:r>
            <a:r>
              <a:rPr lang="ja-JP" b="1" dirty="0">
                <a:solidFill>
                  <a:schemeClr val="lt1"/>
                </a:solidFill>
                <a:latin typeface="Meiryo"/>
                <a:ea typeface="Meiryo"/>
                <a:cs typeface="Meiryo"/>
                <a:sym typeface="Meiryo"/>
              </a:rPr>
              <a:t>第１章</a:t>
            </a:r>
            <a:r>
              <a:rPr lang="en-US" altLang="ja-JP" b="1" dirty="0">
                <a:solidFill>
                  <a:schemeClr val="lt1"/>
                </a:solidFill>
                <a:latin typeface="Meiryo"/>
                <a:ea typeface="Meiryo"/>
                <a:cs typeface="Meiryo"/>
                <a:sym typeface="Meiryo"/>
              </a:rPr>
              <a:t> </a:t>
            </a:r>
            <a:r>
              <a:rPr lang="ja-JP" b="1" dirty="0">
                <a:solidFill>
                  <a:schemeClr val="lt1"/>
                </a:solidFill>
                <a:latin typeface="Meiryo"/>
                <a:ea typeface="Meiryo"/>
                <a:cs typeface="Meiryo"/>
                <a:sym typeface="Meiryo"/>
              </a:rPr>
              <a:t>】</a:t>
            </a:r>
            <a:br>
              <a:rPr lang="en-US" altLang="ja-JP" b="1" dirty="0">
                <a:solidFill>
                  <a:schemeClr val="lt1"/>
                </a:solidFill>
                <a:latin typeface="Meiryo"/>
                <a:ea typeface="Meiryo"/>
                <a:cs typeface="Meiryo"/>
                <a:sym typeface="Meiryo"/>
              </a:rPr>
            </a:br>
            <a:r>
              <a:rPr lang="ja-JP" b="1" dirty="0">
                <a:solidFill>
                  <a:schemeClr val="lt1"/>
                </a:solidFill>
                <a:latin typeface="Meiryo"/>
                <a:ea typeface="Meiryo"/>
                <a:cs typeface="Meiryo"/>
                <a:sym typeface="Meiryo"/>
              </a:rPr>
              <a:t>相続の基本を知ろう！</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67CFAAC-7E21-42E2-A4D6-16EAF3CD93EE}"/>
              </a:ext>
            </a:extLst>
          </p:cNvPr>
          <p:cNvSpPr>
            <a:spLocks noGrp="1"/>
          </p:cNvSpPr>
          <p:nvPr>
            <p:ph type="body" sz="quarter" idx="10"/>
          </p:nvPr>
        </p:nvSpPr>
        <p:spPr>
          <a:xfrm>
            <a:off x="576262" y="1395413"/>
            <a:ext cx="9539288" cy="5138951"/>
          </a:xfrm>
        </p:spPr>
        <p:txBody>
          <a:bodyPr>
            <a:normAutofit fontScale="92500"/>
          </a:bodyPr>
          <a:lstStyle/>
          <a:p>
            <a:r>
              <a:rPr lang="ja-JP" altLang="en-US" sz="2400" b="1" dirty="0"/>
              <a:t>「相続</a:t>
            </a:r>
            <a:r>
              <a:rPr lang="en-US" altLang="ja-JP" sz="2400" b="1" dirty="0"/>
              <a:t>=</a:t>
            </a:r>
            <a:r>
              <a:rPr lang="ja-JP" altLang="en-US" sz="2400" b="1" dirty="0"/>
              <a:t>相続税がかかる」ということだけではありません。</a:t>
            </a:r>
          </a:p>
          <a:p>
            <a:r>
              <a:rPr lang="ja-JP" altLang="en-US" sz="2400" dirty="0"/>
              <a:t>相続は誰かが亡くなれば例外なく発生します。</a:t>
            </a:r>
          </a:p>
          <a:p>
            <a:r>
              <a:rPr lang="ja-JP" altLang="en-US" sz="2400" dirty="0"/>
              <a:t>相続税がかからなくても、遺産分割などさまざまな行政手続きが必要です。</a:t>
            </a:r>
          </a:p>
          <a:p>
            <a:endParaRPr lang="ja-JP" altLang="en-US" sz="2400" dirty="0"/>
          </a:p>
          <a:p>
            <a:r>
              <a:rPr lang="ja-JP" altLang="en-US" sz="2400" dirty="0"/>
              <a:t>また、</a:t>
            </a:r>
            <a:r>
              <a:rPr lang="en-US" altLang="ja-JP" sz="2400" dirty="0"/>
              <a:t>2015</a:t>
            </a:r>
            <a:r>
              <a:rPr lang="ja-JP" altLang="en-US" sz="2400" dirty="0"/>
              <a:t>年１月１日に相続税法が大幅に改正されたことを受け、</a:t>
            </a:r>
            <a:endParaRPr lang="en-US" altLang="ja-JP" sz="2400" dirty="0"/>
          </a:p>
          <a:p>
            <a:r>
              <a:rPr lang="ja-JP" altLang="en-US" sz="2400" dirty="0"/>
              <a:t>相続税申告の課税対象者の割合は約４</a:t>
            </a:r>
            <a:r>
              <a:rPr lang="en-US" altLang="ja-JP" sz="2400" dirty="0"/>
              <a:t>%</a:t>
            </a:r>
            <a:r>
              <a:rPr lang="ja-JP" altLang="en-US" sz="2400" dirty="0"/>
              <a:t>から約８</a:t>
            </a:r>
            <a:r>
              <a:rPr lang="en-US" altLang="ja-JP" sz="2400" dirty="0"/>
              <a:t>%</a:t>
            </a:r>
            <a:r>
              <a:rPr lang="ja-JP" altLang="en-US" sz="2400" dirty="0"/>
              <a:t>へと急拡大しました。</a:t>
            </a:r>
          </a:p>
          <a:p>
            <a:r>
              <a:rPr lang="ja-JP" altLang="en-US" sz="2400" dirty="0"/>
              <a:t>このことから「相続」が、より身近になっている様子がうかがえます。</a:t>
            </a:r>
          </a:p>
          <a:p>
            <a:endParaRPr lang="ja-JP" altLang="en-US" sz="2400" dirty="0"/>
          </a:p>
          <a:p>
            <a:r>
              <a:rPr lang="ja-JP" altLang="en-US" sz="2400" dirty="0"/>
              <a:t>⇒</a:t>
            </a:r>
            <a:r>
              <a:rPr lang="ja-JP" altLang="en-US" sz="2400" b="1" dirty="0"/>
              <a:t>「相続は身近な問題」</a:t>
            </a:r>
            <a:r>
              <a:rPr lang="ja-JP" altLang="en-US" sz="2400" dirty="0"/>
              <a:t>として考えていくことが必要です。</a:t>
            </a:r>
          </a:p>
        </p:txBody>
      </p:sp>
      <p:sp>
        <p:nvSpPr>
          <p:cNvPr id="2" name="タイトル 1">
            <a:extLst>
              <a:ext uri="{FF2B5EF4-FFF2-40B4-BE49-F238E27FC236}">
                <a16:creationId xmlns:a16="http://schemas.microsoft.com/office/drawing/2014/main" id="{5F847D2C-96E8-44B2-9B58-37B4C86B478C}"/>
              </a:ext>
            </a:extLst>
          </p:cNvPr>
          <p:cNvSpPr>
            <a:spLocks noGrp="1"/>
          </p:cNvSpPr>
          <p:nvPr>
            <p:ph type="title"/>
          </p:nvPr>
        </p:nvSpPr>
        <p:spPr>
          <a:xfrm>
            <a:off x="899206" y="266700"/>
            <a:ext cx="9221787" cy="633490"/>
          </a:xfrm>
        </p:spPr>
        <p:txBody>
          <a:bodyPr/>
          <a:lstStyle/>
          <a:p>
            <a:r>
              <a:rPr lang="ja-JP" altLang="en-US" dirty="0"/>
              <a:t>なぜ相続について考える必要があるのか？</a:t>
            </a:r>
          </a:p>
        </p:txBody>
      </p:sp>
    </p:spTree>
    <p:extLst>
      <p:ext uri="{BB962C8B-B14F-4D97-AF65-F5344CB8AC3E}">
        <p14:creationId xmlns:p14="http://schemas.microsoft.com/office/powerpoint/2010/main" val="387664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67CFAAC-7E21-42E2-A4D6-16EAF3CD93EE}"/>
              </a:ext>
            </a:extLst>
          </p:cNvPr>
          <p:cNvSpPr>
            <a:spLocks noGrp="1"/>
          </p:cNvSpPr>
          <p:nvPr>
            <p:ph type="body" sz="quarter" idx="10"/>
          </p:nvPr>
        </p:nvSpPr>
        <p:spPr>
          <a:xfrm>
            <a:off x="581705" y="1212698"/>
            <a:ext cx="9539288" cy="2295053"/>
          </a:xfrm>
        </p:spPr>
        <p:txBody>
          <a:bodyPr>
            <a:normAutofit/>
          </a:bodyPr>
          <a:lstStyle/>
          <a:p>
            <a:r>
              <a:rPr lang="ja-JP" altLang="en-US" sz="2200" dirty="0"/>
              <a:t>相続とは、ある人が亡くなったときに、その人（故人）の財産を、特定の人が引き継ぐことです。</a:t>
            </a:r>
            <a:endParaRPr lang="en-US" altLang="ja-JP" sz="2200" dirty="0"/>
          </a:p>
          <a:p>
            <a:r>
              <a:rPr lang="ja-JP" altLang="en-US" sz="2200" dirty="0"/>
              <a:t>死亡した人を被相続人といい、財産を引き継ぐ権利がある人を相続人といいます。また、「特定の人」が引き継ぐとは、一定の親族関係にある者が財産上の権利・義務を引き継ぐことを意味します。</a:t>
            </a:r>
          </a:p>
        </p:txBody>
      </p:sp>
      <p:sp>
        <p:nvSpPr>
          <p:cNvPr id="8" name="テキスト ボックス 7">
            <a:extLst>
              <a:ext uri="{FF2B5EF4-FFF2-40B4-BE49-F238E27FC236}">
                <a16:creationId xmlns:a16="http://schemas.microsoft.com/office/drawing/2014/main" id="{B408A538-DD01-4CEA-B3E5-622AB932E8B8}"/>
              </a:ext>
            </a:extLst>
          </p:cNvPr>
          <p:cNvSpPr txBox="1"/>
          <p:nvPr/>
        </p:nvSpPr>
        <p:spPr>
          <a:xfrm>
            <a:off x="1609414" y="3698601"/>
            <a:ext cx="1790684" cy="400110"/>
          </a:xfrm>
          <a:prstGeom prst="roundRect">
            <a:avLst>
              <a:gd name="adj" fmla="val 50000"/>
            </a:avLst>
          </a:prstGeom>
          <a:solidFill>
            <a:srgbClr val="C55A11"/>
          </a:solidFill>
        </p:spPr>
        <p:txBody>
          <a:bodyPr wrap="square" rtlCol="0">
            <a:noAutofit/>
          </a:bodyPr>
          <a:lstStyle/>
          <a:p>
            <a:pPr algn="ctr"/>
            <a:r>
              <a:rPr kumimoji="1" lang="ja-JP" altLang="en-US" sz="2000" b="1" dirty="0">
                <a:solidFill>
                  <a:schemeClr val="bg1"/>
                </a:solidFill>
                <a:latin typeface="メイリオ" panose="020B0604030504040204" pitchFamily="50" charset="-128"/>
                <a:ea typeface="メイリオ" panose="020B0604030504040204" pitchFamily="50" charset="-128"/>
              </a:rPr>
              <a:t>被相続人</a:t>
            </a:r>
          </a:p>
        </p:txBody>
      </p:sp>
      <p:sp>
        <p:nvSpPr>
          <p:cNvPr id="9" name="テキスト ボックス 8">
            <a:extLst>
              <a:ext uri="{FF2B5EF4-FFF2-40B4-BE49-F238E27FC236}">
                <a16:creationId xmlns:a16="http://schemas.microsoft.com/office/drawing/2014/main" id="{66D2B31A-26E3-459E-813C-1D19DB75BB46}"/>
              </a:ext>
            </a:extLst>
          </p:cNvPr>
          <p:cNvSpPr txBox="1"/>
          <p:nvPr/>
        </p:nvSpPr>
        <p:spPr>
          <a:xfrm>
            <a:off x="7417540" y="3698601"/>
            <a:ext cx="1288700" cy="400110"/>
          </a:xfrm>
          <a:prstGeom prst="roundRect">
            <a:avLst>
              <a:gd name="adj" fmla="val 50000"/>
            </a:avLst>
          </a:prstGeom>
          <a:solidFill>
            <a:srgbClr val="2F5597"/>
          </a:solidFill>
        </p:spPr>
        <p:txBody>
          <a:bodyPr wrap="square" rtlCol="0">
            <a:noAutofit/>
          </a:bodyPr>
          <a:lstStyle/>
          <a:p>
            <a:pPr algn="ctr"/>
            <a:r>
              <a:rPr kumimoji="1" lang="ja-JP" altLang="en-US" sz="2000" b="1" dirty="0">
                <a:solidFill>
                  <a:schemeClr val="bg1"/>
                </a:solidFill>
                <a:latin typeface="メイリオ" panose="020B0604030504040204" pitchFamily="50" charset="-128"/>
                <a:ea typeface="メイリオ" panose="020B0604030504040204" pitchFamily="50" charset="-128"/>
              </a:rPr>
              <a:t>相続人</a:t>
            </a:r>
            <a:endParaRPr kumimoji="1" lang="ja-JP" altLang="en-US" sz="2800" b="1" dirty="0">
              <a:solidFill>
                <a:schemeClr val="bg1"/>
              </a:solidFill>
              <a:latin typeface="メイリオ" panose="020B0604030504040204" pitchFamily="50" charset="-128"/>
              <a:ea typeface="メイリオ" panose="020B0604030504040204" pitchFamily="50" charset="-128"/>
            </a:endParaRPr>
          </a:p>
        </p:txBody>
      </p:sp>
      <p:sp>
        <p:nvSpPr>
          <p:cNvPr id="10" name="矢印: 右 9">
            <a:extLst>
              <a:ext uri="{FF2B5EF4-FFF2-40B4-BE49-F238E27FC236}">
                <a16:creationId xmlns:a16="http://schemas.microsoft.com/office/drawing/2014/main" id="{B2092331-8FF0-4832-8C3C-DCD89CD0703D}"/>
              </a:ext>
            </a:extLst>
          </p:cNvPr>
          <p:cNvSpPr/>
          <p:nvPr/>
        </p:nvSpPr>
        <p:spPr>
          <a:xfrm>
            <a:off x="4084372" y="5054586"/>
            <a:ext cx="2459482" cy="915410"/>
          </a:xfrm>
          <a:prstGeom prst="rightArrow">
            <a:avLst/>
          </a:prstGeom>
          <a:solidFill>
            <a:srgbClr val="41B16C"/>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ctr"/>
          <a:lstStyle/>
          <a:p>
            <a:pPr algn="ctr"/>
            <a:r>
              <a:rPr kumimoji="1" lang="ja-JP" altLang="en-US" sz="2400" b="1">
                <a:latin typeface="メイリオ" panose="020B0604030504040204" pitchFamily="50" charset="-128"/>
                <a:ea typeface="メイリオ" panose="020B0604030504040204" pitchFamily="50" charset="-128"/>
              </a:rPr>
              <a:t>相 続</a:t>
            </a:r>
            <a:endParaRPr kumimoji="1" lang="ja-JP" altLang="en-US" sz="2400" b="1"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E483C6D7-8463-4B3F-A62B-F1C630167005}"/>
              </a:ext>
            </a:extLst>
          </p:cNvPr>
          <p:cNvSpPr txBox="1"/>
          <p:nvPr/>
        </p:nvSpPr>
        <p:spPr>
          <a:xfrm>
            <a:off x="3991000" y="4476135"/>
            <a:ext cx="2459483" cy="461665"/>
          </a:xfrm>
          <a:prstGeom prst="rect">
            <a:avLst/>
          </a:prstGeom>
          <a:noFill/>
        </p:spPr>
        <p:txBody>
          <a:bodyPr wrap="square" rtlCol="0">
            <a:spAutoFit/>
          </a:bodyPr>
          <a:lstStyle/>
          <a:p>
            <a:pPr algn="ctr"/>
            <a:r>
              <a:rPr kumimoji="1" lang="ja-JP" altLang="en-US" sz="2400" dirty="0">
                <a:latin typeface="メイリオ" panose="020B0604030504040204" pitchFamily="50" charset="-128"/>
                <a:ea typeface="メイリオ" panose="020B0604030504040204" pitchFamily="50" charset="-128"/>
              </a:rPr>
              <a:t>財産の引継ぎ</a:t>
            </a:r>
          </a:p>
        </p:txBody>
      </p:sp>
      <p:sp>
        <p:nvSpPr>
          <p:cNvPr id="12" name="テキスト ボックス 11">
            <a:extLst>
              <a:ext uri="{FF2B5EF4-FFF2-40B4-BE49-F238E27FC236}">
                <a16:creationId xmlns:a16="http://schemas.microsoft.com/office/drawing/2014/main" id="{1DC9E59A-D104-441C-B0C5-C825318FC919}"/>
              </a:ext>
            </a:extLst>
          </p:cNvPr>
          <p:cNvSpPr txBox="1"/>
          <p:nvPr/>
        </p:nvSpPr>
        <p:spPr>
          <a:xfrm>
            <a:off x="802059" y="6080237"/>
            <a:ext cx="3405395" cy="707886"/>
          </a:xfrm>
          <a:prstGeom prst="rect">
            <a:avLst/>
          </a:prstGeom>
          <a:noFill/>
        </p:spPr>
        <p:txBody>
          <a:bodyPr wrap="square" rtlCol="0">
            <a:spAutoFit/>
          </a:bodyPr>
          <a:lstStyle/>
          <a:p>
            <a:pPr algn="ctr"/>
            <a:r>
              <a:rPr kumimoji="1" lang="ja-JP" altLang="en-US" sz="2000" dirty="0">
                <a:latin typeface="メイリオ" panose="020B0604030504040204" pitchFamily="50" charset="-128"/>
                <a:ea typeface="メイリオ" panose="020B0604030504040204" pitchFamily="50" charset="-128"/>
              </a:rPr>
              <a:t>渡す方</a:t>
            </a:r>
            <a:endParaRPr kumimoji="1" lang="en-US" altLang="ja-JP" sz="2000" dirty="0">
              <a:latin typeface="メイリオ" panose="020B0604030504040204" pitchFamily="50" charset="-128"/>
              <a:ea typeface="メイリオ" panose="020B0604030504040204" pitchFamily="50" charset="-128"/>
            </a:endParaRPr>
          </a:p>
          <a:p>
            <a:pPr algn="ctr"/>
            <a:r>
              <a:rPr kumimoji="1" lang="ja-JP" altLang="en-US" sz="2000" dirty="0">
                <a:latin typeface="メイリオ" panose="020B0604030504040204" pitchFamily="50" charset="-128"/>
                <a:ea typeface="メイリオ" panose="020B0604030504040204" pitchFamily="50" charset="-128"/>
              </a:rPr>
              <a:t>死亡された方</a:t>
            </a:r>
          </a:p>
        </p:txBody>
      </p:sp>
      <p:sp>
        <p:nvSpPr>
          <p:cNvPr id="13" name="テキスト ボックス 12">
            <a:extLst>
              <a:ext uri="{FF2B5EF4-FFF2-40B4-BE49-F238E27FC236}">
                <a16:creationId xmlns:a16="http://schemas.microsoft.com/office/drawing/2014/main" id="{E9F21B46-5906-42F6-B0E1-663A68B61DC5}"/>
              </a:ext>
            </a:extLst>
          </p:cNvPr>
          <p:cNvSpPr txBox="1"/>
          <p:nvPr/>
        </p:nvSpPr>
        <p:spPr>
          <a:xfrm>
            <a:off x="6413758" y="6080237"/>
            <a:ext cx="3353696" cy="707886"/>
          </a:xfrm>
          <a:prstGeom prst="rect">
            <a:avLst/>
          </a:prstGeom>
          <a:noFill/>
        </p:spPr>
        <p:txBody>
          <a:bodyPr wrap="square" rtlCol="0">
            <a:spAutoFit/>
          </a:bodyPr>
          <a:lstStyle/>
          <a:p>
            <a:pPr algn="ctr"/>
            <a:r>
              <a:rPr kumimoji="1" lang="ja-JP" altLang="en-US" sz="2000" dirty="0">
                <a:latin typeface="メイリオ" panose="020B0604030504040204" pitchFamily="50" charset="-128"/>
                <a:ea typeface="メイリオ" panose="020B0604030504040204" pitchFamily="50" charset="-128"/>
              </a:rPr>
              <a:t>受け取る方</a:t>
            </a:r>
            <a:endParaRPr kumimoji="1" lang="en-US" altLang="ja-JP" sz="2000" dirty="0">
              <a:latin typeface="メイリオ" panose="020B0604030504040204" pitchFamily="50" charset="-128"/>
              <a:ea typeface="メイリオ" panose="020B0604030504040204" pitchFamily="50" charset="-128"/>
            </a:endParaRPr>
          </a:p>
          <a:p>
            <a:pPr algn="ctr"/>
            <a:r>
              <a:rPr kumimoji="1" lang="ja-JP" altLang="en-US" sz="2000" dirty="0">
                <a:latin typeface="メイリオ" panose="020B0604030504040204" pitchFamily="50" charset="-128"/>
                <a:ea typeface="メイリオ" panose="020B0604030504040204" pitchFamily="50" charset="-128"/>
              </a:rPr>
              <a:t>配偶者や子どもなどの親族</a:t>
            </a:r>
          </a:p>
        </p:txBody>
      </p:sp>
      <p:pic>
        <p:nvPicPr>
          <p:cNvPr id="14" name="図 70">
            <a:extLst>
              <a:ext uri="{FF2B5EF4-FFF2-40B4-BE49-F238E27FC236}">
                <a16:creationId xmlns:a16="http://schemas.microsoft.com/office/drawing/2014/main" id="{47F83189-B2C8-4572-88BF-B6B6B9AB212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7271682" y="4289561"/>
            <a:ext cx="1580417" cy="1620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図 13" descr="クリップアート が含まれている画像&#10;&#10;高い精度で生成された説明">
            <a:extLst>
              <a:ext uri="{FF2B5EF4-FFF2-40B4-BE49-F238E27FC236}">
                <a16:creationId xmlns:a16="http://schemas.microsoft.com/office/drawing/2014/main" id="{B41BFFB0-5645-4598-9292-E81819D448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9714" y="4221327"/>
            <a:ext cx="1330087" cy="162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a:extLst>
              <a:ext uri="{FF2B5EF4-FFF2-40B4-BE49-F238E27FC236}">
                <a16:creationId xmlns:a16="http://schemas.microsoft.com/office/drawing/2014/main" id="{5F847D2C-96E8-44B2-9B58-37B4C86B478C}"/>
              </a:ext>
            </a:extLst>
          </p:cNvPr>
          <p:cNvSpPr>
            <a:spLocks noGrp="1"/>
          </p:cNvSpPr>
          <p:nvPr>
            <p:ph type="title"/>
          </p:nvPr>
        </p:nvSpPr>
        <p:spPr>
          <a:xfrm>
            <a:off x="899206" y="266700"/>
            <a:ext cx="9221787" cy="633490"/>
          </a:xfrm>
        </p:spPr>
        <p:txBody>
          <a:bodyPr/>
          <a:lstStyle/>
          <a:p>
            <a:r>
              <a:rPr lang="ja-JP" altLang="en-US" dirty="0">
                <a:sym typeface="Meiryo"/>
              </a:rPr>
              <a:t>「相続」とは</a:t>
            </a:r>
            <a:r>
              <a:rPr lang="ja-JP" altLang="en-US" dirty="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67CFAAC-7E21-42E2-A4D6-16EAF3CD93EE}"/>
              </a:ext>
            </a:extLst>
          </p:cNvPr>
          <p:cNvSpPr>
            <a:spLocks noGrp="1"/>
          </p:cNvSpPr>
          <p:nvPr>
            <p:ph type="body" sz="quarter" idx="10"/>
          </p:nvPr>
        </p:nvSpPr>
        <p:spPr>
          <a:xfrm>
            <a:off x="702400" y="1254227"/>
            <a:ext cx="9539288" cy="1762712"/>
          </a:xfrm>
        </p:spPr>
        <p:txBody>
          <a:bodyPr>
            <a:normAutofit/>
          </a:bodyPr>
          <a:lstStyle/>
          <a:p>
            <a:pPr algn="l" fontAlgn="base"/>
            <a:r>
              <a:rPr lang="en-US" altLang="ja-JP" sz="2400" b="0" i="0" dirty="0">
                <a:solidFill>
                  <a:srgbClr val="000000"/>
                </a:solidFill>
                <a:effectLst/>
                <a:latin typeface="メイリオ" panose="020B0604030504040204" pitchFamily="50" charset="-128"/>
                <a:ea typeface="メイリオ" panose="020B0604030504040204" pitchFamily="50" charset="-128"/>
              </a:rPr>
              <a:t>2022</a:t>
            </a:r>
            <a:r>
              <a:rPr lang="ja-JP" altLang="en-US" sz="2400" b="0" i="0" dirty="0">
                <a:solidFill>
                  <a:srgbClr val="000000"/>
                </a:solidFill>
                <a:effectLst/>
                <a:latin typeface="メイリオ" panose="020B0604030504040204" pitchFamily="50" charset="-128"/>
                <a:ea typeface="メイリオ" panose="020B0604030504040204" pitchFamily="50" charset="-128"/>
              </a:rPr>
              <a:t>年の死亡者数</a:t>
            </a:r>
            <a:r>
              <a:rPr lang="en-US" altLang="ja-JP" sz="2400" b="0" i="0" dirty="0">
                <a:solidFill>
                  <a:srgbClr val="000000"/>
                </a:solidFill>
                <a:effectLst/>
                <a:latin typeface="メイリオ" panose="020B0604030504040204" pitchFamily="50" charset="-128"/>
                <a:ea typeface="メイリオ" panose="020B0604030504040204" pitchFamily="50" charset="-128"/>
              </a:rPr>
              <a:t>				1,569,050</a:t>
            </a:r>
            <a:r>
              <a:rPr lang="ja-JP" altLang="en-US" sz="2400" b="0" i="0" dirty="0">
                <a:solidFill>
                  <a:srgbClr val="000000"/>
                </a:solidFill>
                <a:effectLst/>
                <a:latin typeface="メイリオ" panose="020B0604030504040204" pitchFamily="50" charset="-128"/>
                <a:ea typeface="メイリオ" panose="020B0604030504040204" pitchFamily="50" charset="-128"/>
              </a:rPr>
              <a:t>人</a:t>
            </a:r>
            <a:endParaRPr lang="en-US" altLang="ja-JP" sz="2400" b="0" i="0" dirty="0">
              <a:solidFill>
                <a:srgbClr val="000000"/>
              </a:solidFill>
              <a:effectLst/>
              <a:latin typeface="メイリオ" panose="020B0604030504040204" pitchFamily="50" charset="-128"/>
              <a:ea typeface="メイリオ" panose="020B0604030504040204" pitchFamily="50" charset="-128"/>
            </a:endParaRPr>
          </a:p>
          <a:p>
            <a:pPr algn="l" fontAlgn="base"/>
            <a:r>
              <a:rPr lang="ja-JP" altLang="en-US" sz="2400" dirty="0">
                <a:solidFill>
                  <a:srgbClr val="000000"/>
                </a:solidFill>
                <a:latin typeface="メイリオ" panose="020B0604030504040204" pitchFamily="50" charset="-128"/>
                <a:ea typeface="メイリオ" panose="020B0604030504040204" pitchFamily="50" charset="-128"/>
              </a:rPr>
              <a:t>相続税の課税対象者</a:t>
            </a:r>
            <a:r>
              <a:rPr lang="en-US" altLang="ja-JP" sz="2400" dirty="0">
                <a:solidFill>
                  <a:srgbClr val="000000"/>
                </a:solidFill>
                <a:latin typeface="メイリオ" panose="020B0604030504040204" pitchFamily="50" charset="-128"/>
                <a:ea typeface="メイリオ" panose="020B0604030504040204" pitchFamily="50" charset="-128"/>
              </a:rPr>
              <a:t>			</a:t>
            </a:r>
            <a:r>
              <a:rPr lang="en-US" altLang="ja-JP" sz="2400" b="0" i="0" dirty="0">
                <a:solidFill>
                  <a:srgbClr val="000000"/>
                </a:solidFill>
                <a:effectLst/>
                <a:latin typeface="メイリオ" panose="020B0604030504040204" pitchFamily="50" charset="-128"/>
                <a:ea typeface="メイリオ" panose="020B0604030504040204" pitchFamily="50" charset="-128"/>
              </a:rPr>
              <a:t>150,858</a:t>
            </a:r>
            <a:r>
              <a:rPr lang="ja-JP" altLang="en-US" sz="2400" b="0" i="0" dirty="0">
                <a:solidFill>
                  <a:srgbClr val="000000"/>
                </a:solidFill>
                <a:effectLst/>
                <a:latin typeface="メイリオ" panose="020B0604030504040204" pitchFamily="50" charset="-128"/>
                <a:ea typeface="メイリオ" panose="020B0604030504040204" pitchFamily="50" charset="-128"/>
              </a:rPr>
              <a:t>人</a:t>
            </a:r>
            <a:endParaRPr lang="en-US" altLang="ja-JP" sz="2400" b="0" i="0" dirty="0">
              <a:solidFill>
                <a:srgbClr val="000000"/>
              </a:solidFill>
              <a:effectLst/>
              <a:latin typeface="メイリオ" panose="020B0604030504040204" pitchFamily="50" charset="-128"/>
              <a:ea typeface="メイリオ" panose="020B0604030504040204" pitchFamily="50" charset="-128"/>
            </a:endParaRPr>
          </a:p>
          <a:p>
            <a:pPr algn="l" fontAlgn="base"/>
            <a:r>
              <a:rPr lang="ja-JP" altLang="en-US" sz="2400" b="0" i="0" dirty="0">
                <a:solidFill>
                  <a:srgbClr val="000000"/>
                </a:solidFill>
                <a:effectLst/>
                <a:latin typeface="メイリオ" panose="020B0604030504040204" pitchFamily="50" charset="-128"/>
                <a:ea typeface="メイリオ" panose="020B0604030504040204" pitchFamily="50" charset="-128"/>
              </a:rPr>
              <a:t>被相続人</a:t>
            </a:r>
            <a:r>
              <a:rPr lang="en-US" altLang="ja-JP" sz="2400" b="0" i="0" dirty="0">
                <a:solidFill>
                  <a:srgbClr val="000000"/>
                </a:solidFill>
                <a:effectLst/>
                <a:latin typeface="メイリオ" panose="020B0604030504040204" pitchFamily="50" charset="-128"/>
                <a:ea typeface="メイリオ" panose="020B0604030504040204" pitchFamily="50" charset="-128"/>
              </a:rPr>
              <a:t>1</a:t>
            </a:r>
            <a:r>
              <a:rPr lang="ja-JP" altLang="en-US" sz="2400" b="0" i="0" dirty="0">
                <a:solidFill>
                  <a:srgbClr val="000000"/>
                </a:solidFill>
                <a:effectLst/>
                <a:latin typeface="メイリオ" panose="020B0604030504040204" pitchFamily="50" charset="-128"/>
                <a:ea typeface="メイリオ" panose="020B0604030504040204" pitchFamily="50" charset="-128"/>
              </a:rPr>
              <a:t>人に対する平均相続税額</a:t>
            </a:r>
            <a:r>
              <a:rPr lang="en-US" altLang="ja-JP" sz="2400" b="0" i="0" dirty="0">
                <a:solidFill>
                  <a:srgbClr val="000000"/>
                </a:solidFill>
                <a:effectLst/>
                <a:latin typeface="メイリオ" panose="020B0604030504040204" pitchFamily="50" charset="-128"/>
                <a:ea typeface="メイリオ" panose="020B0604030504040204" pitchFamily="50" charset="-128"/>
              </a:rPr>
              <a:t>	1,855</a:t>
            </a:r>
            <a:r>
              <a:rPr lang="ja-JP" altLang="en-US" sz="2400" dirty="0">
                <a:solidFill>
                  <a:srgbClr val="000000"/>
                </a:solidFill>
                <a:latin typeface="メイリオ" panose="020B0604030504040204" pitchFamily="50" charset="-128"/>
                <a:ea typeface="メイリオ" panose="020B0604030504040204" pitchFamily="50" charset="-128"/>
              </a:rPr>
              <a:t>万円</a:t>
            </a:r>
            <a:endParaRPr lang="en-US" altLang="ja-JP" sz="2400" b="0" i="0" dirty="0">
              <a:solidFill>
                <a:srgbClr val="000000"/>
              </a:solidFill>
              <a:effectLst/>
              <a:latin typeface="メイリオ" panose="020B0604030504040204" pitchFamily="50" charset="-128"/>
              <a:ea typeface="メイリオ" panose="020B0604030504040204" pitchFamily="50" charset="-128"/>
            </a:endParaRPr>
          </a:p>
        </p:txBody>
      </p:sp>
      <p:sp>
        <p:nvSpPr>
          <p:cNvPr id="2" name="タイトル 1">
            <a:extLst>
              <a:ext uri="{FF2B5EF4-FFF2-40B4-BE49-F238E27FC236}">
                <a16:creationId xmlns:a16="http://schemas.microsoft.com/office/drawing/2014/main" id="{5F847D2C-96E8-44B2-9B58-37B4C86B478C}"/>
              </a:ext>
            </a:extLst>
          </p:cNvPr>
          <p:cNvSpPr>
            <a:spLocks noGrp="1"/>
          </p:cNvSpPr>
          <p:nvPr>
            <p:ph type="title"/>
          </p:nvPr>
        </p:nvSpPr>
        <p:spPr>
          <a:xfrm>
            <a:off x="899206" y="266700"/>
            <a:ext cx="9221787" cy="633490"/>
          </a:xfrm>
        </p:spPr>
        <p:txBody>
          <a:bodyPr/>
          <a:lstStyle/>
          <a:p>
            <a:r>
              <a:rPr lang="ja-JP" altLang="en-US" dirty="0"/>
              <a:t>相続税がかかる人はどれぐらい？</a:t>
            </a:r>
          </a:p>
        </p:txBody>
      </p:sp>
      <p:graphicFrame>
        <p:nvGraphicFramePr>
          <p:cNvPr id="5" name="グラフ 4">
            <a:extLst>
              <a:ext uri="{FF2B5EF4-FFF2-40B4-BE49-F238E27FC236}">
                <a16:creationId xmlns:a16="http://schemas.microsoft.com/office/drawing/2014/main" id="{CBB93670-F10D-BA74-54C2-C8E0E1A486CB}"/>
              </a:ext>
            </a:extLst>
          </p:cNvPr>
          <p:cNvGraphicFramePr/>
          <p:nvPr>
            <p:extLst>
              <p:ext uri="{D42A27DB-BD31-4B8C-83A1-F6EECF244321}">
                <p14:modId xmlns:p14="http://schemas.microsoft.com/office/powerpoint/2010/main" val="468219135"/>
              </p:ext>
            </p:extLst>
          </p:nvPr>
        </p:nvGraphicFramePr>
        <p:xfrm>
          <a:off x="-210667" y="3683928"/>
          <a:ext cx="4221724" cy="2872025"/>
        </p:xfrm>
        <a:graphic>
          <a:graphicData uri="http://schemas.openxmlformats.org/drawingml/2006/chart">
            <c:chart xmlns:c="http://schemas.openxmlformats.org/drawingml/2006/chart" xmlns:r="http://schemas.openxmlformats.org/officeDocument/2006/relationships" r:id="rId3"/>
          </a:graphicData>
        </a:graphic>
      </p:graphicFrame>
      <p:sp>
        <p:nvSpPr>
          <p:cNvPr id="6" name="正方形/長方形 5">
            <a:extLst>
              <a:ext uri="{FF2B5EF4-FFF2-40B4-BE49-F238E27FC236}">
                <a16:creationId xmlns:a16="http://schemas.microsoft.com/office/drawing/2014/main" id="{62762BAB-F044-3574-B88B-D573F2537820}"/>
              </a:ext>
            </a:extLst>
          </p:cNvPr>
          <p:cNvSpPr/>
          <p:nvPr/>
        </p:nvSpPr>
        <p:spPr>
          <a:xfrm>
            <a:off x="3863420" y="3839030"/>
            <a:ext cx="6246688" cy="2567140"/>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36A855AD-BC48-FC5F-C08C-04F0DE22D1A7}"/>
              </a:ext>
            </a:extLst>
          </p:cNvPr>
          <p:cNvSpPr txBox="1"/>
          <p:nvPr/>
        </p:nvSpPr>
        <p:spPr>
          <a:xfrm>
            <a:off x="4150374" y="4704441"/>
            <a:ext cx="6678588" cy="954107"/>
          </a:xfrm>
          <a:prstGeom prst="rect">
            <a:avLst/>
          </a:prstGeom>
          <a:noFill/>
        </p:spPr>
        <p:txBody>
          <a:bodyPr wrap="square">
            <a:spAutoFit/>
          </a:bodyPr>
          <a:lstStyle/>
          <a:p>
            <a:pPr algn="l" fontAlgn="base"/>
            <a:r>
              <a:rPr lang="ja-JP" altLang="en-US" sz="2800" b="0" i="0" dirty="0">
                <a:effectLst/>
                <a:latin typeface="メイリオ" panose="020B0604030504040204" pitchFamily="50" charset="-128"/>
                <a:ea typeface="メイリオ" panose="020B0604030504040204" pitchFamily="50" charset="-128"/>
              </a:rPr>
              <a:t>約</a:t>
            </a:r>
            <a:r>
              <a:rPr lang="en-US" altLang="ja-JP" sz="2800" b="0" i="0" dirty="0">
                <a:effectLst/>
                <a:latin typeface="メイリオ" panose="020B0604030504040204" pitchFamily="50" charset="-128"/>
                <a:ea typeface="メイリオ" panose="020B0604030504040204" pitchFamily="50" charset="-128"/>
              </a:rPr>
              <a:t>10</a:t>
            </a:r>
            <a:r>
              <a:rPr lang="ja-JP" altLang="en-US" sz="2800" b="0" i="0" dirty="0">
                <a:effectLst/>
                <a:latin typeface="メイリオ" panose="020B0604030504040204" pitchFamily="50" charset="-128"/>
                <a:ea typeface="メイリオ" panose="020B0604030504040204" pitchFamily="50" charset="-128"/>
              </a:rPr>
              <a:t>人に</a:t>
            </a:r>
            <a:r>
              <a:rPr lang="en-US" altLang="ja-JP" sz="2800" b="0" i="0" dirty="0">
                <a:effectLst/>
                <a:latin typeface="メイリオ" panose="020B0604030504040204" pitchFamily="50" charset="-128"/>
                <a:ea typeface="メイリオ" panose="020B0604030504040204" pitchFamily="50" charset="-128"/>
              </a:rPr>
              <a:t>1</a:t>
            </a:r>
            <a:r>
              <a:rPr lang="ja-JP" altLang="en-US" sz="2800" b="0" i="0" dirty="0">
                <a:effectLst/>
                <a:latin typeface="メイリオ" panose="020B0604030504040204" pitchFamily="50" charset="-128"/>
                <a:ea typeface="メイリオ" panose="020B0604030504040204" pitchFamily="50" charset="-128"/>
              </a:rPr>
              <a:t>人が</a:t>
            </a:r>
            <a:endParaRPr lang="en-US" altLang="ja-JP" sz="2800" b="0" i="0" dirty="0">
              <a:effectLst/>
              <a:latin typeface="メイリオ" panose="020B0604030504040204" pitchFamily="50" charset="-128"/>
              <a:ea typeface="メイリオ" panose="020B0604030504040204" pitchFamily="50" charset="-128"/>
            </a:endParaRPr>
          </a:p>
          <a:p>
            <a:pPr algn="l" fontAlgn="base"/>
            <a:r>
              <a:rPr lang="ja-JP" altLang="en-US" sz="2800" b="0" i="0" dirty="0">
                <a:effectLst/>
                <a:latin typeface="メイリオ" panose="020B0604030504040204" pitchFamily="50" charset="-128"/>
                <a:ea typeface="メイリオ" panose="020B0604030504040204" pitchFamily="50" charset="-128"/>
              </a:rPr>
              <a:t>相続税の課税対象者</a:t>
            </a:r>
            <a:r>
              <a:rPr lang="ja-JP" altLang="en-US" sz="2800" dirty="0">
                <a:latin typeface="メイリオ" panose="020B0604030504040204" pitchFamily="50" charset="-128"/>
                <a:ea typeface="メイリオ" panose="020B0604030504040204" pitchFamily="50" charset="-128"/>
              </a:rPr>
              <a:t>で</a:t>
            </a:r>
            <a:r>
              <a:rPr lang="ja-JP" altLang="en-US" sz="2800" b="0" i="0" dirty="0">
                <a:effectLst/>
                <a:latin typeface="メイリオ" panose="020B0604030504040204" pitchFamily="50" charset="-128"/>
                <a:ea typeface="メイリオ" panose="020B0604030504040204" pitchFamily="50" charset="-128"/>
              </a:rPr>
              <a:t>す！</a:t>
            </a:r>
            <a:endParaRPr lang="ja-JP" altLang="en-US" sz="2800" dirty="0">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DA7EACEE-037F-2E46-8ECF-5A4B98C509A2}"/>
              </a:ext>
            </a:extLst>
          </p:cNvPr>
          <p:cNvSpPr/>
          <p:nvPr/>
        </p:nvSpPr>
        <p:spPr>
          <a:xfrm>
            <a:off x="3863420" y="3839030"/>
            <a:ext cx="1059614" cy="400503"/>
          </a:xfrm>
          <a:prstGeom prst="rect">
            <a:avLst/>
          </a:prstGeom>
          <a:solidFill>
            <a:srgbClr val="ED7D3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9F946AF0-6478-9C23-FCA2-F867524D6BCE}"/>
              </a:ext>
            </a:extLst>
          </p:cNvPr>
          <p:cNvSpPr txBox="1"/>
          <p:nvPr/>
        </p:nvSpPr>
        <p:spPr>
          <a:xfrm>
            <a:off x="3852535" y="3894426"/>
            <a:ext cx="1059614" cy="369332"/>
          </a:xfrm>
          <a:prstGeom prst="rect">
            <a:avLst/>
          </a:prstGeom>
          <a:noFill/>
        </p:spPr>
        <p:txBody>
          <a:bodyPr wrap="square">
            <a:spAutoFit/>
          </a:bodyPr>
          <a:lstStyle/>
          <a:p>
            <a:pPr algn="ctr" fontAlgn="base"/>
            <a:r>
              <a:rPr lang="en-US" altLang="ja-JP" sz="1800" b="0" i="0" dirty="0">
                <a:solidFill>
                  <a:schemeClr val="bg1"/>
                </a:solidFill>
                <a:effectLst/>
                <a:latin typeface="メイリオ" panose="020B0604030504040204" pitchFamily="50" charset="-128"/>
                <a:ea typeface="メイリオ" panose="020B0604030504040204" pitchFamily="50" charset="-128"/>
              </a:rPr>
              <a:t>POINT</a:t>
            </a:r>
            <a:endParaRPr lang="ja-JP" altLang="en-US" sz="1800" dirty="0">
              <a:solidFill>
                <a:schemeClr val="bg1"/>
              </a:solidFill>
              <a:latin typeface="メイリオ" panose="020B0604030504040204" pitchFamily="50" charset="-128"/>
              <a:ea typeface="メイリオ" panose="020B0604030504040204" pitchFamily="50" charset="-128"/>
            </a:endParaRPr>
          </a:p>
        </p:txBody>
      </p:sp>
      <p:sp>
        <p:nvSpPr>
          <p:cNvPr id="3" name="テキスト プレースホルダー 6">
            <a:extLst>
              <a:ext uri="{FF2B5EF4-FFF2-40B4-BE49-F238E27FC236}">
                <a16:creationId xmlns:a16="http://schemas.microsoft.com/office/drawing/2014/main" id="{1AEA62D4-9A4A-0DFA-0BA8-CE313FAD53A2}"/>
              </a:ext>
            </a:extLst>
          </p:cNvPr>
          <p:cNvSpPr txBox="1">
            <a:spLocks/>
          </p:cNvSpPr>
          <p:nvPr/>
        </p:nvSpPr>
        <p:spPr>
          <a:xfrm>
            <a:off x="685006" y="6536035"/>
            <a:ext cx="9539288" cy="526993"/>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50800" marR="0" lvl="0" indent="0" algn="just" rtl="0">
              <a:lnSpc>
                <a:spcPct val="110000"/>
              </a:lnSpc>
              <a:spcBef>
                <a:spcPts val="1000"/>
              </a:spcBef>
              <a:spcAft>
                <a:spcPts val="0"/>
              </a:spcAft>
              <a:buClr>
                <a:schemeClr val="dk1"/>
              </a:buClr>
              <a:buSzPts val="2800"/>
              <a:buFontTx/>
              <a:buNone/>
              <a:defRPr sz="1800" b="0" i="0" u="none" strike="noStrike" cap="none">
                <a:solidFill>
                  <a:schemeClr val="dk1"/>
                </a:solidFill>
                <a:latin typeface="Meiryo"/>
                <a:ea typeface="Meiryo"/>
                <a:cs typeface="Meiryo"/>
                <a:sym typeface="Meiryo"/>
              </a:defRPr>
            </a:lvl1pPr>
            <a:lvl2pPr marL="533400" marR="0" lvl="1" indent="0" algn="l" rtl="0">
              <a:lnSpc>
                <a:spcPct val="90000"/>
              </a:lnSpc>
              <a:spcBef>
                <a:spcPts val="500"/>
              </a:spcBef>
              <a:spcAft>
                <a:spcPts val="0"/>
              </a:spcAft>
              <a:buClr>
                <a:schemeClr val="dk1"/>
              </a:buClr>
              <a:buSzPts val="2400"/>
              <a:buFontTx/>
              <a:buNone/>
              <a:defRPr sz="2400" b="0" i="0" u="none" strike="noStrike" cap="none">
                <a:solidFill>
                  <a:schemeClr val="dk1"/>
                </a:solidFill>
                <a:latin typeface="Meiryo"/>
                <a:ea typeface="Meiryo"/>
                <a:cs typeface="Meiryo"/>
                <a:sym typeface="Meiryo"/>
              </a:defRPr>
            </a:lvl2pPr>
            <a:lvl3pPr marL="1016000" marR="0" lvl="2" indent="0" algn="l" rtl="0">
              <a:lnSpc>
                <a:spcPct val="90000"/>
              </a:lnSpc>
              <a:spcBef>
                <a:spcPts val="500"/>
              </a:spcBef>
              <a:spcAft>
                <a:spcPts val="0"/>
              </a:spcAft>
              <a:buClr>
                <a:schemeClr val="dk1"/>
              </a:buClr>
              <a:buSzPts val="2000"/>
              <a:buFontTx/>
              <a:buNone/>
              <a:defRPr sz="2000" b="0" i="0" u="none" strike="noStrike" cap="none">
                <a:solidFill>
                  <a:schemeClr val="dk1"/>
                </a:solidFill>
                <a:latin typeface="Meiryo"/>
                <a:ea typeface="Meiryo"/>
                <a:cs typeface="Meiryo"/>
                <a:sym typeface="Meiryo"/>
              </a:defRPr>
            </a:lvl3pPr>
            <a:lvl4pPr marL="1485900" marR="0" lvl="3" indent="0" algn="l" rtl="0">
              <a:lnSpc>
                <a:spcPct val="90000"/>
              </a:lnSpc>
              <a:spcBef>
                <a:spcPts val="500"/>
              </a:spcBef>
              <a:spcAft>
                <a:spcPts val="0"/>
              </a:spcAft>
              <a:buClr>
                <a:schemeClr val="dk1"/>
              </a:buClr>
              <a:buSzPts val="1800"/>
              <a:buFontTx/>
              <a:buNone/>
              <a:defRPr sz="1800" b="0" i="0" u="none" strike="noStrike" cap="none">
                <a:solidFill>
                  <a:schemeClr val="dk1"/>
                </a:solidFill>
                <a:latin typeface="Meiryo"/>
                <a:ea typeface="Meiryo"/>
                <a:cs typeface="Meiryo"/>
                <a:sym typeface="Meiryo"/>
              </a:defRPr>
            </a:lvl4pPr>
            <a:lvl5pPr marL="1943100" marR="0" lvl="4" indent="0" algn="l" rtl="0">
              <a:lnSpc>
                <a:spcPct val="90000"/>
              </a:lnSpc>
              <a:spcBef>
                <a:spcPts val="500"/>
              </a:spcBef>
              <a:spcAft>
                <a:spcPts val="0"/>
              </a:spcAft>
              <a:buClr>
                <a:schemeClr val="dk1"/>
              </a:buClr>
              <a:buSzPts val="1800"/>
              <a:buFontTx/>
              <a:buNone/>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algn="r" fontAlgn="base"/>
            <a:r>
              <a:rPr lang="ja-JP" altLang="en-US" sz="1400" dirty="0">
                <a:solidFill>
                  <a:srgbClr val="000000"/>
                </a:solidFill>
                <a:latin typeface="メイリオ" panose="020B0604030504040204" pitchFamily="50" charset="-128"/>
                <a:ea typeface="メイリオ" panose="020B0604030504040204" pitchFamily="50" charset="-128"/>
              </a:rPr>
              <a:t>出典：国税庁「相続税の申告状況について」、厚生労働省「人口動態統計」</a:t>
            </a:r>
          </a:p>
        </p:txBody>
      </p:sp>
    </p:spTree>
    <p:extLst>
      <p:ext uri="{BB962C8B-B14F-4D97-AF65-F5344CB8AC3E}">
        <p14:creationId xmlns:p14="http://schemas.microsoft.com/office/powerpoint/2010/main" val="4158828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2" name="タイトル 1">
            <a:extLst>
              <a:ext uri="{FF2B5EF4-FFF2-40B4-BE49-F238E27FC236}">
                <a16:creationId xmlns:a16="http://schemas.microsoft.com/office/drawing/2014/main" id="{5F847D2C-96E8-44B2-9B58-37B4C86B478C}"/>
              </a:ext>
            </a:extLst>
          </p:cNvPr>
          <p:cNvSpPr>
            <a:spLocks noGrp="1"/>
          </p:cNvSpPr>
          <p:nvPr>
            <p:ph type="title"/>
          </p:nvPr>
        </p:nvSpPr>
        <p:spPr>
          <a:xfrm>
            <a:off x="899206" y="266700"/>
            <a:ext cx="9221787" cy="633490"/>
          </a:xfrm>
        </p:spPr>
        <p:txBody>
          <a:bodyPr/>
          <a:lstStyle/>
          <a:p>
            <a:r>
              <a:rPr lang="ja-JP" altLang="en-US" dirty="0"/>
              <a:t>相続のトラブルが増えているって本当？</a:t>
            </a:r>
          </a:p>
        </p:txBody>
      </p:sp>
      <p:sp>
        <p:nvSpPr>
          <p:cNvPr id="11" name="コンテンツ プレースホルダー 3">
            <a:extLst>
              <a:ext uri="{FF2B5EF4-FFF2-40B4-BE49-F238E27FC236}">
                <a16:creationId xmlns:a16="http://schemas.microsoft.com/office/drawing/2014/main" id="{3BA15514-3459-01DF-7CD8-4E808CE9B885}"/>
              </a:ext>
            </a:extLst>
          </p:cNvPr>
          <p:cNvSpPr>
            <a:spLocks noGrp="1"/>
          </p:cNvSpPr>
          <p:nvPr/>
        </p:nvSpPr>
        <p:spPr>
          <a:xfrm>
            <a:off x="735012" y="1630769"/>
            <a:ext cx="9221788" cy="996520"/>
          </a:xfrm>
          <a:prstGeom prst="rect">
            <a:avLst/>
          </a:prstGeom>
        </p:spPr>
        <p:txBody>
          <a:bodyPr/>
          <a:lstStyle>
            <a:lvl1pPr marL="158288" indent="-158288" algn="l" defTabSz="633152" rtl="0" eaLnBrk="1" latinLnBrk="0" hangingPunct="1">
              <a:lnSpc>
                <a:spcPct val="130000"/>
              </a:lnSpc>
              <a:spcBef>
                <a:spcPts val="692"/>
              </a:spcBef>
              <a:buFont typeface="Arial"/>
              <a:buChar char="•"/>
              <a:defRPr kumimoji="1" sz="2400" kern="1200">
                <a:solidFill>
                  <a:schemeClr val="tx1"/>
                </a:solidFill>
                <a:latin typeface="+mn-lt"/>
                <a:ea typeface="+mn-ea"/>
                <a:cs typeface="+mn-cs"/>
              </a:defRPr>
            </a:lvl1pPr>
            <a:lvl2pPr marL="474863" indent="-158288" algn="l" defTabSz="633152" rtl="0" eaLnBrk="1" latinLnBrk="0" hangingPunct="1">
              <a:lnSpc>
                <a:spcPct val="130000"/>
              </a:lnSpc>
              <a:spcBef>
                <a:spcPts val="347"/>
              </a:spcBef>
              <a:buFont typeface="Arial"/>
              <a:buChar char="•"/>
              <a:defRPr kumimoji="1" sz="2000" kern="1200">
                <a:solidFill>
                  <a:schemeClr val="tx1"/>
                </a:solidFill>
                <a:latin typeface="+mn-lt"/>
                <a:ea typeface="+mn-ea"/>
                <a:cs typeface="+mn-cs"/>
              </a:defRPr>
            </a:lvl2pPr>
            <a:lvl3pPr marL="791438" indent="-158288" algn="l" defTabSz="633152" rtl="0" eaLnBrk="1" latinLnBrk="0" hangingPunct="1">
              <a:lnSpc>
                <a:spcPct val="130000"/>
              </a:lnSpc>
              <a:spcBef>
                <a:spcPts val="347"/>
              </a:spcBef>
              <a:buFont typeface="Arial"/>
              <a:buChar char="•"/>
              <a:defRPr kumimoji="1" sz="1600" kern="1200">
                <a:solidFill>
                  <a:schemeClr val="tx1"/>
                </a:solidFill>
                <a:latin typeface="+mn-lt"/>
                <a:ea typeface="+mn-ea"/>
                <a:cs typeface="+mn-cs"/>
              </a:defRPr>
            </a:lvl3pPr>
            <a:lvl4pPr marL="1108014" indent="-158288" algn="l" defTabSz="633152" rtl="0" eaLnBrk="1" latinLnBrk="0" hangingPunct="1">
              <a:lnSpc>
                <a:spcPct val="130000"/>
              </a:lnSpc>
              <a:spcBef>
                <a:spcPts val="347"/>
              </a:spcBef>
              <a:buFont typeface="Arial"/>
              <a:buChar char="•"/>
              <a:defRPr kumimoji="1" sz="1600" kern="1200">
                <a:solidFill>
                  <a:schemeClr val="tx1"/>
                </a:solidFill>
                <a:latin typeface="+mn-lt"/>
                <a:ea typeface="+mn-ea"/>
                <a:cs typeface="+mn-cs"/>
              </a:defRPr>
            </a:lvl4pPr>
            <a:lvl5pPr marL="1424590" indent="-158288" algn="l" defTabSz="633152" rtl="0" eaLnBrk="1" latinLnBrk="0" hangingPunct="1">
              <a:lnSpc>
                <a:spcPct val="130000"/>
              </a:lnSpc>
              <a:spcBef>
                <a:spcPts val="347"/>
              </a:spcBef>
              <a:buFont typeface="Arial"/>
              <a:buChar char="•"/>
              <a:defRPr kumimoji="1" sz="1600" kern="1200">
                <a:solidFill>
                  <a:schemeClr val="tx1"/>
                </a:solidFill>
                <a:latin typeface="+mn-lt"/>
                <a:ea typeface="+mn-ea"/>
                <a:cs typeface="+mn-cs"/>
              </a:defRPr>
            </a:lvl5pPr>
            <a:lvl6pPr marL="1741165" indent="-158288" algn="l" defTabSz="633152" rtl="0" eaLnBrk="1" latinLnBrk="0" hangingPunct="1">
              <a:lnSpc>
                <a:spcPct val="90000"/>
              </a:lnSpc>
              <a:spcBef>
                <a:spcPts val="347"/>
              </a:spcBef>
              <a:buFont typeface="Arial"/>
              <a:buChar char="•"/>
              <a:defRPr kumimoji="1" sz="1247" kern="1200">
                <a:solidFill>
                  <a:schemeClr val="tx1"/>
                </a:solidFill>
                <a:latin typeface="+mn-lt"/>
                <a:ea typeface="+mn-ea"/>
                <a:cs typeface="+mn-cs"/>
              </a:defRPr>
            </a:lvl6pPr>
            <a:lvl7pPr marL="2057740" indent="-158288" algn="l" defTabSz="633152" rtl="0" eaLnBrk="1" latinLnBrk="0" hangingPunct="1">
              <a:lnSpc>
                <a:spcPct val="90000"/>
              </a:lnSpc>
              <a:spcBef>
                <a:spcPts val="347"/>
              </a:spcBef>
              <a:buFont typeface="Arial"/>
              <a:buChar char="•"/>
              <a:defRPr kumimoji="1" sz="1247" kern="1200">
                <a:solidFill>
                  <a:schemeClr val="tx1"/>
                </a:solidFill>
                <a:latin typeface="+mn-lt"/>
                <a:ea typeface="+mn-ea"/>
                <a:cs typeface="+mn-cs"/>
              </a:defRPr>
            </a:lvl7pPr>
            <a:lvl8pPr marL="2374316" indent="-158288" algn="l" defTabSz="633152" rtl="0" eaLnBrk="1" latinLnBrk="0" hangingPunct="1">
              <a:lnSpc>
                <a:spcPct val="90000"/>
              </a:lnSpc>
              <a:spcBef>
                <a:spcPts val="347"/>
              </a:spcBef>
              <a:buFont typeface="Arial"/>
              <a:buChar char="•"/>
              <a:defRPr kumimoji="1" sz="1247" kern="1200">
                <a:solidFill>
                  <a:schemeClr val="tx1"/>
                </a:solidFill>
                <a:latin typeface="+mn-lt"/>
                <a:ea typeface="+mn-ea"/>
                <a:cs typeface="+mn-cs"/>
              </a:defRPr>
            </a:lvl8pPr>
            <a:lvl9pPr marL="2690891" indent="-158288" algn="l" defTabSz="633152" rtl="0" eaLnBrk="1" latinLnBrk="0" hangingPunct="1">
              <a:lnSpc>
                <a:spcPct val="90000"/>
              </a:lnSpc>
              <a:spcBef>
                <a:spcPts val="347"/>
              </a:spcBef>
              <a:buFont typeface="Arial"/>
              <a:buChar char="•"/>
              <a:defRPr kumimoji="1" sz="1247" kern="1200">
                <a:solidFill>
                  <a:schemeClr val="tx1"/>
                </a:solidFill>
                <a:latin typeface="+mn-lt"/>
                <a:ea typeface="+mn-ea"/>
                <a:cs typeface="+mn-cs"/>
              </a:defRPr>
            </a:lvl9pPr>
          </a:lstStyle>
          <a:p>
            <a:pPr marL="0" indent="0">
              <a:spcBef>
                <a:spcPts val="0"/>
              </a:spcBef>
              <a:buNone/>
            </a:pPr>
            <a:r>
              <a:rPr lang="en-US" altLang="ja-JP" sz="2800" dirty="0">
                <a:latin typeface="メイリオ" panose="020B0604030504040204" pitchFamily="50" charset="-128"/>
                <a:ea typeface="メイリオ" panose="020B0604030504040204" pitchFamily="50" charset="-128"/>
              </a:rPr>
              <a:t>2019</a:t>
            </a:r>
            <a:r>
              <a:rPr kumimoji="1" lang="ja-JP" altLang="en-US" sz="2800" dirty="0">
                <a:latin typeface="メイリオ" panose="020B0604030504040204" pitchFamily="50" charset="-128"/>
                <a:ea typeface="メイリオ" panose="020B0604030504040204" pitchFamily="50" charset="-128"/>
              </a:rPr>
              <a:t>年の遺産分割協議調停申立件数＝</a:t>
            </a:r>
            <a:r>
              <a:rPr kumimoji="1" lang="en-US" altLang="ja-JP" sz="2800" dirty="0">
                <a:latin typeface="メイリオ" panose="020B0604030504040204" pitchFamily="50" charset="-128"/>
                <a:ea typeface="メイリオ" panose="020B0604030504040204" pitchFamily="50" charset="-128"/>
              </a:rPr>
              <a:t>15,842</a:t>
            </a:r>
            <a:r>
              <a:rPr kumimoji="1" lang="ja-JP" altLang="en-US" sz="2800" dirty="0">
                <a:latin typeface="メイリオ" panose="020B0604030504040204" pitchFamily="50" charset="-128"/>
                <a:ea typeface="メイリオ" panose="020B0604030504040204" pitchFamily="50" charset="-128"/>
              </a:rPr>
              <a:t>件</a:t>
            </a:r>
            <a:endParaRPr kumimoji="1" lang="en-US" altLang="ja-JP" sz="2800" dirty="0">
              <a:latin typeface="メイリオ" panose="020B0604030504040204" pitchFamily="50" charset="-128"/>
              <a:ea typeface="メイリオ" panose="020B0604030504040204" pitchFamily="50" charset="-128"/>
            </a:endParaRPr>
          </a:p>
        </p:txBody>
      </p:sp>
      <p:pic>
        <p:nvPicPr>
          <p:cNvPr id="12" name="図 11">
            <a:extLst>
              <a:ext uri="{FF2B5EF4-FFF2-40B4-BE49-F238E27FC236}">
                <a16:creationId xmlns:a16="http://schemas.microsoft.com/office/drawing/2014/main" id="{986D63B2-C4CA-A57A-04FC-A0A3452F5CDD}"/>
              </a:ext>
            </a:extLst>
          </p:cNvPr>
          <p:cNvPicPr>
            <a:picLocks noChangeAspect="1"/>
          </p:cNvPicPr>
          <p:nvPr/>
        </p:nvPicPr>
        <p:blipFill>
          <a:blip r:embed="rId3"/>
          <a:stretch>
            <a:fillRect/>
          </a:stretch>
        </p:blipFill>
        <p:spPr>
          <a:xfrm>
            <a:off x="735012" y="2504345"/>
            <a:ext cx="8486309" cy="4315895"/>
          </a:xfrm>
          <a:prstGeom prst="rect">
            <a:avLst/>
          </a:prstGeom>
        </p:spPr>
      </p:pic>
      <p:grpSp>
        <p:nvGrpSpPr>
          <p:cNvPr id="15" name="グループ化 14">
            <a:extLst>
              <a:ext uri="{FF2B5EF4-FFF2-40B4-BE49-F238E27FC236}">
                <a16:creationId xmlns:a16="http://schemas.microsoft.com/office/drawing/2014/main" id="{3188FDA9-C330-51D5-37EA-87E59041FC8E}"/>
              </a:ext>
            </a:extLst>
          </p:cNvPr>
          <p:cNvGrpSpPr/>
          <p:nvPr/>
        </p:nvGrpSpPr>
        <p:grpSpPr>
          <a:xfrm>
            <a:off x="7461769" y="2172485"/>
            <a:ext cx="2659224" cy="1438299"/>
            <a:chOff x="8032589" y="1537933"/>
            <a:chExt cx="2659224" cy="1438299"/>
          </a:xfrm>
        </p:grpSpPr>
        <p:sp>
          <p:nvSpPr>
            <p:cNvPr id="14" name="爆発: 8 pt 13">
              <a:extLst>
                <a:ext uri="{FF2B5EF4-FFF2-40B4-BE49-F238E27FC236}">
                  <a16:creationId xmlns:a16="http://schemas.microsoft.com/office/drawing/2014/main" id="{091AA215-41E1-E292-56FA-C568B280A2C4}"/>
                </a:ext>
              </a:extLst>
            </p:cNvPr>
            <p:cNvSpPr/>
            <p:nvPr/>
          </p:nvSpPr>
          <p:spPr>
            <a:xfrm>
              <a:off x="8032589" y="1537933"/>
              <a:ext cx="2659224" cy="1438299"/>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8">
              <a:extLst>
                <a:ext uri="{FF2B5EF4-FFF2-40B4-BE49-F238E27FC236}">
                  <a16:creationId xmlns:a16="http://schemas.microsoft.com/office/drawing/2014/main" id="{95069B88-5BDF-0B70-7C79-D6568574E36E}"/>
                </a:ext>
              </a:extLst>
            </p:cNvPr>
            <p:cNvSpPr txBox="1"/>
            <p:nvPr/>
          </p:nvSpPr>
          <p:spPr>
            <a:xfrm>
              <a:off x="8752899" y="1964694"/>
              <a:ext cx="1218603" cy="58477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rtlCol="0">
              <a:spAutoFit/>
            </a:bodyPr>
            <a:lstStyle>
              <a:defPPr>
                <a:defRPr lang="ja-JP"/>
              </a:defPPr>
              <a:lvl1pPr algn="l" rtl="0" eaLnBrk="0" fontAlgn="base" hangingPunct="0">
                <a:spcBef>
                  <a:spcPct val="0"/>
                </a:spcBef>
                <a:spcAft>
                  <a:spcPct val="0"/>
                </a:spcAft>
                <a:defRPr kumimoji="1" kern="1200">
                  <a:solidFill>
                    <a:schemeClr val="dk1"/>
                  </a:solidFill>
                  <a:latin typeface="+mn-lt"/>
                  <a:ea typeface="+mn-ea"/>
                  <a:cs typeface="+mn-cs"/>
                </a:defRPr>
              </a:lvl1pPr>
              <a:lvl2pPr marL="457200" algn="l" rtl="0" eaLnBrk="0" fontAlgn="base" hangingPunct="0">
                <a:spcBef>
                  <a:spcPct val="0"/>
                </a:spcBef>
                <a:spcAft>
                  <a:spcPct val="0"/>
                </a:spcAft>
                <a:defRPr kumimoji="1" kern="1200">
                  <a:solidFill>
                    <a:schemeClr val="dk1"/>
                  </a:solidFill>
                  <a:latin typeface="+mn-lt"/>
                  <a:ea typeface="+mn-ea"/>
                  <a:cs typeface="+mn-cs"/>
                </a:defRPr>
              </a:lvl2pPr>
              <a:lvl3pPr marL="914400" algn="l" rtl="0" eaLnBrk="0" fontAlgn="base" hangingPunct="0">
                <a:spcBef>
                  <a:spcPct val="0"/>
                </a:spcBef>
                <a:spcAft>
                  <a:spcPct val="0"/>
                </a:spcAft>
                <a:defRPr kumimoji="1" kern="1200">
                  <a:solidFill>
                    <a:schemeClr val="dk1"/>
                  </a:solidFill>
                  <a:latin typeface="+mn-lt"/>
                  <a:ea typeface="+mn-ea"/>
                  <a:cs typeface="+mn-cs"/>
                </a:defRPr>
              </a:lvl3pPr>
              <a:lvl4pPr marL="1371600" algn="l" rtl="0" eaLnBrk="0" fontAlgn="base" hangingPunct="0">
                <a:spcBef>
                  <a:spcPct val="0"/>
                </a:spcBef>
                <a:spcAft>
                  <a:spcPct val="0"/>
                </a:spcAft>
                <a:defRPr kumimoji="1" kern="1200">
                  <a:solidFill>
                    <a:schemeClr val="dk1"/>
                  </a:solidFill>
                  <a:latin typeface="+mn-lt"/>
                  <a:ea typeface="+mn-ea"/>
                  <a:cs typeface="+mn-cs"/>
                </a:defRPr>
              </a:lvl4pPr>
              <a:lvl5pPr marL="1828800" algn="l" rtl="0" eaLnBrk="0" fontAlgn="base" hangingPunct="0">
                <a:spcBef>
                  <a:spcPct val="0"/>
                </a:spcBef>
                <a:spcAft>
                  <a:spcPct val="0"/>
                </a:spcAft>
                <a:defRPr kumimoji="1" kern="1200">
                  <a:solidFill>
                    <a:schemeClr val="dk1"/>
                  </a:solidFill>
                  <a:latin typeface="+mn-lt"/>
                  <a:ea typeface="+mn-ea"/>
                  <a:cs typeface="+mn-cs"/>
                </a:defRPr>
              </a:lvl5pPr>
              <a:lvl6pPr marL="2286000" algn="l" defTabSz="914400" rtl="0" eaLnBrk="1" latinLnBrk="0" hangingPunct="1">
                <a:defRPr kumimoji="1" kern="1200">
                  <a:solidFill>
                    <a:schemeClr val="dk1"/>
                  </a:solidFill>
                  <a:latin typeface="+mn-lt"/>
                  <a:ea typeface="+mn-ea"/>
                  <a:cs typeface="+mn-cs"/>
                </a:defRPr>
              </a:lvl6pPr>
              <a:lvl7pPr marL="2743200" algn="l" defTabSz="914400" rtl="0" eaLnBrk="1" latinLnBrk="0" hangingPunct="1">
                <a:defRPr kumimoji="1" kern="1200">
                  <a:solidFill>
                    <a:schemeClr val="dk1"/>
                  </a:solidFill>
                  <a:latin typeface="+mn-lt"/>
                  <a:ea typeface="+mn-ea"/>
                  <a:cs typeface="+mn-cs"/>
                </a:defRPr>
              </a:lvl7pPr>
              <a:lvl8pPr marL="3200400" algn="l" defTabSz="914400" rtl="0" eaLnBrk="1" latinLnBrk="0" hangingPunct="1">
                <a:defRPr kumimoji="1" kern="1200">
                  <a:solidFill>
                    <a:schemeClr val="dk1"/>
                  </a:solidFill>
                  <a:latin typeface="+mn-lt"/>
                  <a:ea typeface="+mn-ea"/>
                  <a:cs typeface="+mn-cs"/>
                </a:defRPr>
              </a:lvl8pPr>
              <a:lvl9pPr marL="3657600" algn="l" defTabSz="914400" rtl="0" eaLnBrk="1" latinLnBrk="0" hangingPunct="1">
                <a:defRPr kumimoji="1" kern="1200">
                  <a:solidFill>
                    <a:schemeClr val="dk1"/>
                  </a:solidFill>
                  <a:latin typeface="+mn-lt"/>
                  <a:ea typeface="+mn-ea"/>
                  <a:cs typeface="+mn-cs"/>
                </a:defRPr>
              </a:lvl9pPr>
            </a:lstStyle>
            <a:p>
              <a:r>
                <a:rPr kumimoji="1" lang="en-US" altLang="ja-JP" sz="1600" b="1" dirty="0">
                  <a:solidFill>
                    <a:schemeClr val="bg1"/>
                  </a:solidFill>
                  <a:latin typeface="メイリオ" panose="020B0604030504040204" pitchFamily="50" charset="-128"/>
                  <a:ea typeface="メイリオ" panose="020B0604030504040204" pitchFamily="50" charset="-128"/>
                </a:rPr>
                <a:t>87</a:t>
              </a:r>
              <a:r>
                <a:rPr kumimoji="1" lang="ja-JP" altLang="en-US" sz="1600" b="1" dirty="0">
                  <a:solidFill>
                    <a:schemeClr val="bg1"/>
                  </a:solidFill>
                  <a:latin typeface="メイリオ" panose="020B0604030504040204" pitchFamily="50" charset="-128"/>
                  <a:ea typeface="メイリオ" panose="020B0604030504040204" pitchFamily="50" charset="-128"/>
                </a:rPr>
                <a:t>件に</a:t>
              </a:r>
              <a:r>
                <a:rPr kumimoji="1" lang="en-US" altLang="ja-JP" sz="1600" b="1" dirty="0">
                  <a:solidFill>
                    <a:schemeClr val="bg1"/>
                  </a:solidFill>
                  <a:latin typeface="メイリオ" panose="020B0604030504040204" pitchFamily="50" charset="-128"/>
                  <a:ea typeface="メイリオ" panose="020B0604030504040204" pitchFamily="50" charset="-128"/>
                </a:rPr>
                <a:t>1</a:t>
              </a:r>
              <a:r>
                <a:rPr kumimoji="1" lang="ja-JP" altLang="en-US" sz="1600" b="1" dirty="0">
                  <a:solidFill>
                    <a:schemeClr val="bg1"/>
                  </a:solidFill>
                  <a:latin typeface="メイリオ" panose="020B0604030504040204" pitchFamily="50" charset="-128"/>
                  <a:ea typeface="メイリオ" panose="020B0604030504040204" pitchFamily="50" charset="-128"/>
                </a:rPr>
                <a:t>件</a:t>
              </a:r>
              <a:endParaRPr kumimoji="1" lang="en-US" altLang="ja-JP" sz="1600" b="1" dirty="0">
                <a:solidFill>
                  <a:schemeClr val="bg1"/>
                </a:solidFill>
                <a:latin typeface="メイリオ" panose="020B0604030504040204" pitchFamily="50" charset="-128"/>
                <a:ea typeface="メイリオ" panose="020B0604030504040204" pitchFamily="50" charset="-128"/>
              </a:endParaRPr>
            </a:p>
            <a:p>
              <a:r>
                <a:rPr lang="ja-JP" altLang="en-US" sz="1600" b="1" dirty="0">
                  <a:solidFill>
                    <a:schemeClr val="bg1"/>
                  </a:solidFill>
                  <a:latin typeface="メイリオ" panose="020B0604030504040204" pitchFamily="50" charset="-128"/>
                  <a:ea typeface="メイリオ" panose="020B0604030504040204" pitchFamily="50" charset="-128"/>
                </a:rPr>
                <a:t>が揉める</a:t>
              </a:r>
              <a:endParaRPr kumimoji="1" lang="ja-JP" altLang="en-US" sz="1600" b="1" dirty="0">
                <a:solidFill>
                  <a:schemeClr val="bg1"/>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063978831"/>
      </p:ext>
    </p:extLst>
  </p:cSld>
  <p:clrMapOvr>
    <a:masterClrMapping/>
  </p:clrMapOvr>
</p:sld>
</file>

<file path=ppt/theme/theme1.xml><?xml version="1.0" encoding="utf-8"?>
<a:theme xmlns:a="http://schemas.openxmlformats.org/drawingml/2006/main" name="デザインの設定">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5422</Words>
  <Application>Microsoft Office PowerPoint</Application>
  <PresentationFormat>ユーザー設定</PresentationFormat>
  <Paragraphs>712</Paragraphs>
  <Slides>42</Slides>
  <Notes>40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42</vt:i4>
      </vt:variant>
    </vt:vector>
  </HeadingPairs>
  <TitlesOfParts>
    <vt:vector size="50" baseType="lpstr">
      <vt:lpstr>Meiryo</vt:lpstr>
      <vt:lpstr>Meiryo</vt:lpstr>
      <vt:lpstr>Arial</vt:lpstr>
      <vt:lpstr>Segoe UI</vt:lpstr>
      <vt:lpstr>Times New Roman</vt:lpstr>
      <vt:lpstr>Wingdings</vt:lpstr>
      <vt:lpstr>Wingdings 2</vt:lpstr>
      <vt:lpstr>デザインの設定</vt:lpstr>
      <vt:lpstr>PowerPoint プレゼンテーション</vt:lpstr>
      <vt:lpstr>事務所概要</vt:lpstr>
      <vt:lpstr>講師紹介</vt:lpstr>
      <vt:lpstr>目次</vt:lpstr>
      <vt:lpstr>【 第１章 】 相続の基本を知ろう！</vt:lpstr>
      <vt:lpstr>なぜ相続について考える必要があるのか？</vt:lpstr>
      <vt:lpstr>「相続」とは？</vt:lpstr>
      <vt:lpstr>相続税がかかる人はどれぐらい？</vt:lpstr>
      <vt:lpstr>相続のトラブルが増えているって本当？</vt:lpstr>
      <vt:lpstr>相続のトラブルが増えているって本当？</vt:lpstr>
      <vt:lpstr>トラブルが起こりやすいケースとは？</vt:lpstr>
      <vt:lpstr>実際に「誰が？」「どのくらい？」相続できるの？</vt:lpstr>
      <vt:lpstr>相続税がかかる財産、かからない財産</vt:lpstr>
      <vt:lpstr>知らないと損をする制度がある！</vt:lpstr>
      <vt:lpstr>PowerPoint プレゼンテーション</vt:lpstr>
      <vt:lpstr>こんなにあるの？　相続後の手続き一覧①</vt:lpstr>
      <vt:lpstr>こんなにあるの？　相続後の手続き一覧②</vt:lpstr>
      <vt:lpstr>こんなにあるの？　相続後の手続き一覧③</vt:lpstr>
      <vt:lpstr>相続開始から相続税申告までの手続き（申告期限は10カ月）</vt:lpstr>
      <vt:lpstr>PowerPoint プレゼンテーション</vt:lpstr>
      <vt:lpstr>①認知症になると実行できない  「遺言」「贈与」「不動産売買」などの相続対策</vt:lpstr>
      <vt:lpstr>②税務調査のターゲットにされる「名義預金」とは？</vt:lpstr>
      <vt:lpstr>③相続財産のほとんどが不動産の場合は要注意</vt:lpstr>
      <vt:lpstr>PowerPoint プレゼンテーション</vt:lpstr>
      <vt:lpstr>家族間の相続トラブルを防ぐには早めの遺言が必要</vt:lpstr>
      <vt:lpstr>新設された「自筆証書遺言書保管制度」を活用しよう！</vt:lpstr>
      <vt:lpstr>注目すべき新制度①「配偶者居住権の創設」</vt:lpstr>
      <vt:lpstr>注目すべき新制度②「特別寄与料制度」</vt:lpstr>
      <vt:lpstr>民事信託を活用した認知症対策</vt:lpstr>
      <vt:lpstr>使いやすい節税対策①「贈与」の活用</vt:lpstr>
      <vt:lpstr>使いやすい節税対策①「贈与」の活用</vt:lpstr>
      <vt:lpstr>使いやすい節税対策②「贈与の特例」の活用</vt:lpstr>
      <vt:lpstr>使いやすい節税対策②「贈与の特例」の活用</vt:lpstr>
      <vt:lpstr>使いやすい節税対策②「贈与の特例」の活用</vt:lpstr>
      <vt:lpstr>使いやすい節税対策②「贈与の特例」の活用</vt:lpstr>
      <vt:lpstr>使いやすい節税対策③「生命保険」の活用</vt:lpstr>
      <vt:lpstr>使いやすい節税対策④ 不動産の相続が８割引きに？「小規模宅地等の特例」</vt:lpstr>
      <vt:lpstr>相続税対策の一覧①</vt:lpstr>
      <vt:lpstr>相続税対策の一覧②</vt:lpstr>
      <vt:lpstr>PowerPoint プレゼンテーション</vt:lpstr>
      <vt:lpstr>相続は専門家に相談しましょう</vt:lpstr>
      <vt:lpstr>お問い合わせ</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2021-06-14T08:17:39Z</dcterms:created>
  <dcterms:modified xsi:type="dcterms:W3CDTF">2024-06-19T06:41:12Z</dcterms:modified>
</cp:coreProperties>
</file>